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35"/>
  </p:notesMasterIdLst>
  <p:handoutMasterIdLst>
    <p:handoutMasterId r:id="rId36"/>
  </p:handoutMasterIdLst>
  <p:sldIdLst>
    <p:sldId id="371" r:id="rId2"/>
    <p:sldId id="372" r:id="rId3"/>
    <p:sldId id="288" r:id="rId4"/>
    <p:sldId id="258" r:id="rId5"/>
    <p:sldId id="390" r:id="rId6"/>
    <p:sldId id="391" r:id="rId7"/>
    <p:sldId id="273" r:id="rId8"/>
    <p:sldId id="394" r:id="rId9"/>
    <p:sldId id="389" r:id="rId10"/>
    <p:sldId id="271" r:id="rId11"/>
    <p:sldId id="388" r:id="rId12"/>
    <p:sldId id="284" r:id="rId13"/>
    <p:sldId id="380" r:id="rId14"/>
    <p:sldId id="381" r:id="rId15"/>
    <p:sldId id="382" r:id="rId16"/>
    <p:sldId id="379" r:id="rId17"/>
    <p:sldId id="387" r:id="rId18"/>
    <p:sldId id="383" r:id="rId19"/>
    <p:sldId id="355" r:id="rId20"/>
    <p:sldId id="375" r:id="rId21"/>
    <p:sldId id="399" r:id="rId22"/>
    <p:sldId id="397" r:id="rId23"/>
    <p:sldId id="396" r:id="rId24"/>
    <p:sldId id="398" r:id="rId25"/>
    <p:sldId id="400" r:id="rId26"/>
    <p:sldId id="401" r:id="rId27"/>
    <p:sldId id="403" r:id="rId28"/>
    <p:sldId id="385" r:id="rId29"/>
    <p:sldId id="373" r:id="rId30"/>
    <p:sldId id="377" r:id="rId31"/>
    <p:sldId id="378" r:id="rId32"/>
    <p:sldId id="386" r:id="rId33"/>
    <p:sldId id="37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2" autoAdjust="0"/>
    <p:restoredTop sz="94660"/>
  </p:normalViewPr>
  <p:slideViewPr>
    <p:cSldViewPr>
      <p:cViewPr varScale="1">
        <p:scale>
          <a:sx n="86" d="100"/>
          <a:sy n="86" d="100"/>
        </p:scale>
        <p:origin x="121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352"/>
    </p:cViewPr>
  </p:sorterViewPr>
  <p:notesViewPr>
    <p:cSldViewPr>
      <p:cViewPr varScale="1">
        <p:scale>
          <a:sx n="89" d="100"/>
          <a:sy n="89" d="100"/>
        </p:scale>
        <p:origin x="-384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EEE5A-B405-4F55-B275-B8B7D45A1370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49B29-054A-4BD5-99D0-E23C8E0CE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6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E5377-7EAB-49BA-8BC8-79C94A1388B2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83925-9420-4101-9A13-1E7A51EFA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1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E549B-F5D6-43EC-B69E-24D4958109B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03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Agile</a:t>
            </a:r>
            <a:endParaRPr lang="en-US" dirty="0" smtClean="0">
              <a:effectLst/>
            </a:endParaRPr>
          </a:p>
          <a:p>
            <a:pPr lvl="1" rtl="0" fontAlgn="ctr"/>
            <a:r>
              <a:rPr 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Best summed up by someone throwing up their hands and saying "damned if I know"</a:t>
            </a:r>
            <a:endParaRPr lang="en-US" dirty="0" smtClean="0">
              <a:effectLst/>
            </a:endParaRPr>
          </a:p>
          <a:p>
            <a:pPr lvl="1" rtl="0" fontAlgn="ctr"/>
            <a:r>
              <a:rPr 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Throw in the ideas of emergent architecture and it looks like we have no idea and no plan.  </a:t>
            </a:r>
            <a:endParaRPr lang="en-US" dirty="0" smtClean="0">
              <a:effectLst/>
            </a:endParaRPr>
          </a:p>
          <a:p>
            <a:pPr lvl="1" rtl="0" fontAlgn="ctr"/>
            <a:r>
              <a:rPr 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About self organizing teams and is by its nature driven by the "do-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ers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".  The architects, developers, and testers.  </a:t>
            </a:r>
            <a:endParaRPr lang="en-US" dirty="0" smtClean="0">
              <a:effectLst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71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animation builds</a:t>
            </a:r>
            <a:r>
              <a:rPr lang="en-US" baseline="0" dirty="0" smtClean="0"/>
              <a:t> this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39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C08D1A-B800-4526-9AA5-57FCD5C2FD80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B730AE-8CFA-44FF-807C-FDA6D2B9D2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8D1A-B800-4526-9AA5-57FCD5C2FD80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730AE-8CFA-44FF-807C-FDA6D2B9D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8D1A-B800-4526-9AA5-57FCD5C2FD80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CB730AE-8CFA-44FF-807C-FDA6D2B9D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olor 1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84673" y="1768475"/>
            <a:ext cx="8423524" cy="997196"/>
          </a:xfrm>
        </p:spPr>
        <p:txBody>
          <a:bodyPr/>
          <a:lstStyle>
            <a:lvl1pPr marL="0" indent="0">
              <a:buNone/>
              <a:defRPr lang="en-US" sz="7200" i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marL="0" lv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 smtClean="0"/>
              <a:t>Click to edit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84673" y="3011488"/>
            <a:ext cx="5636696" cy="44319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94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hasis with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" y="0"/>
            <a:ext cx="9144000" cy="6858000"/>
          </a:xfrm>
          <a:solidFill>
            <a:schemeClr val="accent2"/>
          </a:solidFill>
        </p:spPr>
        <p:txBody>
          <a:bodyPr lIns="548640" tIns="228600" rIns="6400800" bIns="228600" anchor="t" anchorCtr="0">
            <a:noAutofit/>
          </a:bodyPr>
          <a:lstStyle>
            <a:lvl1pPr marL="0" indent="0">
              <a:buFont typeface="Arial"/>
              <a:buNone/>
              <a:defRPr sz="5398">
                <a:solidFill>
                  <a:schemeClr val="bg1"/>
                </a:solidFill>
              </a:defRPr>
            </a:lvl1pPr>
            <a:lvl2pPr marL="6348" indent="0">
              <a:spcBef>
                <a:spcPts val="1200"/>
              </a:spcBef>
              <a:buNone/>
              <a:defRPr sz="2799">
                <a:solidFill>
                  <a:schemeClr val="bg1"/>
                </a:solidFill>
              </a:defRPr>
            </a:lvl2pPr>
            <a:lvl3pPr marL="166638" indent="-166638">
              <a:spcBef>
                <a:spcPts val="600"/>
              </a:spcBef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798273" indent="0">
              <a:buNone/>
              <a:defRPr/>
            </a:lvl4pPr>
            <a:lvl5pPr marL="1029979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592857" y="3435688"/>
            <a:ext cx="2349937" cy="3132433"/>
          </a:xfrm>
          <a:solidFill>
            <a:schemeClr val="accent5"/>
          </a:solidFill>
          <a:ln>
            <a:noFill/>
          </a:ln>
        </p:spPr>
        <p:txBody>
          <a:bodyPr lIns="274320" tIns="228600" rIns="274320" bIns="228600">
            <a:norm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3999">
                <a:solidFill>
                  <a:srgbClr val="FFFFFF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None/>
              <a:defRPr sz="1999">
                <a:solidFill>
                  <a:srgbClr val="FFFFFF"/>
                </a:solidFill>
              </a:defRPr>
            </a:lvl2pPr>
            <a:lvl3pPr marL="233293" indent="0">
              <a:spcBef>
                <a:spcPts val="1200"/>
              </a:spcBef>
              <a:buNone/>
              <a:defRPr sz="1999">
                <a:solidFill>
                  <a:srgbClr val="FFFFFF"/>
                </a:solidFill>
              </a:defRPr>
            </a:lvl3pPr>
            <a:lvl4pPr marL="457063" indent="0">
              <a:spcBef>
                <a:spcPts val="1200"/>
              </a:spcBef>
              <a:buNone/>
              <a:defRPr sz="1999">
                <a:solidFill>
                  <a:srgbClr val="FFFFFF"/>
                </a:solidFill>
              </a:defRPr>
            </a:lvl4pPr>
            <a:lvl5pPr marL="693530" indent="0">
              <a:spcBef>
                <a:spcPts val="1200"/>
              </a:spcBef>
              <a:buNone/>
              <a:defRPr sz="19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592857" y="294105"/>
            <a:ext cx="2349937" cy="3132433"/>
          </a:xfrm>
          <a:solidFill>
            <a:schemeClr val="accent1"/>
          </a:solidFill>
          <a:ln>
            <a:noFill/>
          </a:ln>
        </p:spPr>
        <p:txBody>
          <a:bodyPr lIns="274320" tIns="228600" rIns="274320" bIns="228600">
            <a:norm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3999">
                <a:solidFill>
                  <a:srgbClr val="FFFFFF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None/>
              <a:defRPr sz="1999">
                <a:solidFill>
                  <a:srgbClr val="FFFFFF"/>
                </a:solidFill>
              </a:defRPr>
            </a:lvl2pPr>
            <a:lvl3pPr marL="233293" indent="0">
              <a:spcBef>
                <a:spcPts val="1200"/>
              </a:spcBef>
              <a:buNone/>
              <a:defRPr sz="1999">
                <a:solidFill>
                  <a:srgbClr val="FFFFFF"/>
                </a:solidFill>
              </a:defRPr>
            </a:lvl3pPr>
            <a:lvl4pPr marL="457063" indent="0">
              <a:spcBef>
                <a:spcPts val="1200"/>
              </a:spcBef>
              <a:buNone/>
              <a:defRPr sz="1999">
                <a:solidFill>
                  <a:srgbClr val="FFFFFF"/>
                </a:solidFill>
              </a:defRPr>
            </a:lvl4pPr>
            <a:lvl5pPr marL="693530" indent="0">
              <a:spcBef>
                <a:spcPts val="1200"/>
              </a:spcBef>
              <a:buNone/>
              <a:defRPr sz="19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236026" y="3435688"/>
            <a:ext cx="2349937" cy="3132433"/>
          </a:xfrm>
          <a:solidFill>
            <a:schemeClr val="accent4"/>
          </a:solidFill>
          <a:ln>
            <a:noFill/>
          </a:ln>
        </p:spPr>
        <p:txBody>
          <a:bodyPr lIns="274320" tIns="228600" rIns="274320" bIns="228600">
            <a:norm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3999">
                <a:solidFill>
                  <a:srgbClr val="FFFFFF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None/>
              <a:defRPr sz="1999">
                <a:solidFill>
                  <a:srgbClr val="FFFFFF"/>
                </a:solidFill>
              </a:defRPr>
            </a:lvl2pPr>
            <a:lvl3pPr marL="233293" indent="0">
              <a:spcBef>
                <a:spcPts val="1200"/>
              </a:spcBef>
              <a:buNone/>
              <a:defRPr sz="1999">
                <a:solidFill>
                  <a:srgbClr val="FFFFFF"/>
                </a:solidFill>
              </a:defRPr>
            </a:lvl3pPr>
            <a:lvl4pPr marL="457063" indent="0">
              <a:spcBef>
                <a:spcPts val="1200"/>
              </a:spcBef>
              <a:buNone/>
              <a:defRPr sz="1999">
                <a:solidFill>
                  <a:srgbClr val="FFFFFF"/>
                </a:solidFill>
              </a:defRPr>
            </a:lvl4pPr>
            <a:lvl5pPr marL="693530" indent="0">
              <a:spcBef>
                <a:spcPts val="1200"/>
              </a:spcBef>
              <a:buNone/>
              <a:defRPr sz="19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236026" y="294105"/>
            <a:ext cx="2349937" cy="3132433"/>
          </a:xfrm>
          <a:solidFill>
            <a:schemeClr val="accent3"/>
          </a:solidFill>
          <a:ln>
            <a:noFill/>
          </a:ln>
        </p:spPr>
        <p:txBody>
          <a:bodyPr lIns="274320" tIns="228600" rIns="274320" bIns="228600">
            <a:norm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3999">
                <a:solidFill>
                  <a:srgbClr val="FFFFFF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None/>
              <a:defRPr sz="1999">
                <a:solidFill>
                  <a:srgbClr val="FFFFFF"/>
                </a:solidFill>
              </a:defRPr>
            </a:lvl2pPr>
            <a:lvl3pPr marL="233293" indent="0">
              <a:spcBef>
                <a:spcPts val="1200"/>
              </a:spcBef>
              <a:buNone/>
              <a:defRPr sz="1999">
                <a:solidFill>
                  <a:srgbClr val="FFFFFF"/>
                </a:solidFill>
              </a:defRPr>
            </a:lvl3pPr>
            <a:lvl4pPr marL="457063" indent="0">
              <a:spcBef>
                <a:spcPts val="1200"/>
              </a:spcBef>
              <a:buNone/>
              <a:defRPr sz="1999">
                <a:solidFill>
                  <a:srgbClr val="FFFFFF"/>
                </a:solidFill>
              </a:defRPr>
            </a:lvl4pPr>
            <a:lvl5pPr marL="693530" indent="0">
              <a:spcBef>
                <a:spcPts val="1200"/>
              </a:spcBef>
              <a:buNone/>
              <a:defRPr sz="19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9256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st Som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en-US" dirty="0" smtClean="0"/>
              <a:t>Click to edit slide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75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8D1A-B800-4526-9AA5-57FCD5C2FD80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730AE-8CFA-44FF-807C-FDA6D2B9D2C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C08D1A-B800-4526-9AA5-57FCD5C2FD80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CB730AE-8CFA-44FF-807C-FDA6D2B9D2C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8D1A-B800-4526-9AA5-57FCD5C2FD80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730AE-8CFA-44FF-807C-FDA6D2B9D2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8D1A-B800-4526-9AA5-57FCD5C2FD80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730AE-8CFA-44FF-807C-FDA6D2B9D2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8D1A-B800-4526-9AA5-57FCD5C2FD80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730AE-8CFA-44FF-807C-FDA6D2B9D2C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8D1A-B800-4526-9AA5-57FCD5C2FD80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730AE-8CFA-44FF-807C-FDA6D2B9D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8D1A-B800-4526-9AA5-57FCD5C2FD80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B730AE-8CFA-44FF-807C-FDA6D2B9D2C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8D1A-B800-4526-9AA5-57FCD5C2FD80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730AE-8CFA-44FF-807C-FDA6D2B9D2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3C08D1A-B800-4526-9AA5-57FCD5C2FD80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CB730AE-8CFA-44FF-807C-FDA6D2B9D2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6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amazon.com/Drive-Surprising-Truth-About-Motivates/dp/1594484805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amazon.com/Visual-Studio-Team-Foundation-Server/dp/0321864875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amazon.com/Succeeding-Agile-Software-Development-Using/dp/032157936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amazon.com/Agile-Testing-Practical-Guide-Testers/dp/0321534468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sdn.com/b/anutthara/" TargetMode="External"/><Relationship Id="rId2" Type="http://schemas.openxmlformats.org/officeDocument/2006/relationships/hyperlink" Target="http://www.slideshare.net/Softwarecentral/agile-software-testing-in-a-largescale-projec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s.forrester.com/category/alm" TargetMode="External"/><Relationship Id="rId4" Type="http://schemas.openxmlformats.org/officeDocument/2006/relationships/hyperlink" Target="http://www.clemensreijnen.nl/search.aspx?q=testi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hannel9.msdn.com/Events/ALM-Summit/ALM-Summit-3/Testing-and-Agile-The-Team-Approach" TargetMode="External"/><Relationship Id="rId2" Type="http://schemas.openxmlformats.org/officeDocument/2006/relationships/hyperlink" Target="http://blogs.msdn.com/b/briankel/archive/2012/12/06/visual-studio-2012-update-1-alm-virtual-machine-now-available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hannel9.msdn.com/Events/ALM-Summit/2011/Exploratory-Testing" TargetMode="External"/><Relationship Id="rId4" Type="http://schemas.openxmlformats.org/officeDocument/2006/relationships/hyperlink" Target="http://channel9.msdn.com/Events/ALM-Summit/ALM-Summit-3/Agile-Testin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981200"/>
            <a:ext cx="8423524" cy="1524000"/>
          </a:xfrm>
        </p:spPr>
        <p:txBody>
          <a:bodyPr>
            <a:normAutofit fontScale="47500" lnSpcReduction="20000"/>
          </a:bodyPr>
          <a:lstStyle/>
          <a:p>
            <a:r>
              <a:rPr lang="en-US" sz="12600" dirty="0" smtClean="0">
                <a:latin typeface="+mj-lt"/>
              </a:rPr>
              <a:t>Agile Testing</a:t>
            </a:r>
            <a:endParaRPr lang="en-US" sz="84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In a Waterfall World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8863" y="6090790"/>
            <a:ext cx="325252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460375" indent="-4603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Segoe UI" pitchFamily="34" charset="0"/>
              <a:buChar char="−"/>
              <a:defRPr sz="32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1pPr>
            <a:lvl2pPr marL="855663" indent="-3952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Segoe UI" pitchFamily="34" charset="0"/>
              <a:buChar char="−"/>
              <a:defRPr sz="28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2pPr>
            <a:lvl3pPr marL="1258888" indent="-40322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Segoe UI" pitchFamily="34" charset="0"/>
              <a:buChar char="−"/>
              <a:defRPr sz="24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Segoe UI" pitchFamily="34" charset="0"/>
              <a:buChar char="−"/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Segoe UI" pitchFamily="34" charset="0"/>
              <a:buChar char="−"/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Angela Dugan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QAI Quest 2013</a:t>
            </a:r>
            <a:endParaRPr lang="en-US" sz="1400" dirty="0">
              <a:solidFill>
                <a:schemeClr val="tx1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54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Waterfall vs. Agile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438909"/>
              </p:ext>
            </p:extLst>
          </p:nvPr>
        </p:nvGraphicFramePr>
        <p:xfrm>
          <a:off x="152400" y="1600197"/>
          <a:ext cx="8839200" cy="5105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48886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Waterfall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Agile</a:t>
                      </a:r>
                      <a:endParaRPr lang="en-US" sz="2400" dirty="0"/>
                    </a:p>
                  </a:txBody>
                  <a:tcPr marL="68580" marR="68580"/>
                </a:tc>
              </a:tr>
              <a:tr h="488868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Segoe UI Light" pitchFamily="34" charset="0"/>
                        </a:rPr>
                        <a:t>Requirements documents</a:t>
                      </a:r>
                      <a:endParaRPr lang="en-US" sz="1900" dirty="0">
                        <a:latin typeface="Segoe UI Light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Segoe UI Light" pitchFamily="34" charset="0"/>
                        </a:rPr>
                        <a:t>Just-in-time, informal requirements</a:t>
                      </a:r>
                    </a:p>
                  </a:txBody>
                  <a:tcPr marL="68580" marR="68580"/>
                </a:tc>
              </a:tr>
              <a:tr h="488868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Segoe UI Light" pitchFamily="34" charset="0"/>
                        </a:rPr>
                        <a:t>Occasional</a:t>
                      </a:r>
                      <a:r>
                        <a:rPr lang="en-US" sz="1900" baseline="0" dirty="0" smtClean="0">
                          <a:latin typeface="Segoe UI Light" pitchFamily="34" charset="0"/>
                        </a:rPr>
                        <a:t> “customer” involvement</a:t>
                      </a:r>
                      <a:endParaRPr lang="en-US" sz="1900" dirty="0">
                        <a:latin typeface="Segoe UI Light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Segoe UI Light" pitchFamily="34" charset="0"/>
                        </a:rPr>
                        <a:t>Frequent “customer”</a:t>
                      </a:r>
                      <a:r>
                        <a:rPr lang="en-US" sz="1900" baseline="0" dirty="0" smtClean="0">
                          <a:latin typeface="Segoe UI Light" pitchFamily="34" charset="0"/>
                        </a:rPr>
                        <a:t> involvement</a:t>
                      </a:r>
                      <a:endParaRPr lang="en-US" sz="1900" dirty="0">
                        <a:latin typeface="Segoe UI Light" pitchFamily="34" charset="0"/>
                      </a:endParaRPr>
                    </a:p>
                  </a:txBody>
                  <a:tcPr marL="68580" marR="68580"/>
                </a:tc>
              </a:tr>
              <a:tr h="100059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Segoe UI Light" pitchFamily="34" charset="0"/>
                        </a:rPr>
                        <a:t>Start-to-finish Project Plan</a:t>
                      </a:r>
                      <a:endParaRPr lang="en-US" sz="1900" dirty="0">
                        <a:latin typeface="Segoe UI Light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Segoe UI Light" pitchFamily="34" charset="0"/>
                        </a:rPr>
                        <a:t>Product Backlog.  Plan for Sprint. </a:t>
                      </a:r>
                      <a:r>
                        <a:rPr lang="en-US" sz="1900" baseline="0" dirty="0" smtClean="0">
                          <a:latin typeface="Segoe UI Light" pitchFamily="34" charset="0"/>
                        </a:rPr>
                        <a:t> </a:t>
                      </a:r>
                      <a:br>
                        <a:rPr lang="en-US" sz="1900" baseline="0" dirty="0" smtClean="0">
                          <a:latin typeface="Segoe UI Light" pitchFamily="34" charset="0"/>
                        </a:rPr>
                      </a:br>
                      <a:r>
                        <a:rPr lang="en-US" sz="1900" baseline="0" dirty="0" smtClean="0">
                          <a:latin typeface="Segoe UI Light" pitchFamily="34" charset="0"/>
                        </a:rPr>
                        <a:t>Details are sketchy beyond that.  </a:t>
                      </a:r>
                      <a:br>
                        <a:rPr lang="en-US" sz="1900" baseline="0" dirty="0" smtClean="0">
                          <a:latin typeface="Segoe UI Light" pitchFamily="34" charset="0"/>
                        </a:rPr>
                      </a:br>
                      <a:r>
                        <a:rPr lang="en-US" sz="1900" baseline="0" dirty="0" smtClean="0">
                          <a:latin typeface="Segoe UI Light" pitchFamily="34" charset="0"/>
                        </a:rPr>
                        <a:t>Priorities shift based on new data.</a:t>
                      </a:r>
                      <a:endParaRPr lang="en-US" sz="1900" dirty="0">
                        <a:latin typeface="Segoe UI Light" pitchFamily="34" charset="0"/>
                      </a:endParaRPr>
                    </a:p>
                  </a:txBody>
                  <a:tcPr marL="68580" marR="68580"/>
                </a:tc>
              </a:tr>
              <a:tr h="488868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Segoe UI Light" pitchFamily="34" charset="0"/>
                        </a:rPr>
                        <a:t>Tasks are assigned</a:t>
                      </a:r>
                      <a:endParaRPr lang="en-US" sz="1900" dirty="0">
                        <a:latin typeface="Segoe UI Light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Segoe UI Light" pitchFamily="34" charset="0"/>
                        </a:rPr>
                        <a:t>Assigned tasks are a bottleneck</a:t>
                      </a:r>
                      <a:endParaRPr lang="en-US" sz="1900" dirty="0">
                        <a:latin typeface="Segoe UI Light" pitchFamily="34" charset="0"/>
                      </a:endParaRPr>
                    </a:p>
                  </a:txBody>
                  <a:tcPr marL="68580" marR="68580"/>
                </a:tc>
              </a:tr>
              <a:tr h="488868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Segoe UI Light" pitchFamily="34" charset="0"/>
                        </a:rPr>
                        <a:t>Potentially large team size</a:t>
                      </a:r>
                      <a:endParaRPr lang="en-US" sz="1900" dirty="0">
                        <a:latin typeface="Segoe UI Light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Segoe UI Light" pitchFamily="34" charset="0"/>
                        </a:rPr>
                        <a:t>Teams of 3 – 9 people</a:t>
                      </a:r>
                      <a:endParaRPr lang="en-US" sz="1900" dirty="0">
                        <a:latin typeface="Segoe UI Light" pitchFamily="34" charset="0"/>
                      </a:endParaRPr>
                    </a:p>
                  </a:txBody>
                  <a:tcPr marL="68580" marR="68580"/>
                </a:tc>
              </a:tr>
              <a:tr h="682735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Segoe UI Light" pitchFamily="34" charset="0"/>
                        </a:rPr>
                        <a:t>Multiple phases, eventual</a:t>
                      </a:r>
                      <a:r>
                        <a:rPr lang="en-US" sz="1900" baseline="0" dirty="0" smtClean="0">
                          <a:latin typeface="Segoe UI Light" pitchFamily="34" charset="0"/>
                        </a:rPr>
                        <a:t> delivery</a:t>
                      </a:r>
                      <a:endParaRPr lang="en-US" sz="1900" dirty="0">
                        <a:latin typeface="Segoe UI Light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Segoe UI Light" pitchFamily="34" charset="0"/>
                        </a:rPr>
                        <a:t>Working software</a:t>
                      </a:r>
                      <a:r>
                        <a:rPr lang="en-US" sz="1900" baseline="0" dirty="0" smtClean="0">
                          <a:latin typeface="Segoe UI Light" pitchFamily="34" charset="0"/>
                        </a:rPr>
                        <a:t> each Sprint / Iteration</a:t>
                      </a:r>
                      <a:endParaRPr lang="en-US" sz="1900" dirty="0">
                        <a:latin typeface="Segoe UI Light" pitchFamily="34" charset="0"/>
                      </a:endParaRPr>
                    </a:p>
                  </a:txBody>
                  <a:tcPr marL="68580" marR="68580"/>
                </a:tc>
              </a:tr>
              <a:tr h="488868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Segoe UI Light" pitchFamily="34" charset="0"/>
                        </a:rPr>
                        <a:t>Resistant</a:t>
                      </a:r>
                      <a:r>
                        <a:rPr lang="en-US" sz="1900" baseline="0" dirty="0" smtClean="0">
                          <a:latin typeface="Segoe UI Light" pitchFamily="34" charset="0"/>
                        </a:rPr>
                        <a:t> to change</a:t>
                      </a:r>
                      <a:endParaRPr lang="en-US" sz="1900" dirty="0">
                        <a:latin typeface="Segoe UI Light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Segoe UI Light" pitchFamily="34" charset="0"/>
                        </a:rPr>
                        <a:t>Change is expected</a:t>
                      </a:r>
                      <a:endParaRPr lang="en-US" sz="1900" dirty="0">
                        <a:latin typeface="Segoe UI Light" pitchFamily="34" charset="0"/>
                      </a:endParaRPr>
                    </a:p>
                  </a:txBody>
                  <a:tcPr marL="68580" marR="68580"/>
                </a:tc>
              </a:tr>
              <a:tr h="488868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Segoe UI Light" pitchFamily="34" charset="0"/>
                        </a:rPr>
                        <a:t>Contract</a:t>
                      </a:r>
                      <a:r>
                        <a:rPr lang="en-US" sz="1900" baseline="0" dirty="0" smtClean="0">
                          <a:latin typeface="Segoe UI Light" pitchFamily="34" charset="0"/>
                        </a:rPr>
                        <a:t> says what we build, deliver</a:t>
                      </a:r>
                      <a:endParaRPr lang="en-US" sz="1900" dirty="0">
                        <a:latin typeface="Segoe UI Light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Segoe UI Light" pitchFamily="34" charset="0"/>
                        </a:rPr>
                        <a:t>Contract is a lot</a:t>
                      </a:r>
                      <a:r>
                        <a:rPr lang="en-US" sz="1900" baseline="0" dirty="0" smtClean="0">
                          <a:latin typeface="Segoe UI Light" pitchFamily="34" charset="0"/>
                        </a:rPr>
                        <a:t> closer to T&amp;E</a:t>
                      </a:r>
                      <a:endParaRPr lang="en-US" sz="1900" dirty="0">
                        <a:latin typeface="Segoe UI Light" pitchFamily="34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94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old way vs. the new way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455795"/>
              </p:ext>
            </p:extLst>
          </p:nvPr>
        </p:nvGraphicFramePr>
        <p:xfrm>
          <a:off x="152400" y="1600200"/>
          <a:ext cx="8839200" cy="5105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093"/>
                <a:gridCol w="2525486"/>
                <a:gridCol w="3393621"/>
              </a:tblGrid>
              <a:tr h="590597">
                <a:tc>
                  <a:txBody>
                    <a:bodyPr/>
                    <a:lstStyle/>
                    <a:p>
                      <a:endParaRPr lang="en-US" sz="20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Segoe UI Light" pitchFamily="34" charset="0"/>
                        </a:rPr>
                        <a:t>Waterfall</a:t>
                      </a:r>
                      <a:endParaRPr lang="en-US" sz="28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Segoe UI Light" pitchFamily="34" charset="0"/>
                        </a:rPr>
                        <a:t>Agile</a:t>
                      </a:r>
                      <a:endParaRPr lang="en-US" sz="2800" dirty="0">
                        <a:latin typeface="Segoe UI Light" pitchFamily="34" charset="0"/>
                      </a:endParaRPr>
                    </a:p>
                  </a:txBody>
                  <a:tcPr/>
                </a:tc>
              </a:tr>
              <a:tr h="41641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UI Light" pitchFamily="34" charset="0"/>
                        </a:rPr>
                        <a:t>Test cases created from</a:t>
                      </a:r>
                      <a:endParaRPr lang="en-US" sz="20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UI Light" pitchFamily="34" charset="0"/>
                        </a:rPr>
                        <a:t>Specifications</a:t>
                      </a:r>
                      <a:endParaRPr lang="en-US" sz="20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UI Light" pitchFamily="34" charset="0"/>
                        </a:rPr>
                        <a:t>Acceptance criteria</a:t>
                      </a:r>
                      <a:endParaRPr lang="en-US" sz="2000" dirty="0">
                        <a:latin typeface="Segoe UI Light" pitchFamily="34" charset="0"/>
                      </a:endParaRPr>
                    </a:p>
                  </a:txBody>
                  <a:tcPr/>
                </a:tc>
              </a:tr>
              <a:tr h="102250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UI Light" pitchFamily="34" charset="0"/>
                        </a:rPr>
                        <a:t>Test cases are</a:t>
                      </a:r>
                      <a:r>
                        <a:rPr lang="en-US" sz="2000" baseline="0" dirty="0" smtClean="0">
                          <a:latin typeface="Segoe UI Light" pitchFamily="34" charset="0"/>
                        </a:rPr>
                        <a:t> created</a:t>
                      </a:r>
                      <a:endParaRPr lang="en-US" sz="20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UI Light" pitchFamily="34" charset="0"/>
                        </a:rPr>
                        <a:t>Manually</a:t>
                      </a:r>
                      <a:endParaRPr lang="en-US" sz="20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UI Light" pitchFamily="34" charset="0"/>
                        </a:rPr>
                        <a:t>Manual</a:t>
                      </a:r>
                      <a:r>
                        <a:rPr lang="en-US" sz="2000" baseline="0" dirty="0" smtClean="0">
                          <a:latin typeface="Segoe UI Light" pitchFamily="34" charset="0"/>
                        </a:rPr>
                        <a:t> </a:t>
                      </a:r>
                    </a:p>
                    <a:p>
                      <a:r>
                        <a:rPr lang="en-US" sz="2000" dirty="0" smtClean="0">
                          <a:latin typeface="Segoe UI Light" pitchFamily="34" charset="0"/>
                        </a:rPr>
                        <a:t>Automated</a:t>
                      </a:r>
                      <a:r>
                        <a:rPr lang="en-US" sz="2000" baseline="0" dirty="0" smtClean="0">
                          <a:latin typeface="Segoe UI Light" pitchFamily="34" charset="0"/>
                        </a:rPr>
                        <a:t> s</a:t>
                      </a:r>
                      <a:r>
                        <a:rPr lang="en-US" sz="2000" dirty="0" smtClean="0">
                          <a:latin typeface="Segoe UI Light" pitchFamily="34" charset="0"/>
                        </a:rPr>
                        <a:t>tubs from acceptance criteria</a:t>
                      </a:r>
                      <a:endParaRPr lang="en-US" sz="2000" dirty="0">
                        <a:latin typeface="Segoe UI Light" pitchFamily="34" charset="0"/>
                      </a:endParaRPr>
                    </a:p>
                  </a:txBody>
                  <a:tcPr/>
                </a:tc>
              </a:tr>
              <a:tr h="40280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UI Light" pitchFamily="34" charset="0"/>
                        </a:rPr>
                        <a:t>Test cases are created</a:t>
                      </a:r>
                      <a:endParaRPr lang="en-US" sz="20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UI Light" pitchFamily="34" charset="0"/>
                        </a:rPr>
                        <a:t>Up front</a:t>
                      </a:r>
                      <a:endParaRPr lang="en-US" sz="20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UI Light" pitchFamily="34" charset="0"/>
                        </a:rPr>
                        <a:t>Up front</a:t>
                      </a:r>
                      <a:endParaRPr lang="en-US" sz="2000" dirty="0">
                        <a:latin typeface="Segoe UI Light" pitchFamily="34" charset="0"/>
                      </a:endParaRPr>
                    </a:p>
                  </a:txBody>
                  <a:tcPr/>
                </a:tc>
              </a:tr>
              <a:tr h="40280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UI Light" pitchFamily="34" charset="0"/>
                        </a:rPr>
                        <a:t>Time commitment</a:t>
                      </a:r>
                      <a:endParaRPr lang="en-US" sz="20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UI Light" pitchFamily="34" charset="0"/>
                        </a:rPr>
                        <a:t>Large</a:t>
                      </a:r>
                      <a:endParaRPr lang="en-US" sz="20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UI Light" pitchFamily="34" charset="0"/>
                        </a:rPr>
                        <a:t>Minimal</a:t>
                      </a:r>
                      <a:endParaRPr lang="en-US" sz="2000" dirty="0">
                        <a:latin typeface="Segoe UI Light" pitchFamily="34" charset="0"/>
                      </a:endParaRPr>
                    </a:p>
                  </a:txBody>
                  <a:tcPr/>
                </a:tc>
              </a:tr>
              <a:tr h="72814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UI Light" pitchFamily="34" charset="0"/>
                        </a:rPr>
                        <a:t>Text</a:t>
                      </a:r>
                      <a:r>
                        <a:rPr lang="en-US" sz="2000" baseline="0" dirty="0" smtClean="0">
                          <a:latin typeface="Segoe UI Light" pitchFamily="34" charset="0"/>
                        </a:rPr>
                        <a:t> execution is</a:t>
                      </a:r>
                      <a:endParaRPr lang="en-US" sz="20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UI Light" pitchFamily="34" charset="0"/>
                        </a:rPr>
                        <a:t>Well defined steps</a:t>
                      </a:r>
                    </a:p>
                    <a:p>
                      <a:r>
                        <a:rPr lang="en-US" sz="2000" dirty="0" smtClean="0">
                          <a:latin typeface="Segoe UI Light" pitchFamily="34" charset="0"/>
                        </a:rPr>
                        <a:t>Some automation</a:t>
                      </a:r>
                      <a:endParaRPr lang="en-US" sz="20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UI Light" pitchFamily="34" charset="0"/>
                        </a:rPr>
                        <a:t>Defined steps</a:t>
                      </a:r>
                      <a:r>
                        <a:rPr lang="en-US" sz="2000" baseline="0" dirty="0" smtClean="0">
                          <a:latin typeface="Segoe UI Light" pitchFamily="34" charset="0"/>
                        </a:rPr>
                        <a:t>/</a:t>
                      </a:r>
                      <a:r>
                        <a:rPr lang="en-US" sz="2000" dirty="0" smtClean="0">
                          <a:latin typeface="Segoe UI Light" pitchFamily="34" charset="0"/>
                        </a:rPr>
                        <a:t>exploratory</a:t>
                      </a:r>
                    </a:p>
                    <a:p>
                      <a:r>
                        <a:rPr lang="en-US" sz="2000" dirty="0" smtClean="0">
                          <a:latin typeface="Segoe UI Light" pitchFamily="34" charset="0"/>
                        </a:rPr>
                        <a:t>Some Automation</a:t>
                      </a:r>
                      <a:endParaRPr lang="en-US" sz="2000" dirty="0">
                        <a:latin typeface="Segoe UI Light" pitchFamily="34" charset="0"/>
                      </a:endParaRPr>
                    </a:p>
                  </a:txBody>
                  <a:tcPr/>
                </a:tc>
              </a:tr>
              <a:tr h="46121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UI Light" pitchFamily="34" charset="0"/>
                        </a:rPr>
                        <a:t>Tests executed by</a:t>
                      </a:r>
                      <a:endParaRPr lang="en-US" sz="20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UI Light" pitchFamily="34" charset="0"/>
                        </a:rPr>
                        <a:t>QA Team</a:t>
                      </a:r>
                      <a:endParaRPr lang="en-US" sz="20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UI Light" pitchFamily="34" charset="0"/>
                        </a:rPr>
                        <a:t>Everyone</a:t>
                      </a:r>
                      <a:endParaRPr lang="en-US" sz="2000" dirty="0">
                        <a:latin typeface="Segoe UI Light" pitchFamily="34" charset="0"/>
                      </a:endParaRPr>
                    </a:p>
                  </a:txBody>
                  <a:tcPr/>
                </a:tc>
              </a:tr>
              <a:tr h="10809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UI Light" pitchFamily="34" charset="0"/>
                        </a:rPr>
                        <a:t>Weaknesses</a:t>
                      </a:r>
                      <a:endParaRPr lang="en-US" sz="20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UI Light" pitchFamily="34" charset="0"/>
                        </a:rPr>
                        <a:t>Communication overhead huge</a:t>
                      </a:r>
                    </a:p>
                    <a:p>
                      <a:r>
                        <a:rPr lang="en-US" sz="2000" dirty="0" smtClean="0">
                          <a:latin typeface="Segoe UI Light" pitchFamily="34" charset="0"/>
                        </a:rPr>
                        <a:t>Sensitive</a:t>
                      </a:r>
                      <a:r>
                        <a:rPr lang="en-US" sz="2000" baseline="0" dirty="0" smtClean="0">
                          <a:latin typeface="Segoe UI Light" pitchFamily="34" charset="0"/>
                        </a:rPr>
                        <a:t> to change</a:t>
                      </a:r>
                      <a:endParaRPr lang="en-US" sz="20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UI Light" pitchFamily="34" charset="0"/>
                        </a:rPr>
                        <a:t>Coordination</a:t>
                      </a:r>
                    </a:p>
                    <a:p>
                      <a:r>
                        <a:rPr lang="en-US" sz="2000" dirty="0" smtClean="0">
                          <a:latin typeface="Segoe UI Light" pitchFamily="34" charset="0"/>
                        </a:rPr>
                        <a:t>Skilled resources</a:t>
                      </a:r>
                      <a:endParaRPr lang="en-US" sz="2000" dirty="0">
                        <a:latin typeface="Segoe UI Ligh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262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981199"/>
            <a:ext cx="8066485" cy="3810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Segoe UI Light" pitchFamily="34" charset="0"/>
              </a:rPr>
              <a:t>Agile for day-to-day dev/test activities</a:t>
            </a:r>
          </a:p>
          <a:p>
            <a:pPr marL="0" indent="0">
              <a:buNone/>
            </a:pPr>
            <a:r>
              <a:rPr lang="en-US" sz="2800" dirty="0" smtClean="0">
                <a:latin typeface="Segoe UI Light" pitchFamily="34" charset="0"/>
              </a:rPr>
              <a:t>Detect problems and continuously improve with Sprints</a:t>
            </a:r>
          </a:p>
          <a:p>
            <a:pPr marL="0" indent="0">
              <a:buNone/>
            </a:pPr>
            <a:r>
              <a:rPr lang="en-US" sz="2800" dirty="0" smtClean="0">
                <a:latin typeface="Segoe UI Light" pitchFamily="34" charset="0"/>
              </a:rPr>
              <a:t>Focus on Definition Of Done &amp; delivering working software (a.k.a. </a:t>
            </a:r>
            <a:r>
              <a:rPr lang="en-US" sz="2800" b="1" u="sng" dirty="0" smtClean="0">
                <a:latin typeface="Segoe UI Light" pitchFamily="34" charset="0"/>
              </a:rPr>
              <a:t>value</a:t>
            </a:r>
            <a:r>
              <a:rPr lang="en-US" sz="2800" dirty="0" smtClean="0">
                <a:latin typeface="Segoe UI Light" pitchFamily="34" charset="0"/>
              </a:rPr>
              <a:t> to customers)</a:t>
            </a:r>
          </a:p>
          <a:p>
            <a:pPr marL="0" indent="0">
              <a:buNone/>
            </a:pPr>
            <a:endParaRPr lang="en-US" sz="2800" dirty="0" smtClean="0">
              <a:latin typeface="Segoe UI Light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Segoe UI Light" pitchFamily="34" charset="0"/>
              </a:rPr>
              <a:t>Waterfall </a:t>
            </a:r>
            <a:r>
              <a:rPr lang="en-US" sz="2800" dirty="0">
                <a:latin typeface="Segoe UI Light" pitchFamily="34" charset="0"/>
              </a:rPr>
              <a:t>for multi-team coordination</a:t>
            </a:r>
          </a:p>
          <a:p>
            <a:pPr marL="0" indent="0">
              <a:buNone/>
            </a:pPr>
            <a:r>
              <a:rPr lang="en-US" sz="2800" dirty="0" smtClean="0">
                <a:latin typeface="Segoe UI Light" pitchFamily="34" charset="0"/>
              </a:rPr>
              <a:t>Waterfall for release planning</a:t>
            </a:r>
            <a:endParaRPr lang="en-US" sz="2800" dirty="0">
              <a:latin typeface="Segoe UI Light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Leverage the strengths of 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599"/>
            <a:ext cx="8331692" cy="3992879"/>
          </a:xfrm>
        </p:spPr>
        <p:txBody>
          <a:bodyPr>
            <a:normAutofit lnSpcReduction="10000"/>
          </a:bodyPr>
          <a:lstStyle/>
          <a:p>
            <a:pPr marL="45720" indent="0">
              <a:spcBef>
                <a:spcPts val="1200"/>
              </a:spcBef>
              <a:buNone/>
            </a:pPr>
            <a:r>
              <a:rPr lang="en-US" sz="2400" dirty="0" smtClean="0">
                <a:latin typeface="Segoe UI Light" pitchFamily="34" charset="0"/>
              </a:rPr>
              <a:t>More collaboration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sz="2400" dirty="0" smtClean="0">
                <a:latin typeface="Segoe UI Light" pitchFamily="34" charset="0"/>
              </a:rPr>
              <a:t>Better overall visibility of status, progress, quality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sz="2400" dirty="0" smtClean="0">
                <a:latin typeface="Segoe UI Light" pitchFamily="34" charset="0"/>
              </a:rPr>
              <a:t>Less bureaucracy to get in your way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sz="2400" dirty="0" smtClean="0">
                <a:latin typeface="Segoe UI Light" pitchFamily="34" charset="0"/>
              </a:rPr>
              <a:t>Less impact from requirement churn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sz="2400" dirty="0" smtClean="0">
                <a:latin typeface="Segoe UI Light" pitchFamily="34" charset="0"/>
              </a:rPr>
              <a:t>Testing is EVERYBODY’S concern, ALL the time!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sz="2400" dirty="0" smtClean="0">
                <a:latin typeface="Segoe UI Light" pitchFamily="34" charset="0"/>
              </a:rPr>
              <a:t>Reduces resource bottlenecks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sz="2400" dirty="0">
                <a:latin typeface="Segoe UI Light" pitchFamily="34" charset="0"/>
              </a:rPr>
              <a:t>Less focus on output, more focus on quality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sz="2400" dirty="0" smtClean="0">
                <a:latin typeface="Segoe UI Light" pitchFamily="34" charset="0"/>
              </a:rPr>
              <a:t>Everyone </a:t>
            </a:r>
            <a:r>
              <a:rPr lang="en-US" sz="2400" strike="sngStrike" dirty="0" smtClean="0">
                <a:latin typeface="Segoe UI Light" pitchFamily="34" charset="0"/>
              </a:rPr>
              <a:t>feels</a:t>
            </a:r>
            <a:r>
              <a:rPr lang="en-US" sz="2400" dirty="0" smtClean="0">
                <a:latin typeface="Segoe UI Light" pitchFamily="34" charset="0"/>
              </a:rPr>
              <a:t> IS invested in the deliverable</a:t>
            </a:r>
            <a:endParaRPr lang="en-US" sz="2400" dirty="0">
              <a:latin typeface="Segoe UI Light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537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09801"/>
            <a:ext cx="8179292" cy="3916678"/>
          </a:xfrm>
        </p:spPr>
        <p:txBody>
          <a:bodyPr>
            <a:normAutofit/>
          </a:bodyPr>
          <a:lstStyle/>
          <a:p>
            <a:pPr marL="45720" indent="0">
              <a:spcBef>
                <a:spcPts val="1200"/>
              </a:spcBef>
              <a:buNone/>
            </a:pPr>
            <a:r>
              <a:rPr lang="en-US" sz="2400" dirty="0" smtClean="0">
                <a:latin typeface="Segoe UI Light" pitchFamily="34" charset="0"/>
              </a:rPr>
              <a:t>More meetings (kind of)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sz="2400" dirty="0" smtClean="0">
                <a:latin typeface="Segoe UI Light" pitchFamily="34" charset="0"/>
              </a:rPr>
              <a:t>Less (perceived) accountability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sz="2400" dirty="0" smtClean="0">
                <a:latin typeface="Segoe UI Light" pitchFamily="34" charset="0"/>
              </a:rPr>
              <a:t>Less </a:t>
            </a:r>
            <a:r>
              <a:rPr lang="en-US" sz="2400" dirty="0">
                <a:latin typeface="Segoe UI Light" pitchFamily="34" charset="0"/>
              </a:rPr>
              <a:t>(</a:t>
            </a:r>
            <a:r>
              <a:rPr lang="en-US" sz="2400" dirty="0" smtClean="0">
                <a:latin typeface="Segoe UI Light" pitchFamily="34" charset="0"/>
              </a:rPr>
              <a:t>unnecessary) documentation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sz="2400" dirty="0">
                <a:latin typeface="Segoe UI Light" pitchFamily="34" charset="0"/>
              </a:rPr>
              <a:t>More requirement churn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sz="2400" dirty="0" smtClean="0">
                <a:latin typeface="Segoe UI Light" pitchFamily="34" charset="0"/>
              </a:rPr>
              <a:t>Shorter runway for writing tests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sz="2400" dirty="0" smtClean="0">
                <a:latin typeface="Segoe UI Light" pitchFamily="34" charset="0"/>
              </a:rPr>
              <a:t>May require a new “toolbox”</a:t>
            </a:r>
          </a:p>
          <a:p>
            <a:pPr marL="45720" indent="0">
              <a:spcBef>
                <a:spcPts val="1200"/>
              </a:spcBef>
              <a:buNone/>
            </a:pPr>
            <a:endParaRPr lang="en-US" sz="2400" dirty="0" smtClean="0">
              <a:latin typeface="Segoe UI Light" pitchFamily="34" charset="0"/>
            </a:endParaRPr>
          </a:p>
          <a:p>
            <a:pPr marL="45720" indent="0">
              <a:spcBef>
                <a:spcPts val="1200"/>
              </a:spcBef>
              <a:buNone/>
            </a:pPr>
            <a:endParaRPr lang="en-US" sz="2400" dirty="0" smtClean="0">
              <a:latin typeface="Segoe UI Light" pitchFamily="34" charset="0"/>
            </a:endParaRPr>
          </a:p>
          <a:p>
            <a:pPr marL="45720" indent="0">
              <a:spcBef>
                <a:spcPts val="1200"/>
              </a:spcBef>
              <a:buNone/>
            </a:pPr>
            <a:endParaRPr lang="en-US" sz="2400" dirty="0">
              <a:latin typeface="Segoe UI Light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54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133600"/>
            <a:ext cx="8179292" cy="3840478"/>
          </a:xfrm>
        </p:spPr>
        <p:txBody>
          <a:bodyPr>
            <a:normAutofit/>
          </a:bodyPr>
          <a:lstStyle/>
          <a:p>
            <a:pPr marL="45720" indent="0">
              <a:spcBef>
                <a:spcPts val="1200"/>
              </a:spcBef>
              <a:buNone/>
            </a:pPr>
            <a:r>
              <a:rPr lang="en-US" sz="2400" dirty="0">
                <a:latin typeface="Segoe UI Light" pitchFamily="34" charset="0"/>
              </a:rPr>
              <a:t>Change is hard, and this could be a BIG </a:t>
            </a:r>
            <a:r>
              <a:rPr lang="en-US" sz="2400" dirty="0" smtClean="0">
                <a:latin typeface="Segoe UI Light" pitchFamily="34" charset="0"/>
              </a:rPr>
              <a:t>one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sz="2400" dirty="0" smtClean="0">
                <a:latin typeface="Segoe UI Light" pitchFamily="34" charset="0"/>
              </a:rPr>
              <a:t>FAR greater levels of discipline required by EVERYONE on an </a:t>
            </a:r>
            <a:r>
              <a:rPr lang="en-US" sz="2400" dirty="0">
                <a:latin typeface="Segoe UI Light" pitchFamily="34" charset="0"/>
              </a:rPr>
              <a:t>a</a:t>
            </a:r>
            <a:r>
              <a:rPr lang="en-US" sz="2400" dirty="0" smtClean="0">
                <a:latin typeface="Segoe UI Light" pitchFamily="34" charset="0"/>
              </a:rPr>
              <a:t>gile team (yes, really)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sz="2400" dirty="0" smtClean="0">
                <a:latin typeface="Segoe UI Light" pitchFamily="34" charset="0"/>
              </a:rPr>
              <a:t>Far more responsibility on Stakeholders and end-users</a:t>
            </a:r>
            <a:endParaRPr lang="en-US" sz="2400" dirty="0">
              <a:latin typeface="Segoe UI Light" pitchFamily="34" charset="0"/>
            </a:endParaRPr>
          </a:p>
          <a:p>
            <a:pPr marL="45720" indent="0">
              <a:spcBef>
                <a:spcPts val="1200"/>
              </a:spcBef>
              <a:buNone/>
            </a:pPr>
            <a:r>
              <a:rPr lang="en-US" sz="2400" dirty="0">
                <a:latin typeface="Segoe UI Light" pitchFamily="34" charset="0"/>
              </a:rPr>
              <a:t>Management support can be difficult to achieve &amp; </a:t>
            </a:r>
            <a:r>
              <a:rPr lang="en-US" sz="2400" dirty="0" smtClean="0">
                <a:latin typeface="Segoe UI Light" pitchFamily="34" charset="0"/>
              </a:rPr>
              <a:t>maintain</a:t>
            </a:r>
          </a:p>
          <a:p>
            <a:pPr marL="45720" indent="0">
              <a:spcBef>
                <a:spcPts val="1200"/>
              </a:spcBef>
              <a:buNone/>
            </a:pPr>
            <a:endParaRPr lang="en-US" sz="2400" dirty="0">
              <a:latin typeface="Segoe UI Light" pitchFamily="34" charset="0"/>
            </a:endParaRPr>
          </a:p>
          <a:p>
            <a:pPr marL="45720" indent="0">
              <a:spcBef>
                <a:spcPts val="1200"/>
              </a:spcBef>
              <a:buNone/>
            </a:pPr>
            <a:r>
              <a:rPr lang="en-US" sz="2400" b="1" dirty="0" smtClean="0">
                <a:latin typeface="Segoe UI Light" pitchFamily="34" charset="0"/>
              </a:rPr>
              <a:t>Agile shines a light on existing dysfunction</a:t>
            </a:r>
            <a:endParaRPr lang="en-US" sz="2400" b="1" dirty="0">
              <a:latin typeface="Segoe UI Light" pitchFamily="34" charset="0"/>
            </a:endParaRPr>
          </a:p>
          <a:p>
            <a:pPr marL="45720" indent="0">
              <a:spcBef>
                <a:spcPts val="1200"/>
              </a:spcBef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ugly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65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Hanging Fruit</a:t>
            </a:r>
            <a:endParaRPr lang="en-US" dirty="0"/>
          </a:p>
        </p:txBody>
      </p:sp>
      <p:pic>
        <p:nvPicPr>
          <p:cNvPr id="4100" name="Picture 4" descr="C:\Users\angeladugan\AppData\Local\Microsoft\Windows\Temporary Internet Files\Content.IE5\OJFYIV3A\MC9004457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490" y="304800"/>
            <a:ext cx="160426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2133600"/>
            <a:ext cx="8149438" cy="4178808"/>
          </a:xfrm>
        </p:spPr>
        <p:txBody>
          <a:bodyPr>
            <a:normAutofit/>
          </a:bodyPr>
          <a:lstStyle/>
          <a:p>
            <a:pPr marL="45720" indent="0">
              <a:spcBef>
                <a:spcPts val="1200"/>
              </a:spcBef>
              <a:buNone/>
            </a:pPr>
            <a:r>
              <a:rPr lang="en-US" sz="2400" dirty="0" smtClean="0">
                <a:latin typeface="Segoe UI Light" pitchFamily="34" charset="0"/>
              </a:rPr>
              <a:t>Collaborate: daily stand-ups amongst fellow testers first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sz="2400" dirty="0" smtClean="0">
                <a:latin typeface="Segoe UI Light" pitchFamily="34" charset="0"/>
              </a:rPr>
              <a:t>Adopt a process (if it’s all ad-hoc today)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sz="2400" dirty="0" smtClean="0">
                <a:latin typeface="Segoe UI Light" pitchFamily="34" charset="0"/>
              </a:rPr>
              <a:t>Adopt an integrated ALM tool (if you don’t have one)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sz="2400" dirty="0">
                <a:latin typeface="Segoe UI Light" pitchFamily="34" charset="0"/>
              </a:rPr>
              <a:t>Question anything that “smells”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sz="2400" dirty="0" smtClean="0">
                <a:latin typeface="Segoe UI Light" pitchFamily="34" charset="0"/>
              </a:rPr>
              <a:t>Continuously improve, even if it is just the little things</a:t>
            </a:r>
          </a:p>
          <a:p>
            <a:pPr marL="45720" indent="0">
              <a:spcBef>
                <a:spcPts val="1200"/>
              </a:spcBef>
              <a:buNone/>
            </a:pPr>
            <a:endParaRPr lang="en-US" sz="2400" dirty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000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81200"/>
            <a:ext cx="8255493" cy="425500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latin typeface="Segoe UI Light" pitchFamily="34" charset="0"/>
              </a:rPr>
              <a:t>Get your developers involved (TDD, unit testing)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Segoe UI Light" pitchFamily="34" charset="0"/>
              </a:rPr>
              <a:t>Automate regression tests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Segoe UI Light" pitchFamily="34" charset="0"/>
              </a:rPr>
              <a:t>Scenario based </a:t>
            </a:r>
            <a:r>
              <a:rPr lang="en-US" sz="2400" dirty="0">
                <a:latin typeface="Segoe UI Light" pitchFamily="34" charset="0"/>
              </a:rPr>
              <a:t>t</a:t>
            </a:r>
            <a:r>
              <a:rPr lang="en-US" sz="2400" dirty="0" smtClean="0">
                <a:latin typeface="Segoe UI Light" pitchFamily="34" charset="0"/>
              </a:rPr>
              <a:t>esting when appropriate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Segoe UI Light" pitchFamily="34" charset="0"/>
              </a:rPr>
              <a:t>Generate test case documentation whenever possible (from exploratory tests or acceptance criteria)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Segoe UI Light" pitchFamily="34" charset="0"/>
              </a:rPr>
              <a:t>Involve stakeholders in testing (UAT)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Segoe UI Light" pitchFamily="34" charset="0"/>
              </a:rPr>
              <a:t>Adopt a good toolset to assist with collaboration and </a:t>
            </a:r>
            <a:r>
              <a:rPr lang="en-US" sz="2400" dirty="0" smtClean="0">
                <a:latin typeface="Segoe UI Light" pitchFamily="34" charset="0"/>
              </a:rPr>
              <a:t>automation</a:t>
            </a:r>
          </a:p>
          <a:p>
            <a:pPr>
              <a:spcBef>
                <a:spcPts val="1200"/>
              </a:spcBef>
            </a:pPr>
            <a:endParaRPr lang="en-US" sz="2400" dirty="0">
              <a:latin typeface="Segoe UI Light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testing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84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experts say about tools</a:t>
            </a:r>
            <a:endParaRPr lang="en-US" dirty="0"/>
          </a:p>
        </p:txBody>
      </p:sp>
      <p:pic>
        <p:nvPicPr>
          <p:cNvPr id="2050" name="Picture 2" descr="Gartner's Magic Quadrant for Application Life Cycle Management 2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99021"/>
            <a:ext cx="4141052" cy="424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9452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 Light" pitchFamily="34" charset="0"/>
              </a:rPr>
              <a:t>Gartner’s “Magic Quadrant” 2012</a:t>
            </a:r>
            <a:endParaRPr lang="en-US" sz="1200" dirty="0">
              <a:latin typeface="Segoe UI Ligh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9" y="2971800"/>
            <a:ext cx="4727381" cy="35983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946580" y="26948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 Light" pitchFamily="34" charset="0"/>
              </a:rPr>
              <a:t>Ovum Decision Matrix for ALM 2013</a:t>
            </a:r>
            <a:endParaRPr lang="en-US" sz="1200" dirty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165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8179292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Segoe UI Light" pitchFamily="34" charset="0"/>
              </a:rPr>
              <a:t>Focus on tools that foster collaboration</a:t>
            </a:r>
          </a:p>
          <a:p>
            <a:pPr marL="0" indent="0">
              <a:buNone/>
            </a:pPr>
            <a:r>
              <a:rPr lang="en-US" sz="2400" dirty="0">
                <a:latin typeface="Segoe UI Light" pitchFamily="34" charset="0"/>
              </a:rPr>
              <a:t>Many tools can fit the bill</a:t>
            </a:r>
          </a:p>
          <a:p>
            <a:pPr marL="0" indent="0">
              <a:buNone/>
            </a:pPr>
            <a:r>
              <a:rPr lang="en-US" sz="2400" dirty="0" smtClean="0">
                <a:latin typeface="Segoe UI Light" pitchFamily="34" charset="0"/>
              </a:rPr>
              <a:t>Best fit is not always “Best of Breed”</a:t>
            </a:r>
          </a:p>
          <a:p>
            <a:pPr marL="0" indent="0">
              <a:buNone/>
            </a:pPr>
            <a:endParaRPr lang="en-US" sz="2400" dirty="0" smtClean="0">
              <a:latin typeface="Segoe UI Light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Segoe UI Light" pitchFamily="34" charset="0"/>
              </a:rPr>
              <a:t>Tools </a:t>
            </a:r>
            <a:r>
              <a:rPr lang="en-US" sz="2400" b="1" dirty="0" smtClean="0">
                <a:latin typeface="Segoe UI Light" pitchFamily="34" charset="0"/>
              </a:rPr>
              <a:t>can foster efficiency and collaboration</a:t>
            </a:r>
          </a:p>
          <a:p>
            <a:pPr marL="0" indent="0">
              <a:buNone/>
            </a:pPr>
            <a:r>
              <a:rPr lang="en-US" sz="2400" b="1" dirty="0" smtClean="0">
                <a:latin typeface="Segoe UI Light" pitchFamily="34" charset="0"/>
              </a:rPr>
              <a:t>Tools </a:t>
            </a:r>
            <a:r>
              <a:rPr lang="en-US" sz="2800" b="1" u="sng" dirty="0" smtClean="0">
                <a:latin typeface="Segoe UI Light" pitchFamily="34" charset="0"/>
              </a:rPr>
              <a:t>cannot</a:t>
            </a:r>
            <a:r>
              <a:rPr lang="en-US" sz="2800" b="1" dirty="0" smtClean="0">
                <a:latin typeface="Segoe UI Light" pitchFamily="34" charset="0"/>
              </a:rPr>
              <a:t> </a:t>
            </a:r>
            <a:r>
              <a:rPr lang="en-US" sz="2400" b="1" dirty="0" smtClean="0">
                <a:latin typeface="Segoe UI Light" pitchFamily="34" charset="0"/>
              </a:rPr>
              <a:t>fix </a:t>
            </a:r>
            <a:r>
              <a:rPr lang="en-US" sz="2400" b="1" dirty="0" smtClean="0">
                <a:latin typeface="Segoe UI Light" pitchFamily="34" charset="0"/>
              </a:rPr>
              <a:t>your people or process issues</a:t>
            </a:r>
          </a:p>
          <a:p>
            <a:pPr marL="0" indent="0">
              <a:buNone/>
            </a:pPr>
            <a:endParaRPr lang="en-US" sz="2400" dirty="0" smtClean="0">
              <a:latin typeface="Segoe UI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 say about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92" y="893"/>
            <a:ext cx="9141619" cy="685621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Mobile Solutions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Project Leadership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2400" dirty="0"/>
              <a:t>.NET Solutions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743200" y="294105"/>
            <a:ext cx="3842763" cy="3132433"/>
          </a:xfrm>
        </p:spPr>
        <p:txBody>
          <a:bodyPr>
            <a:normAutofit/>
          </a:bodyPr>
          <a:lstStyle/>
          <a:p>
            <a:r>
              <a:rPr lang="en-US" sz="2400" dirty="0"/>
              <a:t>Application Lifecycle Management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54" y="3352800"/>
            <a:ext cx="2783767" cy="13103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66754" y="4648200"/>
            <a:ext cx="4024246" cy="1901952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82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Angela Dugan</a:t>
            </a:r>
          </a:p>
          <a:p>
            <a:pPr defTabSz="91382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ALM Practice Manager</a:t>
            </a:r>
          </a:p>
          <a:p>
            <a:pPr defTabSz="91382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999" spc="-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  <a:p>
            <a:pPr defTabSz="91382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99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http</a:t>
            </a:r>
            <a:r>
              <a:rPr lang="en-US" sz="1999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://polarissolutions.com</a:t>
            </a:r>
          </a:p>
          <a:p>
            <a:pPr defTabSz="91382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99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http://theTFSWhisperer.com</a:t>
            </a:r>
          </a:p>
          <a:p>
            <a:pPr defTabSz="91382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99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Angela.Dugan@PolarisSolutions.com</a:t>
            </a:r>
            <a:endParaRPr lang="en-US" sz="1999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 descr="C:\Users\angeladugan\SkyDrive\Pictures Archive\Hair &amp; Headshots\WP_004316_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42404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624991"/>
      </p:ext>
    </p:extLst>
  </p:cSld>
  <p:clrMapOvr>
    <a:masterClrMapping/>
  </p:clrMapOvr>
  <p:transition advTm="21378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9592"/>
            <a:ext cx="8103092" cy="4407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>
                <a:latin typeface="Segoe UI Light" pitchFamily="34" charset="0"/>
              </a:rPr>
              <a:t>TFS + Project </a:t>
            </a:r>
            <a:r>
              <a:rPr lang="en-US" sz="2400" b="1" u="sng" dirty="0" smtClean="0">
                <a:latin typeface="Segoe UI Light" pitchFamily="34" charset="0"/>
              </a:rPr>
              <a:t>Server (optional)</a:t>
            </a:r>
            <a:endParaRPr lang="en-US" sz="2400" b="1" u="sng" dirty="0" smtClean="0">
              <a:latin typeface="Segoe UI Light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Segoe UI Light" pitchFamily="34" charset="0"/>
              </a:rPr>
              <a:t>Track progress across many teams for a large effort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Segoe UI Light" pitchFamily="34" charset="0"/>
              </a:rPr>
              <a:t>Enterprise “roll-up” of milestones</a:t>
            </a:r>
          </a:p>
          <a:p>
            <a:pPr marL="0" indent="0">
              <a:buNone/>
            </a:pPr>
            <a:r>
              <a:rPr lang="en-US" sz="2400" dirty="0" smtClean="0">
                <a:latin typeface="Segoe UI Light" pitchFamily="34" charset="0"/>
              </a:rPr>
              <a:t>Requirements stored/managed in Project </a:t>
            </a:r>
            <a:r>
              <a:rPr lang="en-US" sz="2400" dirty="0" smtClean="0">
                <a:latin typeface="Segoe UI Light" pitchFamily="34" charset="0"/>
              </a:rPr>
              <a:t>Server and/or TFS</a:t>
            </a:r>
            <a:endParaRPr lang="en-US" sz="2400" dirty="0" smtClean="0">
              <a:latin typeface="Segoe UI Light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Segoe UI Light" pitchFamily="34" charset="0"/>
              </a:rPr>
              <a:t>Implementation details created in TFS by teams</a:t>
            </a:r>
          </a:p>
          <a:p>
            <a:pPr marL="0" indent="0">
              <a:buNone/>
            </a:pPr>
            <a:r>
              <a:rPr lang="en-US" sz="2400" dirty="0" smtClean="0">
                <a:latin typeface="Segoe UI Light" pitchFamily="34" charset="0"/>
              </a:rPr>
              <a:t>Modifications have an optional approval workflow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Segoe UI Light" pitchFamily="34" charset="0"/>
              </a:rPr>
              <a:t>Keeps Waterfall-centric managers in the loop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Segoe UI Light" pitchFamily="34" charset="0"/>
              </a:rPr>
              <a:t>Metrics don’t get in the way of the software team</a:t>
            </a:r>
            <a:endParaRPr lang="en-US" sz="2000" dirty="0">
              <a:latin typeface="Segoe UI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Weapon of Choice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7180" y="838200"/>
            <a:ext cx="8382000" cy="457168"/>
          </a:xfrm>
        </p:spPr>
        <p:txBody>
          <a:bodyPr/>
          <a:lstStyle/>
          <a:p>
            <a:r>
              <a:rPr lang="en-US" sz="3301" dirty="0" smtClean="0"/>
              <a:t>Centralized Test Management</a:t>
            </a:r>
            <a:endParaRPr lang="en-US" sz="330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72" y="1676400"/>
            <a:ext cx="8744816" cy="493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Segoe UI" pitchFamily="34" charset="0"/>
                <a:cs typeface="Segoe UI" pitchFamily="34" charset="0"/>
              </a:rPr>
              <a:t>Exploratory Testing = FAST!</a:t>
            </a:r>
            <a:endParaRPr lang="en-US" sz="4051" dirty="0"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388388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054" y="1981200"/>
            <a:ext cx="316315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278" y="3276600"/>
            <a:ext cx="4174322" cy="339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3928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 Bug Creation = LESS CHURN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22708"/>
            <a:ext cx="7239000" cy="4678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438400"/>
            <a:ext cx="3592811" cy="4174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8728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274" y="1943230"/>
            <a:ext cx="8827326" cy="44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Team </a:t>
            </a:r>
            <a:r>
              <a:rPr lang="en-US" dirty="0" smtClean="0"/>
              <a:t>Reporting = visibility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4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On-line planning tools = agility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76400"/>
            <a:ext cx="6381773" cy="496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33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client for </a:t>
            </a:r>
            <a:r>
              <a:rPr lang="en-US" dirty="0" err="1" smtClean="0"/>
              <a:t>mtm</a:t>
            </a:r>
            <a:r>
              <a:rPr lang="en-US" dirty="0" smtClean="0"/>
              <a:t> = more agility!!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74" y="1676400"/>
            <a:ext cx="7681912" cy="49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84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514600"/>
            <a:ext cx="4800600" cy="381000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2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Drive: The Surprising Truth About What Motivates </a:t>
            </a:r>
            <a:r>
              <a:rPr lang="en-US" sz="28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Us</a:t>
            </a:r>
          </a:p>
          <a:p>
            <a:pPr marL="45720" indent="0">
              <a:buNone/>
            </a:pPr>
            <a:r>
              <a:rPr lang="en-US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Daniel Pink</a:t>
            </a:r>
          </a:p>
          <a:p>
            <a:pPr marL="45720" indent="0">
              <a:buNone/>
            </a:pP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" indent="0">
              <a:buNone/>
            </a:pPr>
            <a:r>
              <a:rPr lang="en-US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Under $10 on Amazon</a:t>
            </a:r>
          </a:p>
          <a:p>
            <a:pPr marL="45720" indent="0">
              <a:buNone/>
            </a:pP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" indent="0">
              <a:buNone/>
            </a:pPr>
            <a:endParaRPr lang="en-US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" indent="0">
              <a:buNone/>
            </a:pP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" indent="0">
              <a:buNone/>
            </a:pPr>
            <a:endParaRPr lang="en-US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" indent="0">
              <a:buNone/>
            </a:pP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" indent="0">
              <a:buNone/>
            </a:pPr>
            <a:r>
              <a:rPr lang="en-US" sz="1100" dirty="0">
                <a:latin typeface="Segoe UI Light" panose="020B0502040204020203" pitchFamily="34" charset="0"/>
                <a:cs typeface="Segoe UI Light" panose="020B0502040204020203" pitchFamily="34" charset="0"/>
                <a:hlinkClick r:id="rId2"/>
              </a:rPr>
              <a:t>http://www.amazon.com/Drive-Surprising-Truth-About-Motivates/dp/1594484805</a:t>
            </a:r>
            <a:r>
              <a:rPr lang="en-US" sz="1100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2"/>
              </a:rPr>
              <a:t>/</a:t>
            </a:r>
            <a:r>
              <a:rPr lang="en-US" sz="11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this book now!</a:t>
            </a:r>
            <a:endParaRPr lang="en-US" dirty="0"/>
          </a:p>
        </p:txBody>
      </p:sp>
      <p:pic>
        <p:nvPicPr>
          <p:cNvPr id="1026" name="Picture 2" descr="https://encrypted-tbn3.gstatic.com/images?q=tbn:ANd9GcTdWfqF5xsDI-nt6V8Ay8ob3UO3-McV6VTe3NNnAKJId6quH9Lfg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204" y="1828800"/>
            <a:ext cx="3048000" cy="459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771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6" y="2667000"/>
            <a:ext cx="4334934" cy="289560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sz="2800" b="1" dirty="0">
                <a:latin typeface="Segoe UI Light" pitchFamily="34" charset="0"/>
              </a:rPr>
              <a:t>Visual Studio Team Foundation Server 2012: Adopting Agile Software Practices: From Backlog to Continuous </a:t>
            </a:r>
            <a:r>
              <a:rPr lang="en-US" sz="2800" b="1" dirty="0" smtClean="0">
                <a:latin typeface="Segoe UI Light" pitchFamily="34" charset="0"/>
              </a:rPr>
              <a:t>Feedback</a:t>
            </a:r>
            <a:endParaRPr lang="en-US" sz="2800" dirty="0" smtClean="0">
              <a:latin typeface="Segoe UI Light" pitchFamily="34" charset="0"/>
            </a:endParaRPr>
          </a:p>
          <a:p>
            <a:pPr marL="45720" indent="0">
              <a:buNone/>
            </a:pPr>
            <a:r>
              <a:rPr lang="en-US" dirty="0" smtClean="0">
                <a:latin typeface="Segoe UI Light" pitchFamily="34" charset="0"/>
              </a:rPr>
              <a:t>Sam Guckenheimer</a:t>
            </a:r>
          </a:p>
          <a:p>
            <a:pPr marL="45720" indent="0">
              <a:buNone/>
            </a:pPr>
            <a:r>
              <a:rPr lang="en-US" dirty="0" smtClean="0">
                <a:latin typeface="Segoe UI Light" pitchFamily="34" charset="0"/>
              </a:rPr>
              <a:t>Neno Loje</a:t>
            </a:r>
          </a:p>
          <a:p>
            <a:pPr marL="45720" indent="0">
              <a:buNone/>
            </a:pPr>
            <a:endParaRPr lang="en-US" dirty="0" smtClean="0">
              <a:latin typeface="Segoe UI Light" pitchFamily="34" charset="0"/>
            </a:endParaRPr>
          </a:p>
          <a:p>
            <a:pPr marL="45720" indent="0">
              <a:buNone/>
            </a:pPr>
            <a:r>
              <a:rPr lang="en-US" dirty="0" smtClean="0">
                <a:latin typeface="Segoe UI Light" pitchFamily="34" charset="0"/>
              </a:rPr>
              <a:t>$30 on Amazon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9967" y="6262861"/>
            <a:ext cx="7848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2"/>
              </a:rPr>
              <a:t>http://www.amazon.com/Visual-Studio-Team-Foundation-Server/dp/0321864875</a:t>
            </a:r>
            <a:r>
              <a:rPr lang="en-US" sz="1000" dirty="0"/>
              <a:t> 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pic>
        <p:nvPicPr>
          <p:cNvPr id="1026" name="Picture 2" descr="https://images.bookworld.com.au/images/bau/97803218/9780321864871/0/0/plain/visual-studio-team-foundation-server-2012-adopting-agile-software-practices-from-backlog-to-continuous-feedb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05" y="1905000"/>
            <a:ext cx="3203462" cy="417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735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6" y="2667000"/>
            <a:ext cx="4038601" cy="2895600"/>
          </a:xfrm>
        </p:spPr>
        <p:txBody>
          <a:bodyPr/>
          <a:lstStyle/>
          <a:p>
            <a:pPr marL="45720" indent="0">
              <a:buNone/>
            </a:pPr>
            <a:r>
              <a:rPr lang="en-US" sz="2800" dirty="0" smtClean="0"/>
              <a:t>Succeeding with Agile</a:t>
            </a:r>
          </a:p>
          <a:p>
            <a:pPr marL="45720" indent="0">
              <a:buNone/>
            </a:pPr>
            <a:r>
              <a:rPr lang="en-US" dirty="0" smtClean="0"/>
              <a:t>Mike Cohn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$35 on Amazon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9967" y="6262861"/>
            <a:ext cx="7848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2"/>
              </a:rPr>
              <a:t>http://www.amazon.com/Succeeding-Agile-Software-Development-Using/dp/0321579364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pic>
        <p:nvPicPr>
          <p:cNvPr id="1030" name="Picture 6" descr="http://static2.pookebook.com/wp-content/uploads/2011/11/succeeding-with-agile-software-development-using-scr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833" y="1833862"/>
            <a:ext cx="3323167" cy="43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82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6437" y="304800"/>
            <a:ext cx="8423524" cy="997196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Token Icebreaker Cartoon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6172200"/>
            <a:ext cx="6781800" cy="443198"/>
          </a:xfrm>
        </p:spPr>
        <p:txBody>
          <a:bodyPr>
            <a:noAutofit/>
          </a:bodyPr>
          <a:lstStyle/>
          <a:p>
            <a:r>
              <a:rPr lang="en-US" sz="2400" dirty="0" smtClean="0"/>
              <a:t>Of course this has NEVER happened to you... Right?</a:t>
            </a:r>
            <a:endParaRPr lang="en-US" sz="2400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1811724"/>
            <a:ext cx="8829756" cy="367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0277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6" y="2667000"/>
            <a:ext cx="4038601" cy="2895600"/>
          </a:xfrm>
        </p:spPr>
        <p:txBody>
          <a:bodyPr/>
          <a:lstStyle/>
          <a:p>
            <a:pPr marL="45720" indent="0">
              <a:buNone/>
            </a:pPr>
            <a:r>
              <a:rPr lang="en-US" sz="2800" dirty="0" smtClean="0"/>
              <a:t>Agile Testing</a:t>
            </a:r>
          </a:p>
          <a:p>
            <a:pPr marL="45720" indent="0">
              <a:buNone/>
            </a:pPr>
            <a:r>
              <a:rPr lang="en-US" dirty="0" smtClean="0"/>
              <a:t>Lisa Crispin</a:t>
            </a:r>
          </a:p>
          <a:p>
            <a:pPr marL="45720" indent="0">
              <a:buNone/>
            </a:pPr>
            <a:r>
              <a:rPr lang="en-US" dirty="0" smtClean="0"/>
              <a:t>Janet Gregory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$40 on Amazon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9967" y="6262861"/>
            <a:ext cx="7848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2"/>
              </a:rPr>
              <a:t>http://www.amazon.com/Agile-Testing-Practical-Guide-Testers/dp/0321534468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pic>
        <p:nvPicPr>
          <p:cNvPr id="6" name="Picture 2" descr="http://www.informit.com/ShowCover.aspx?isbn=03215344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514" y="1855961"/>
            <a:ext cx="3323453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933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057400"/>
            <a:ext cx="8255492" cy="4495800"/>
          </a:xfrm>
        </p:spPr>
        <p:txBody>
          <a:bodyPr>
            <a:noAutofit/>
          </a:bodyPr>
          <a:lstStyle/>
          <a:p>
            <a:pPr marL="45720" indent="0">
              <a:spcBef>
                <a:spcPts val="1200"/>
              </a:spcBef>
              <a:buNone/>
            </a:pPr>
            <a:r>
              <a:rPr lang="en-US" sz="2400" dirty="0" smtClean="0">
                <a:latin typeface="Segoe UI Light" pitchFamily="34" charset="0"/>
              </a:rPr>
              <a:t>Agile </a:t>
            </a:r>
            <a:r>
              <a:rPr lang="en-US" sz="2400" dirty="0">
                <a:latin typeface="Segoe UI Light" pitchFamily="34" charset="0"/>
              </a:rPr>
              <a:t>Software </a:t>
            </a:r>
            <a:r>
              <a:rPr lang="en-US" sz="2400" dirty="0" smtClean="0">
                <a:latin typeface="Segoe UI Light" pitchFamily="34" charset="0"/>
              </a:rPr>
              <a:t>Testing in a Large Scale Project: </a:t>
            </a:r>
            <a:r>
              <a:rPr lang="en-US" sz="2400" dirty="0">
                <a:latin typeface="Segoe UI Light" pitchFamily="34" charset="0"/>
                <a:hlinkClick r:id="rId2"/>
              </a:rPr>
              <a:t>http://</a:t>
            </a:r>
            <a:r>
              <a:rPr lang="en-US" sz="2400" dirty="0" smtClean="0">
                <a:latin typeface="Segoe UI Light" pitchFamily="34" charset="0"/>
                <a:hlinkClick r:id="rId2"/>
              </a:rPr>
              <a:t>www.slideshare.net/Softwarecentral/agile-software-testing-in-a-largescale-project</a:t>
            </a:r>
            <a:r>
              <a:rPr lang="en-US" sz="2400" dirty="0" smtClean="0">
                <a:latin typeface="Segoe UI Light" pitchFamily="34" charset="0"/>
              </a:rPr>
              <a:t> 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sz="2400" dirty="0" smtClean="0">
                <a:latin typeface="Segoe UI Light" pitchFamily="34" charset="0"/>
              </a:rPr>
              <a:t>Great Testing Blog: </a:t>
            </a:r>
            <a:r>
              <a:rPr lang="en-US" sz="2400" dirty="0">
                <a:latin typeface="Segoe UI Light" pitchFamily="34" charset="0"/>
                <a:hlinkClick r:id="rId3"/>
              </a:rPr>
              <a:t>http://blogs.msdn.com/b/anutthara</a:t>
            </a:r>
            <a:r>
              <a:rPr lang="en-US" sz="2400" dirty="0" smtClean="0">
                <a:latin typeface="Segoe UI Light" pitchFamily="34" charset="0"/>
                <a:hlinkClick r:id="rId3"/>
              </a:rPr>
              <a:t>/</a:t>
            </a:r>
            <a:r>
              <a:rPr lang="en-US" sz="2400" dirty="0" smtClean="0">
                <a:latin typeface="Segoe UI Light" pitchFamily="34" charset="0"/>
              </a:rPr>
              <a:t> 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sz="2400" dirty="0" smtClean="0">
                <a:latin typeface="Segoe UI Light" pitchFamily="34" charset="0"/>
              </a:rPr>
              <a:t>Another Great </a:t>
            </a:r>
            <a:r>
              <a:rPr lang="en-US" sz="2400" dirty="0">
                <a:latin typeface="Segoe UI Light" pitchFamily="34" charset="0"/>
              </a:rPr>
              <a:t>Testing Blog: </a:t>
            </a:r>
            <a:r>
              <a:rPr lang="en-US" sz="2400" dirty="0">
                <a:latin typeface="Segoe UI Light" pitchFamily="34" charset="0"/>
                <a:hlinkClick r:id="rId4"/>
              </a:rPr>
              <a:t>http://</a:t>
            </a:r>
            <a:r>
              <a:rPr lang="en-US" sz="2400" dirty="0" smtClean="0">
                <a:latin typeface="Segoe UI Light" pitchFamily="34" charset="0"/>
                <a:hlinkClick r:id="rId4"/>
              </a:rPr>
              <a:t>www.clemensreijnen.nl/search.aspx?q=testing</a:t>
            </a:r>
            <a:r>
              <a:rPr lang="en-US" sz="2400" dirty="0" smtClean="0">
                <a:latin typeface="Segoe UI Light" pitchFamily="34" charset="0"/>
              </a:rPr>
              <a:t> 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sz="2400" dirty="0" smtClean="0">
                <a:latin typeface="Segoe UI Light" pitchFamily="34" charset="0"/>
              </a:rPr>
              <a:t>Forrester </a:t>
            </a:r>
            <a:r>
              <a:rPr lang="en-US" sz="2400" dirty="0">
                <a:latin typeface="Segoe UI Light" pitchFamily="34" charset="0"/>
              </a:rPr>
              <a:t>ALM Blogs: </a:t>
            </a:r>
            <a:r>
              <a:rPr lang="en-US" sz="2400" dirty="0">
                <a:latin typeface="Segoe UI Light" pitchFamily="34" charset="0"/>
                <a:hlinkClick r:id="rId5"/>
              </a:rPr>
              <a:t>http://</a:t>
            </a:r>
            <a:r>
              <a:rPr lang="en-US" sz="2400" dirty="0" smtClean="0">
                <a:latin typeface="Segoe UI Light" pitchFamily="34" charset="0"/>
                <a:hlinkClick r:id="rId5"/>
              </a:rPr>
              <a:t>blogs.forrester.com/category/alm</a:t>
            </a:r>
            <a:endParaRPr lang="en-US" sz="2400" dirty="0" smtClean="0">
              <a:latin typeface="Segoe UI Light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More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686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993392"/>
            <a:ext cx="8407893" cy="440740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Segoe UI Light" pitchFamily="34" charset="0"/>
              </a:rPr>
              <a:t>Full VS 2012 Image with HOL: </a:t>
            </a:r>
            <a:r>
              <a:rPr lang="en-US" sz="2400" dirty="0">
                <a:latin typeface="Segoe UI Light" pitchFamily="34" charset="0"/>
                <a:hlinkClick r:id="rId2"/>
              </a:rPr>
              <a:t>http://blogs.msdn.com/b/briankel/archive/2012/12/06/visual-studio-2012-update-1-alm-virtual-machine-now-available.aspx</a:t>
            </a:r>
            <a:r>
              <a:rPr lang="en-US" sz="2400" dirty="0">
                <a:latin typeface="Segoe UI Light" pitchFamily="34" charset="0"/>
              </a:rPr>
              <a:t> </a:t>
            </a:r>
          </a:p>
          <a:p>
            <a:r>
              <a:rPr lang="en-US" sz="2400" dirty="0">
                <a:latin typeface="Segoe UI Light" pitchFamily="34" charset="0"/>
              </a:rPr>
              <a:t>ALM Summit Video: </a:t>
            </a:r>
            <a:r>
              <a:rPr lang="en-US" sz="2400" dirty="0" smtClean="0">
                <a:latin typeface="Segoe UI Light" pitchFamily="34" charset="0"/>
              </a:rPr>
              <a:t>Testing </a:t>
            </a:r>
            <a:r>
              <a:rPr lang="en-US" sz="2400" dirty="0">
                <a:latin typeface="Segoe UI Light" pitchFamily="34" charset="0"/>
              </a:rPr>
              <a:t>and Agile: The Team Approach - </a:t>
            </a:r>
            <a:r>
              <a:rPr lang="en-US" sz="2400" dirty="0">
                <a:latin typeface="Segoe UI Light" pitchFamily="34" charset="0"/>
                <a:hlinkClick r:id="rId3"/>
              </a:rPr>
              <a:t>http://</a:t>
            </a:r>
            <a:r>
              <a:rPr lang="en-US" sz="2400" dirty="0" smtClean="0">
                <a:latin typeface="Segoe UI Light" pitchFamily="34" charset="0"/>
                <a:hlinkClick r:id="rId3"/>
              </a:rPr>
              <a:t>channel9.msdn.com/Events/ALM-Summit/ALM-Summit-3/Testing-and-Agile-The-Team-Approach</a:t>
            </a:r>
            <a:r>
              <a:rPr lang="en-US" sz="2400" dirty="0" smtClean="0">
                <a:latin typeface="Segoe UI Light" pitchFamily="34" charset="0"/>
              </a:rPr>
              <a:t> </a:t>
            </a:r>
          </a:p>
          <a:p>
            <a:r>
              <a:rPr lang="en-US" sz="2400" dirty="0">
                <a:latin typeface="Segoe UI Light" pitchFamily="34" charset="0"/>
              </a:rPr>
              <a:t>ALM Summit Video: </a:t>
            </a:r>
            <a:r>
              <a:rPr lang="en-US" sz="2400" dirty="0" smtClean="0">
                <a:latin typeface="Segoe UI Light" pitchFamily="34" charset="0"/>
              </a:rPr>
              <a:t>Agile </a:t>
            </a:r>
            <a:r>
              <a:rPr lang="en-US" sz="2400" dirty="0">
                <a:latin typeface="Segoe UI Light" pitchFamily="34" charset="0"/>
              </a:rPr>
              <a:t>Testing: </a:t>
            </a:r>
            <a:r>
              <a:rPr lang="en-US" sz="2400" dirty="0">
                <a:latin typeface="Segoe UI Light" pitchFamily="34" charset="0"/>
                <a:hlinkClick r:id="rId4"/>
              </a:rPr>
              <a:t>http://</a:t>
            </a:r>
            <a:r>
              <a:rPr lang="en-US" sz="2400" dirty="0" smtClean="0">
                <a:latin typeface="Segoe UI Light" pitchFamily="34" charset="0"/>
                <a:hlinkClick r:id="rId4"/>
              </a:rPr>
              <a:t>channel9.msdn.com/Events/ALM-Summit/ALM-Summit-3/Agile-Testing</a:t>
            </a:r>
            <a:r>
              <a:rPr lang="en-US" sz="2400" dirty="0" smtClean="0">
                <a:latin typeface="Segoe UI Light" pitchFamily="34" charset="0"/>
              </a:rPr>
              <a:t> </a:t>
            </a:r>
          </a:p>
          <a:p>
            <a:r>
              <a:rPr lang="en-US" sz="2400" dirty="0" smtClean="0">
                <a:latin typeface="Segoe UI Light" pitchFamily="34" charset="0"/>
              </a:rPr>
              <a:t>ALM Summit Video: Exploratory Testing: </a:t>
            </a:r>
            <a:r>
              <a:rPr lang="en-US" sz="2400" dirty="0">
                <a:latin typeface="Segoe UI Light" pitchFamily="34" charset="0"/>
                <a:hlinkClick r:id="rId5"/>
              </a:rPr>
              <a:t>http://</a:t>
            </a:r>
            <a:r>
              <a:rPr lang="en-US" sz="2400" dirty="0" smtClean="0">
                <a:latin typeface="Segoe UI Light" pitchFamily="34" charset="0"/>
                <a:hlinkClick r:id="rId5"/>
              </a:rPr>
              <a:t>channel9.msdn.com/Events/ALM-Summit/2011/Exploratory-Testing</a:t>
            </a:r>
            <a:r>
              <a:rPr lang="en-US" sz="2400" dirty="0" smtClean="0">
                <a:latin typeface="Segoe UI Light" pitchFamily="34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More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771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48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685800" y="1981200"/>
            <a:ext cx="7761685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 smtClean="0">
                <a:latin typeface="Segoe UI Light" pitchFamily="34" charset="0"/>
              </a:rPr>
              <a:t>It is plan-driven, and plans are good right?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>
                <a:latin typeface="Segoe UI Light" pitchFamily="34" charset="0"/>
              </a:rPr>
              <a:t>Pert charts, </a:t>
            </a:r>
            <a:r>
              <a:rPr lang="en-US" sz="2400" dirty="0" err="1" smtClean="0">
                <a:latin typeface="Segoe UI Light" pitchFamily="34" charset="0"/>
              </a:rPr>
              <a:t>Gaant</a:t>
            </a:r>
            <a:r>
              <a:rPr lang="en-US" sz="2400" dirty="0" smtClean="0">
                <a:latin typeface="Segoe UI Light" pitchFamily="34" charset="0"/>
              </a:rPr>
              <a:t> charts, Critical paths, OH MY!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>
                <a:latin typeface="Segoe UI Light" pitchFamily="34" charset="0"/>
              </a:rPr>
              <a:t>Rules with an Iron Fist (A.K.A Microsoft Project)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>
                <a:latin typeface="Segoe UI Light" pitchFamily="34" charset="0"/>
              </a:rPr>
              <a:t>Pre-defined Start Dates &amp; End </a:t>
            </a:r>
            <a:r>
              <a:rPr lang="en-US" sz="2400" dirty="0" smtClean="0">
                <a:latin typeface="Segoe UI Light" pitchFamily="34" charset="0"/>
              </a:rPr>
              <a:t>Dates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>
                <a:latin typeface="Segoe UI Light" pitchFamily="34" charset="0"/>
              </a:rPr>
              <a:t>Teams operate in silos (Centers of Excellence)</a:t>
            </a:r>
            <a:endParaRPr lang="en-US" sz="2400" dirty="0" smtClean="0">
              <a:latin typeface="Segoe UI Light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>
                <a:latin typeface="Segoe UI Light" pitchFamily="34" charset="0"/>
              </a:rPr>
              <a:t>It is not the devil, but it CAN be evil</a:t>
            </a:r>
            <a:r>
              <a:rPr lang="en-US" sz="2400" dirty="0">
                <a:latin typeface="Segoe UI Light" pitchFamily="34" charset="0"/>
              </a:rPr>
              <a:t> </a:t>
            </a:r>
            <a:r>
              <a:rPr lang="en-US" sz="2400" dirty="0" smtClean="0">
                <a:latin typeface="Segoe UI Light" pitchFamily="34" charset="0"/>
              </a:rPr>
              <a:t>if its prescribed techniques are abused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Talk About Waterfall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3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 of agile</a:t>
            </a:r>
            <a:endParaRPr lang="en-US" dirty="0"/>
          </a:p>
        </p:txBody>
      </p:sp>
      <p:pic>
        <p:nvPicPr>
          <p:cNvPr id="4" name="Picture 2" descr="November 16, 2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8153012" cy="253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09600" y="2057400"/>
            <a:ext cx="8001000" cy="1600199"/>
          </a:xfrm>
        </p:spPr>
        <p:txBody>
          <a:bodyPr>
            <a:normAutofit/>
          </a:bodyPr>
          <a:lstStyle/>
          <a:p>
            <a:pPr marL="45720" lvl="0" indent="0">
              <a:spcBef>
                <a:spcPts val="1200"/>
              </a:spcBef>
              <a:buNone/>
            </a:pPr>
            <a:r>
              <a:rPr lang="en-US" sz="2400" dirty="0" smtClean="0">
                <a:latin typeface="Segoe UI Light" pitchFamily="34" charset="0"/>
              </a:rPr>
              <a:t>If you think Agile means cowboy programmers doing whatever they want with no requirements, no rules, no documentation, and no testing, you might read too much Dilbert </a:t>
            </a:r>
            <a:r>
              <a:rPr lang="en-US" sz="2400" dirty="0" smtClean="0">
                <a:latin typeface="Segoe UI Light" pitchFamily="34" charset="0"/>
                <a:sym typeface="Wingdings" pitchFamily="2" charset="2"/>
              </a:rPr>
              <a:t></a:t>
            </a:r>
            <a:endParaRPr lang="en-US" sz="2400" dirty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08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057400"/>
            <a:ext cx="7848600" cy="4190999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en-US" sz="2400" dirty="0" smtClean="0">
                <a:latin typeface="Segoe UI Light" pitchFamily="34" charset="0"/>
              </a:rPr>
              <a:t>Individuals </a:t>
            </a:r>
            <a:r>
              <a:rPr lang="en-US" sz="2400" dirty="0">
                <a:latin typeface="Segoe UI Light" pitchFamily="34" charset="0"/>
              </a:rPr>
              <a:t>and interactions over processes and </a:t>
            </a:r>
            <a:r>
              <a:rPr lang="en-US" sz="2400" dirty="0" smtClean="0">
                <a:latin typeface="Segoe UI Light" pitchFamily="34" charset="0"/>
              </a:rPr>
              <a:t>tools</a:t>
            </a:r>
            <a:endParaRPr lang="en-US" sz="2400" dirty="0">
              <a:latin typeface="Segoe UI Light" pitchFamily="34" charset="0"/>
            </a:endParaRPr>
          </a:p>
          <a:p>
            <a:pPr marL="45720" lvl="0" indent="0">
              <a:buNone/>
            </a:pPr>
            <a:r>
              <a:rPr lang="en-US" sz="2400" dirty="0">
                <a:latin typeface="Segoe UI Light" pitchFamily="34" charset="0"/>
              </a:rPr>
              <a:t>Working software over comprehensive </a:t>
            </a:r>
            <a:r>
              <a:rPr lang="en-US" sz="2400" dirty="0" smtClean="0">
                <a:latin typeface="Segoe UI Light" pitchFamily="34" charset="0"/>
              </a:rPr>
              <a:t>documentation</a:t>
            </a:r>
            <a:endParaRPr lang="en-US" sz="2400" dirty="0">
              <a:latin typeface="Segoe UI Light" pitchFamily="34" charset="0"/>
            </a:endParaRPr>
          </a:p>
          <a:p>
            <a:pPr marL="45720" lvl="0" indent="0">
              <a:buNone/>
            </a:pPr>
            <a:r>
              <a:rPr lang="en-US" sz="2400" dirty="0">
                <a:latin typeface="Segoe UI Light" pitchFamily="34" charset="0"/>
              </a:rPr>
              <a:t>Customer collaboration over contract </a:t>
            </a:r>
            <a:r>
              <a:rPr lang="en-US" sz="2400" dirty="0" smtClean="0">
                <a:latin typeface="Segoe UI Light" pitchFamily="34" charset="0"/>
              </a:rPr>
              <a:t>negotiation</a:t>
            </a:r>
            <a:endParaRPr lang="en-US" sz="2400" dirty="0">
              <a:latin typeface="Segoe UI Light" pitchFamily="34" charset="0"/>
            </a:endParaRPr>
          </a:p>
          <a:p>
            <a:pPr marL="45720" lvl="0" indent="0">
              <a:buNone/>
            </a:pPr>
            <a:r>
              <a:rPr lang="en-US" sz="2400" dirty="0">
                <a:latin typeface="Segoe UI Light" pitchFamily="34" charset="0"/>
              </a:rPr>
              <a:t>Responding to change over following a </a:t>
            </a:r>
            <a:r>
              <a:rPr lang="en-US" sz="2400" dirty="0" smtClean="0">
                <a:latin typeface="Segoe UI Light" pitchFamily="34" charset="0"/>
              </a:rPr>
              <a:t>plan</a:t>
            </a:r>
            <a:endParaRPr lang="en-US" sz="2400" dirty="0">
              <a:latin typeface="Segoe UI Light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tenets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85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8486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>
                <a:latin typeface="Segoe UI Light" pitchFamily="34" charset="0"/>
              </a:rPr>
              <a:t>Embraces </a:t>
            </a:r>
            <a:r>
              <a:rPr lang="en-US" sz="2400" dirty="0" smtClean="0">
                <a:latin typeface="Segoe UI Light" pitchFamily="34" charset="0"/>
              </a:rPr>
              <a:t>uncertainty, software IS uncertain</a:t>
            </a:r>
            <a:endParaRPr lang="en-US" sz="2400" dirty="0">
              <a:latin typeface="Segoe UI Light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>
                <a:latin typeface="Segoe UI Light" pitchFamily="34" charset="0"/>
              </a:rPr>
              <a:t>Empirical </a:t>
            </a:r>
            <a:r>
              <a:rPr lang="en-US" sz="2400" dirty="0" smtClean="0">
                <a:latin typeface="Segoe UI Light" pitchFamily="34" charset="0"/>
              </a:rPr>
              <a:t>(based on experience and observation)</a:t>
            </a:r>
            <a:endParaRPr lang="en-US" sz="2400" dirty="0" smtClean="0">
              <a:latin typeface="Segoe UI Light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>
                <a:latin typeface="Segoe UI Light" pitchFamily="34" charset="0"/>
              </a:rPr>
              <a:t>Continuous improvement</a:t>
            </a:r>
            <a:endParaRPr lang="en-US" sz="2400" dirty="0">
              <a:latin typeface="Segoe UI Light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>
                <a:latin typeface="Segoe UI Light" pitchFamily="34" charset="0"/>
              </a:rPr>
              <a:t>“Forecast” rather than “commitment”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>
                <a:latin typeface="Segoe UI Light" pitchFamily="34" charset="0"/>
              </a:rPr>
              <a:t>Self-organization </a:t>
            </a:r>
            <a:r>
              <a:rPr lang="en-US" sz="2400" dirty="0" smtClean="0">
                <a:latin typeface="Segoe UI Light" pitchFamily="34" charset="0"/>
              </a:rPr>
              <a:t>and estimation by </a:t>
            </a:r>
            <a:r>
              <a:rPr lang="en-US" sz="2400" dirty="0">
                <a:latin typeface="Segoe UI Light" pitchFamily="34" charset="0"/>
              </a:rPr>
              <a:t>the “do-</a:t>
            </a:r>
            <a:r>
              <a:rPr lang="en-US" sz="2400" dirty="0" err="1">
                <a:latin typeface="Segoe UI Light" pitchFamily="34" charset="0"/>
              </a:rPr>
              <a:t>ers</a:t>
            </a:r>
            <a:r>
              <a:rPr lang="en-US" sz="2400" dirty="0" smtClean="0">
                <a:latin typeface="Segoe UI Light" pitchFamily="34" charset="0"/>
              </a:rPr>
              <a:t>”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>
                <a:latin typeface="Segoe UI Light" pitchFamily="34" charset="0"/>
              </a:rPr>
              <a:t>It is not the devil, but it CAN be evil if its prescribed techniques are abused</a:t>
            </a:r>
            <a:endParaRPr lang="en-US" sz="2400" dirty="0">
              <a:latin typeface="Segoe UI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“Agile” Thing Anyway?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28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81199"/>
            <a:ext cx="8255492" cy="4145279"/>
          </a:xfrm>
        </p:spPr>
        <p:txBody>
          <a:bodyPr>
            <a:normAutofit fontScale="92500"/>
          </a:bodyPr>
          <a:lstStyle/>
          <a:p>
            <a:pPr marL="45720" indent="0">
              <a:spcBef>
                <a:spcPts val="1200"/>
              </a:spcBef>
              <a:buNone/>
            </a:pPr>
            <a:r>
              <a:rPr lang="en-US" dirty="0">
                <a:latin typeface="Segoe UI Light" pitchFamily="34" charset="0"/>
              </a:rPr>
              <a:t>Daily </a:t>
            </a:r>
            <a:r>
              <a:rPr lang="en-US" dirty="0" smtClean="0">
                <a:latin typeface="Segoe UI Light" pitchFamily="34" charset="0"/>
              </a:rPr>
              <a:t>standup INCLUDES people from multiple disciplines</a:t>
            </a:r>
            <a:endParaRPr lang="en-US" dirty="0">
              <a:latin typeface="Segoe UI Light" pitchFamily="34" charset="0"/>
            </a:endParaRPr>
          </a:p>
          <a:p>
            <a:pPr marL="45720" indent="0">
              <a:spcBef>
                <a:spcPts val="1200"/>
              </a:spcBef>
              <a:buNone/>
            </a:pPr>
            <a:r>
              <a:rPr lang="en-US" dirty="0">
                <a:latin typeface="Segoe UI Light" pitchFamily="34" charset="0"/>
              </a:rPr>
              <a:t>Agile </a:t>
            </a:r>
            <a:r>
              <a:rPr lang="en-US" dirty="0" smtClean="0">
                <a:latin typeface="Segoe UI Light" pitchFamily="34" charset="0"/>
              </a:rPr>
              <a:t>estimation leverages INSTINCT and EXPEREINCE to provide realistic expectations and more confident forecasts</a:t>
            </a:r>
            <a:endParaRPr lang="en-US" dirty="0">
              <a:latin typeface="Segoe UI Light" pitchFamily="34" charset="0"/>
            </a:endParaRPr>
          </a:p>
          <a:p>
            <a:pPr marL="45720" indent="0">
              <a:spcBef>
                <a:spcPts val="1200"/>
              </a:spcBef>
              <a:buNone/>
            </a:pPr>
            <a:r>
              <a:rPr lang="en-US" dirty="0">
                <a:latin typeface="Segoe UI Light" pitchFamily="34" charset="0"/>
              </a:rPr>
              <a:t>Backlog </a:t>
            </a:r>
            <a:r>
              <a:rPr lang="en-US" dirty="0" smtClean="0">
                <a:latin typeface="Segoe UI Light" pitchFamily="34" charset="0"/>
              </a:rPr>
              <a:t>grooming focuses team’s efforts on customer’s current PRIORITIES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dirty="0" smtClean="0">
                <a:latin typeface="Segoe UI Light" pitchFamily="34" charset="0"/>
              </a:rPr>
              <a:t>An iterative process fueled by customer FEEDBACK ensures the team delivers the right functionality 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dirty="0" smtClean="0">
                <a:latin typeface="Segoe UI Light" pitchFamily="34" charset="0"/>
              </a:rPr>
              <a:t>A constant FOCUS ON QUALITY ensures that quality is built-in, not tested in</a:t>
            </a:r>
            <a:endParaRPr lang="en-US" dirty="0">
              <a:latin typeface="Segoe UI Light" pitchFamily="34" charset="0"/>
            </a:endParaRPr>
          </a:p>
          <a:p>
            <a:pPr marL="45720" indent="0">
              <a:spcBef>
                <a:spcPts val="1200"/>
              </a:spcBef>
              <a:buNone/>
            </a:pPr>
            <a:r>
              <a:rPr lang="en-US" dirty="0" smtClean="0">
                <a:latin typeface="Segoe UI Light" pitchFamily="34" charset="0"/>
              </a:rPr>
              <a:t>Retrospectives foster CONTINUOUS IMPROVEMENT by inspecting outcomes, sharing of best practices and honing the process</a:t>
            </a:r>
            <a:endParaRPr lang="en-US" dirty="0">
              <a:latin typeface="Segoe UI Light" pitchFamily="34" charset="0"/>
            </a:endParaRP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in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38" y="2667000"/>
            <a:ext cx="415879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“Water-Scrum-Fall Is The Reality Of Agile For Most Organizations Today” </a:t>
            </a:r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/>
              <a:t>by Dave West</a:t>
            </a:r>
            <a:br>
              <a:rPr lang="en-US" sz="1600" dirty="0" smtClean="0"/>
            </a:br>
            <a:r>
              <a:rPr lang="en-US" sz="1600" dirty="0" smtClean="0"/>
              <a:t>Forrester Research</a:t>
            </a:r>
            <a:br>
              <a:rPr lang="en-US" sz="1600" dirty="0" smtClean="0"/>
            </a:br>
            <a:r>
              <a:rPr lang="en-US" sz="1600" dirty="0" smtClean="0"/>
              <a:t>July 26, 2011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395" y="1691725"/>
            <a:ext cx="4280804" cy="501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528</TotalTime>
  <Words>1149</Words>
  <Application>Microsoft Office PowerPoint</Application>
  <PresentationFormat>On-screen Show (4:3)</PresentationFormat>
  <Paragraphs>215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Franklin Gothic Medium</vt:lpstr>
      <vt:lpstr>Segoe UI</vt:lpstr>
      <vt:lpstr>Segoe UI Light</vt:lpstr>
      <vt:lpstr>Wingdings</vt:lpstr>
      <vt:lpstr>Wingdings 2</vt:lpstr>
      <vt:lpstr>Grid</vt:lpstr>
      <vt:lpstr>PowerPoint Presentation</vt:lpstr>
      <vt:lpstr>PowerPoint Presentation</vt:lpstr>
      <vt:lpstr>PowerPoint Presentation</vt:lpstr>
      <vt:lpstr>Let’s Talk About Waterfall</vt:lpstr>
      <vt:lpstr>Quick review of agile</vt:lpstr>
      <vt:lpstr>Agile tenets</vt:lpstr>
      <vt:lpstr>What is this “Agile” Thing Anyway?</vt:lpstr>
      <vt:lpstr>Agile in practice</vt:lpstr>
      <vt:lpstr>The reality</vt:lpstr>
      <vt:lpstr>Waterfall vs. Agile</vt:lpstr>
      <vt:lpstr>the old way vs. the new way</vt:lpstr>
      <vt:lpstr>Leverage the strengths of each</vt:lpstr>
      <vt:lpstr>The Good</vt:lpstr>
      <vt:lpstr>The bad</vt:lpstr>
      <vt:lpstr>The ugly</vt:lpstr>
      <vt:lpstr>Low Hanging Fruit</vt:lpstr>
      <vt:lpstr>Agile testing strategies</vt:lpstr>
      <vt:lpstr>What the experts say about tools</vt:lpstr>
      <vt:lpstr>What I say about tools</vt:lpstr>
      <vt:lpstr>My Weapon of Choice</vt:lpstr>
      <vt:lpstr>Centralized Test Management</vt:lpstr>
      <vt:lpstr>Exploratory Testing = FAST!</vt:lpstr>
      <vt:lpstr>Rich Bug Creation = LESS CHURN</vt:lpstr>
      <vt:lpstr>Cross Team Reporting = visibility</vt:lpstr>
      <vt:lpstr>On-line planning tools = agility</vt:lpstr>
      <vt:lpstr>web client for mtm = more agility!!</vt:lpstr>
      <vt:lpstr>Get this book now!</vt:lpstr>
      <vt:lpstr>Resources</vt:lpstr>
      <vt:lpstr>Resources</vt:lpstr>
      <vt:lpstr>Resources</vt:lpstr>
      <vt:lpstr>And More Resources</vt:lpstr>
      <vt:lpstr>Even More resources</vt:lpstr>
      <vt:lpstr>Q &amp; 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Dugan</dc:creator>
  <cp:lastModifiedBy>Angela Dugan</cp:lastModifiedBy>
  <cp:revision>80</cp:revision>
  <dcterms:created xsi:type="dcterms:W3CDTF">2013-03-06T18:08:31Z</dcterms:created>
  <dcterms:modified xsi:type="dcterms:W3CDTF">2013-06-25T16:35:04Z</dcterms:modified>
</cp:coreProperties>
</file>