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60"/>
  </p:notesMasterIdLst>
  <p:handoutMasterIdLst>
    <p:handoutMasterId r:id="rId61"/>
  </p:handoutMasterIdLst>
  <p:sldIdLst>
    <p:sldId id="257" r:id="rId2"/>
    <p:sldId id="289" r:id="rId3"/>
    <p:sldId id="290" r:id="rId4"/>
    <p:sldId id="291" r:id="rId5"/>
    <p:sldId id="292" r:id="rId6"/>
    <p:sldId id="293" r:id="rId7"/>
    <p:sldId id="294" r:id="rId8"/>
    <p:sldId id="295" r:id="rId9"/>
    <p:sldId id="296" r:id="rId10"/>
    <p:sldId id="297" r:id="rId11"/>
    <p:sldId id="298" r:id="rId12"/>
    <p:sldId id="308" r:id="rId13"/>
    <p:sldId id="258" r:id="rId14"/>
    <p:sldId id="322" r:id="rId15"/>
    <p:sldId id="309" r:id="rId16"/>
    <p:sldId id="260" r:id="rId17"/>
    <p:sldId id="305" r:id="rId18"/>
    <p:sldId id="261" r:id="rId19"/>
    <p:sldId id="302" r:id="rId20"/>
    <p:sldId id="262" r:id="rId21"/>
    <p:sldId id="263" r:id="rId22"/>
    <p:sldId id="300" r:id="rId23"/>
    <p:sldId id="301" r:id="rId24"/>
    <p:sldId id="299" r:id="rId25"/>
    <p:sldId id="310" r:id="rId26"/>
    <p:sldId id="315" r:id="rId27"/>
    <p:sldId id="316" r:id="rId28"/>
    <p:sldId id="314" r:id="rId29"/>
    <p:sldId id="311" r:id="rId30"/>
    <p:sldId id="266" r:id="rId31"/>
    <p:sldId id="267" r:id="rId32"/>
    <p:sldId id="307" r:id="rId33"/>
    <p:sldId id="323" r:id="rId34"/>
    <p:sldId id="317" r:id="rId35"/>
    <p:sldId id="324" r:id="rId36"/>
    <p:sldId id="318" r:id="rId37"/>
    <p:sldId id="312" r:id="rId38"/>
    <p:sldId id="271" r:id="rId39"/>
    <p:sldId id="272" r:id="rId40"/>
    <p:sldId id="313" r:id="rId41"/>
    <p:sldId id="278" r:id="rId42"/>
    <p:sldId id="304" r:id="rId43"/>
    <p:sldId id="319" r:id="rId44"/>
    <p:sldId id="280" r:id="rId45"/>
    <p:sldId id="321" r:id="rId46"/>
    <p:sldId id="327" r:id="rId47"/>
    <p:sldId id="282" r:id="rId48"/>
    <p:sldId id="320" r:id="rId49"/>
    <p:sldId id="281" r:id="rId50"/>
    <p:sldId id="328" r:id="rId51"/>
    <p:sldId id="325" r:id="rId52"/>
    <p:sldId id="283" r:id="rId53"/>
    <p:sldId id="284" r:id="rId54"/>
    <p:sldId id="287" r:id="rId55"/>
    <p:sldId id="285" r:id="rId56"/>
    <p:sldId id="286" r:id="rId57"/>
    <p:sldId id="276" r:id="rId58"/>
    <p:sldId id="277"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8" autoAdjust="0"/>
    <p:restoredTop sz="90435" autoAdjust="0"/>
  </p:normalViewPr>
  <p:slideViewPr>
    <p:cSldViewPr snapToGrid="0">
      <p:cViewPr varScale="1">
        <p:scale>
          <a:sx n="71" d="100"/>
          <a:sy n="71" d="100"/>
        </p:scale>
        <p:origin x="-1152" y="-96"/>
      </p:cViewPr>
      <p:guideLst>
        <p:guide orient="horz" pos="185"/>
        <p:guide orient="horz" pos="737"/>
        <p:guide orient="horz" pos="677"/>
        <p:guide orient="horz" pos="3972"/>
        <p:guide pos="301"/>
        <p:guide pos="5495"/>
        <p:guide pos="832"/>
        <p:guide pos="5162"/>
      </p:guideLst>
    </p:cSldViewPr>
  </p:slideViewPr>
  <p:outlineViewPr>
    <p:cViewPr>
      <p:scale>
        <a:sx n="33" d="100"/>
        <a:sy n="33" d="100"/>
      </p:scale>
      <p:origin x="0" y="4008"/>
    </p:cViewPr>
  </p:outlineViewPr>
  <p:notesTextViewPr>
    <p:cViewPr>
      <p:scale>
        <a:sx n="100" d="100"/>
        <a:sy n="100" d="100"/>
      </p:scale>
      <p:origin x="0" y="0"/>
    </p:cViewPr>
  </p:notesTextViewPr>
  <p:sorterViewPr>
    <p:cViewPr>
      <p:scale>
        <a:sx n="66" d="100"/>
        <a:sy n="66" d="100"/>
      </p:scale>
      <p:origin x="0" y="834"/>
    </p:cViewPr>
  </p:sorterViewPr>
  <p:notesViewPr>
    <p:cSldViewPr snapToGrid="0">
      <p:cViewPr varScale="1">
        <p:scale>
          <a:sx n="51" d="100"/>
          <a:sy n="51" d="100"/>
        </p:scale>
        <p:origin x="-188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43F140-C117-4AD4-93C6-991AA16EC270}"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D75ABE9B-B458-4B67-B84F-9F7A4D7390F4}">
      <dgm:prSet/>
      <dgm:spPr/>
      <dgm:t>
        <a:bodyPr/>
        <a:lstStyle/>
        <a:p>
          <a:pPr rtl="0"/>
          <a:r>
            <a:rPr lang="en-US" dirty="0" smtClean="0"/>
            <a:t>Manual</a:t>
          </a:r>
          <a:endParaRPr lang="en-US" dirty="0"/>
        </a:p>
      </dgm:t>
    </dgm:pt>
    <dgm:pt modelId="{C0758790-C222-4EBC-98E6-E1F7966BE6BE}" type="parTrans" cxnId="{91103F65-B939-4C85-BC30-D4D17A2BFF17}">
      <dgm:prSet/>
      <dgm:spPr/>
      <dgm:t>
        <a:bodyPr/>
        <a:lstStyle/>
        <a:p>
          <a:endParaRPr lang="en-US"/>
        </a:p>
      </dgm:t>
    </dgm:pt>
    <dgm:pt modelId="{E6713765-5BF0-4CA4-9908-E035374BE218}" type="sibTrans" cxnId="{91103F65-B939-4C85-BC30-D4D17A2BFF17}">
      <dgm:prSet/>
      <dgm:spPr/>
      <dgm:t>
        <a:bodyPr/>
        <a:lstStyle/>
        <a:p>
          <a:endParaRPr lang="en-US"/>
        </a:p>
      </dgm:t>
    </dgm:pt>
    <dgm:pt modelId="{5640A102-818D-464B-9885-CFA44A428382}">
      <dgm:prSet/>
      <dgm:spPr/>
      <dgm:t>
        <a:bodyPr/>
        <a:lstStyle/>
        <a:p>
          <a:pPr rtl="0"/>
          <a:r>
            <a:rPr lang="en-US" dirty="0" smtClean="0"/>
            <a:t>Robotium – Automated Test</a:t>
          </a:r>
          <a:endParaRPr lang="en-US" dirty="0"/>
        </a:p>
      </dgm:t>
    </dgm:pt>
    <dgm:pt modelId="{2D374675-55BF-4000-9DFF-99E8C6B97F02}" type="parTrans" cxnId="{BC9B34A1-5BD4-421D-AFA9-219A4BB27BD9}">
      <dgm:prSet/>
      <dgm:spPr/>
      <dgm:t>
        <a:bodyPr/>
        <a:lstStyle/>
        <a:p>
          <a:endParaRPr lang="en-US"/>
        </a:p>
      </dgm:t>
    </dgm:pt>
    <dgm:pt modelId="{05A31E9D-6352-47DF-90E3-A13273D294BA}" type="sibTrans" cxnId="{BC9B34A1-5BD4-421D-AFA9-219A4BB27BD9}">
      <dgm:prSet/>
      <dgm:spPr/>
      <dgm:t>
        <a:bodyPr/>
        <a:lstStyle/>
        <a:p>
          <a:endParaRPr lang="en-US"/>
        </a:p>
      </dgm:t>
    </dgm:pt>
    <dgm:pt modelId="{2C3A5712-AC15-4E94-8ED9-16D9138E8487}">
      <dgm:prSet/>
      <dgm:spPr/>
      <dgm:t>
        <a:bodyPr/>
        <a:lstStyle/>
        <a:p>
          <a:pPr rtl="0"/>
          <a:r>
            <a:rPr lang="en-US" dirty="0" smtClean="0"/>
            <a:t>OC Unit – iOS Unit Testing </a:t>
          </a:r>
          <a:endParaRPr lang="en-US" dirty="0"/>
        </a:p>
      </dgm:t>
    </dgm:pt>
    <dgm:pt modelId="{F73D4EE6-D9CB-45DF-BF95-E55C78366468}" type="parTrans" cxnId="{393273A8-944F-4CF2-A9CD-DFF723BF7755}">
      <dgm:prSet/>
      <dgm:spPr/>
      <dgm:t>
        <a:bodyPr/>
        <a:lstStyle/>
        <a:p>
          <a:endParaRPr lang="en-US"/>
        </a:p>
      </dgm:t>
    </dgm:pt>
    <dgm:pt modelId="{827A3F80-D0B7-4B67-9281-C43F16969CE3}" type="sibTrans" cxnId="{393273A8-944F-4CF2-A9CD-DFF723BF7755}">
      <dgm:prSet/>
      <dgm:spPr/>
      <dgm:t>
        <a:bodyPr/>
        <a:lstStyle/>
        <a:p>
          <a:endParaRPr lang="en-US"/>
        </a:p>
      </dgm:t>
    </dgm:pt>
    <dgm:pt modelId="{889C2E2F-94C2-45C4-8C9C-89F45D92B244}">
      <dgm:prSet/>
      <dgm:spPr/>
      <dgm:t>
        <a:bodyPr/>
        <a:lstStyle/>
        <a:p>
          <a:pPr rtl="0"/>
          <a:r>
            <a:rPr lang="en-US" dirty="0" smtClean="0"/>
            <a:t>Hudson – Continuous Integration</a:t>
          </a:r>
          <a:endParaRPr lang="en-US" dirty="0"/>
        </a:p>
      </dgm:t>
    </dgm:pt>
    <dgm:pt modelId="{89F18B4D-1317-461D-B4E8-C60901A8894A}" type="parTrans" cxnId="{110EF7E5-980C-4879-A6E3-CFE7BC7F8C3B}">
      <dgm:prSet/>
      <dgm:spPr/>
      <dgm:t>
        <a:bodyPr/>
        <a:lstStyle/>
        <a:p>
          <a:endParaRPr lang="en-US"/>
        </a:p>
      </dgm:t>
    </dgm:pt>
    <dgm:pt modelId="{C1628772-D51B-4A12-9402-5E397D9A5036}" type="sibTrans" cxnId="{110EF7E5-980C-4879-A6E3-CFE7BC7F8C3B}">
      <dgm:prSet/>
      <dgm:spPr/>
      <dgm:t>
        <a:bodyPr/>
        <a:lstStyle/>
        <a:p>
          <a:endParaRPr lang="en-US"/>
        </a:p>
      </dgm:t>
    </dgm:pt>
    <dgm:pt modelId="{AF0B9C4C-8801-4B13-98E1-9521C3E6326B}">
      <dgm:prSet/>
      <dgm:spPr/>
      <dgm:t>
        <a:bodyPr/>
        <a:lstStyle/>
        <a:p>
          <a:pPr rtl="0"/>
          <a:endParaRPr lang="en-US" dirty="0"/>
        </a:p>
      </dgm:t>
    </dgm:pt>
    <dgm:pt modelId="{3975661A-35F3-40C4-ACF2-4C4A0E37E2DC}" type="parTrans" cxnId="{0FD2269B-9714-4411-81CA-AB91DD154B32}">
      <dgm:prSet/>
      <dgm:spPr/>
      <dgm:t>
        <a:bodyPr/>
        <a:lstStyle/>
        <a:p>
          <a:endParaRPr lang="en-US"/>
        </a:p>
      </dgm:t>
    </dgm:pt>
    <dgm:pt modelId="{E3245310-4FAF-4D91-AAF2-1D420FC88688}" type="sibTrans" cxnId="{0FD2269B-9714-4411-81CA-AB91DD154B32}">
      <dgm:prSet/>
      <dgm:spPr/>
      <dgm:t>
        <a:bodyPr/>
        <a:lstStyle/>
        <a:p>
          <a:endParaRPr lang="en-US"/>
        </a:p>
      </dgm:t>
    </dgm:pt>
    <dgm:pt modelId="{CC592814-14E4-4F63-A07F-C604AFBAE022}" type="pres">
      <dgm:prSet presAssocID="{0543F140-C117-4AD4-93C6-991AA16EC270}" presName="Name0" presStyleCnt="0">
        <dgm:presLayoutVars>
          <dgm:dir/>
          <dgm:animLvl val="lvl"/>
          <dgm:resizeHandles val="exact"/>
        </dgm:presLayoutVars>
      </dgm:prSet>
      <dgm:spPr/>
      <dgm:t>
        <a:bodyPr/>
        <a:lstStyle/>
        <a:p>
          <a:endParaRPr lang="en-US"/>
        </a:p>
      </dgm:t>
    </dgm:pt>
    <dgm:pt modelId="{0A7B1D9D-5F0A-4D7D-A44E-2C75203BDE13}" type="pres">
      <dgm:prSet presAssocID="{AF0B9C4C-8801-4B13-98E1-9521C3E6326B}" presName="Name8" presStyleCnt="0"/>
      <dgm:spPr/>
    </dgm:pt>
    <dgm:pt modelId="{B365CB9B-1E29-4B41-8499-087FF9A0B2C8}" type="pres">
      <dgm:prSet presAssocID="{AF0B9C4C-8801-4B13-98E1-9521C3E6326B}" presName="level" presStyleLbl="node1" presStyleIdx="0" presStyleCnt="5">
        <dgm:presLayoutVars>
          <dgm:chMax val="1"/>
          <dgm:bulletEnabled val="1"/>
        </dgm:presLayoutVars>
      </dgm:prSet>
      <dgm:spPr/>
      <dgm:t>
        <a:bodyPr/>
        <a:lstStyle/>
        <a:p>
          <a:endParaRPr lang="en-US"/>
        </a:p>
      </dgm:t>
    </dgm:pt>
    <dgm:pt modelId="{ACC037F5-EC73-4B6B-B2E2-5F633CF8872A}" type="pres">
      <dgm:prSet presAssocID="{AF0B9C4C-8801-4B13-98E1-9521C3E6326B}" presName="levelTx" presStyleLbl="revTx" presStyleIdx="0" presStyleCnt="0">
        <dgm:presLayoutVars>
          <dgm:chMax val="1"/>
          <dgm:bulletEnabled val="1"/>
        </dgm:presLayoutVars>
      </dgm:prSet>
      <dgm:spPr/>
      <dgm:t>
        <a:bodyPr/>
        <a:lstStyle/>
        <a:p>
          <a:endParaRPr lang="en-US"/>
        </a:p>
      </dgm:t>
    </dgm:pt>
    <dgm:pt modelId="{4BE6E4CC-AD9E-49EA-93E2-E02291A4F8CF}" type="pres">
      <dgm:prSet presAssocID="{D75ABE9B-B458-4B67-B84F-9F7A4D7390F4}" presName="Name8" presStyleCnt="0"/>
      <dgm:spPr/>
    </dgm:pt>
    <dgm:pt modelId="{EE235B3F-8CB4-476C-9953-F26CE6C60720}" type="pres">
      <dgm:prSet presAssocID="{D75ABE9B-B458-4B67-B84F-9F7A4D7390F4}" presName="level" presStyleLbl="node1" presStyleIdx="1" presStyleCnt="5">
        <dgm:presLayoutVars>
          <dgm:chMax val="1"/>
          <dgm:bulletEnabled val="1"/>
        </dgm:presLayoutVars>
      </dgm:prSet>
      <dgm:spPr/>
      <dgm:t>
        <a:bodyPr/>
        <a:lstStyle/>
        <a:p>
          <a:endParaRPr lang="en-US"/>
        </a:p>
      </dgm:t>
    </dgm:pt>
    <dgm:pt modelId="{154CB1C3-AB44-4B41-BC09-09C949F27B85}" type="pres">
      <dgm:prSet presAssocID="{D75ABE9B-B458-4B67-B84F-9F7A4D7390F4}" presName="levelTx" presStyleLbl="revTx" presStyleIdx="0" presStyleCnt="0">
        <dgm:presLayoutVars>
          <dgm:chMax val="1"/>
          <dgm:bulletEnabled val="1"/>
        </dgm:presLayoutVars>
      </dgm:prSet>
      <dgm:spPr/>
      <dgm:t>
        <a:bodyPr/>
        <a:lstStyle/>
        <a:p>
          <a:endParaRPr lang="en-US"/>
        </a:p>
      </dgm:t>
    </dgm:pt>
    <dgm:pt modelId="{AFDAF114-3C3D-4CDD-8D0B-34C3D1AB521D}" type="pres">
      <dgm:prSet presAssocID="{5640A102-818D-464B-9885-CFA44A428382}" presName="Name8" presStyleCnt="0"/>
      <dgm:spPr/>
    </dgm:pt>
    <dgm:pt modelId="{354E0E7E-9B2F-468C-8AEB-6138F532BEEE}" type="pres">
      <dgm:prSet presAssocID="{5640A102-818D-464B-9885-CFA44A428382}" presName="level" presStyleLbl="node1" presStyleIdx="2" presStyleCnt="5">
        <dgm:presLayoutVars>
          <dgm:chMax val="1"/>
          <dgm:bulletEnabled val="1"/>
        </dgm:presLayoutVars>
      </dgm:prSet>
      <dgm:spPr/>
      <dgm:t>
        <a:bodyPr/>
        <a:lstStyle/>
        <a:p>
          <a:endParaRPr lang="en-US"/>
        </a:p>
      </dgm:t>
    </dgm:pt>
    <dgm:pt modelId="{0DAE8A79-0295-4EF1-86F8-93E331CDC4F6}" type="pres">
      <dgm:prSet presAssocID="{5640A102-818D-464B-9885-CFA44A428382}" presName="levelTx" presStyleLbl="revTx" presStyleIdx="0" presStyleCnt="0">
        <dgm:presLayoutVars>
          <dgm:chMax val="1"/>
          <dgm:bulletEnabled val="1"/>
        </dgm:presLayoutVars>
      </dgm:prSet>
      <dgm:spPr/>
      <dgm:t>
        <a:bodyPr/>
        <a:lstStyle/>
        <a:p>
          <a:endParaRPr lang="en-US"/>
        </a:p>
      </dgm:t>
    </dgm:pt>
    <dgm:pt modelId="{74CF9EA2-DB87-4142-A286-2F3611EF0E8F}" type="pres">
      <dgm:prSet presAssocID="{2C3A5712-AC15-4E94-8ED9-16D9138E8487}" presName="Name8" presStyleCnt="0"/>
      <dgm:spPr/>
    </dgm:pt>
    <dgm:pt modelId="{A273EF45-2C01-42E9-9926-8AD5F492D078}" type="pres">
      <dgm:prSet presAssocID="{2C3A5712-AC15-4E94-8ED9-16D9138E8487}" presName="level" presStyleLbl="node1" presStyleIdx="3" presStyleCnt="5">
        <dgm:presLayoutVars>
          <dgm:chMax val="1"/>
          <dgm:bulletEnabled val="1"/>
        </dgm:presLayoutVars>
      </dgm:prSet>
      <dgm:spPr/>
      <dgm:t>
        <a:bodyPr/>
        <a:lstStyle/>
        <a:p>
          <a:endParaRPr lang="en-US"/>
        </a:p>
      </dgm:t>
    </dgm:pt>
    <dgm:pt modelId="{4703B6BA-C883-4E34-A567-8D84260A0133}" type="pres">
      <dgm:prSet presAssocID="{2C3A5712-AC15-4E94-8ED9-16D9138E8487}" presName="levelTx" presStyleLbl="revTx" presStyleIdx="0" presStyleCnt="0">
        <dgm:presLayoutVars>
          <dgm:chMax val="1"/>
          <dgm:bulletEnabled val="1"/>
        </dgm:presLayoutVars>
      </dgm:prSet>
      <dgm:spPr/>
      <dgm:t>
        <a:bodyPr/>
        <a:lstStyle/>
        <a:p>
          <a:endParaRPr lang="en-US"/>
        </a:p>
      </dgm:t>
    </dgm:pt>
    <dgm:pt modelId="{D343165D-DFEF-405D-9323-4B8EB1C1C758}" type="pres">
      <dgm:prSet presAssocID="{889C2E2F-94C2-45C4-8C9C-89F45D92B244}" presName="Name8" presStyleCnt="0"/>
      <dgm:spPr/>
    </dgm:pt>
    <dgm:pt modelId="{518F73CF-4BA8-4AE8-8A5D-22AF984F6BCF}" type="pres">
      <dgm:prSet presAssocID="{889C2E2F-94C2-45C4-8C9C-89F45D92B244}" presName="level" presStyleLbl="node1" presStyleIdx="4" presStyleCnt="5">
        <dgm:presLayoutVars>
          <dgm:chMax val="1"/>
          <dgm:bulletEnabled val="1"/>
        </dgm:presLayoutVars>
      </dgm:prSet>
      <dgm:spPr/>
      <dgm:t>
        <a:bodyPr/>
        <a:lstStyle/>
        <a:p>
          <a:endParaRPr lang="en-US"/>
        </a:p>
      </dgm:t>
    </dgm:pt>
    <dgm:pt modelId="{C97C8188-F884-4D1C-AC08-DCD8F06DC39D}" type="pres">
      <dgm:prSet presAssocID="{889C2E2F-94C2-45C4-8C9C-89F45D92B244}" presName="levelTx" presStyleLbl="revTx" presStyleIdx="0" presStyleCnt="0">
        <dgm:presLayoutVars>
          <dgm:chMax val="1"/>
          <dgm:bulletEnabled val="1"/>
        </dgm:presLayoutVars>
      </dgm:prSet>
      <dgm:spPr/>
      <dgm:t>
        <a:bodyPr/>
        <a:lstStyle/>
        <a:p>
          <a:endParaRPr lang="en-US"/>
        </a:p>
      </dgm:t>
    </dgm:pt>
  </dgm:ptLst>
  <dgm:cxnLst>
    <dgm:cxn modelId="{A50857F1-3D4D-4F9B-A1E9-F939FF661AF2}" type="presOf" srcId="{2C3A5712-AC15-4E94-8ED9-16D9138E8487}" destId="{A273EF45-2C01-42E9-9926-8AD5F492D078}" srcOrd="0" destOrd="0" presId="urn:microsoft.com/office/officeart/2005/8/layout/pyramid1"/>
    <dgm:cxn modelId="{BC9B34A1-5BD4-421D-AFA9-219A4BB27BD9}" srcId="{0543F140-C117-4AD4-93C6-991AA16EC270}" destId="{5640A102-818D-464B-9885-CFA44A428382}" srcOrd="2" destOrd="0" parTransId="{2D374675-55BF-4000-9DFF-99E8C6B97F02}" sibTransId="{05A31E9D-6352-47DF-90E3-A13273D294BA}"/>
    <dgm:cxn modelId="{F29692AB-5301-4E12-AA60-97353061E3EA}" type="presOf" srcId="{D75ABE9B-B458-4B67-B84F-9F7A4D7390F4}" destId="{154CB1C3-AB44-4B41-BC09-09C949F27B85}" srcOrd="1" destOrd="0" presId="urn:microsoft.com/office/officeart/2005/8/layout/pyramid1"/>
    <dgm:cxn modelId="{0FD2269B-9714-4411-81CA-AB91DD154B32}" srcId="{0543F140-C117-4AD4-93C6-991AA16EC270}" destId="{AF0B9C4C-8801-4B13-98E1-9521C3E6326B}" srcOrd="0" destOrd="0" parTransId="{3975661A-35F3-40C4-ACF2-4C4A0E37E2DC}" sibTransId="{E3245310-4FAF-4D91-AAF2-1D420FC88688}"/>
    <dgm:cxn modelId="{A4A28C53-195A-472A-9D25-614AFF8D9955}" type="presOf" srcId="{889C2E2F-94C2-45C4-8C9C-89F45D92B244}" destId="{C97C8188-F884-4D1C-AC08-DCD8F06DC39D}" srcOrd="1" destOrd="0" presId="urn:microsoft.com/office/officeart/2005/8/layout/pyramid1"/>
    <dgm:cxn modelId="{998F3CD5-65B4-48D0-80BD-D005E623541A}" type="presOf" srcId="{5640A102-818D-464B-9885-CFA44A428382}" destId="{0DAE8A79-0295-4EF1-86F8-93E331CDC4F6}" srcOrd="1" destOrd="0" presId="urn:microsoft.com/office/officeart/2005/8/layout/pyramid1"/>
    <dgm:cxn modelId="{393273A8-944F-4CF2-A9CD-DFF723BF7755}" srcId="{0543F140-C117-4AD4-93C6-991AA16EC270}" destId="{2C3A5712-AC15-4E94-8ED9-16D9138E8487}" srcOrd="3" destOrd="0" parTransId="{F73D4EE6-D9CB-45DF-BF95-E55C78366468}" sibTransId="{827A3F80-D0B7-4B67-9281-C43F16969CE3}"/>
    <dgm:cxn modelId="{D232D634-0F81-405A-94AE-AD6EE891E5FA}" type="presOf" srcId="{0543F140-C117-4AD4-93C6-991AA16EC270}" destId="{CC592814-14E4-4F63-A07F-C604AFBAE022}" srcOrd="0" destOrd="0" presId="urn:microsoft.com/office/officeart/2005/8/layout/pyramid1"/>
    <dgm:cxn modelId="{91103F65-B939-4C85-BC30-D4D17A2BFF17}" srcId="{0543F140-C117-4AD4-93C6-991AA16EC270}" destId="{D75ABE9B-B458-4B67-B84F-9F7A4D7390F4}" srcOrd="1" destOrd="0" parTransId="{C0758790-C222-4EBC-98E6-E1F7966BE6BE}" sibTransId="{E6713765-5BF0-4CA4-9908-E035374BE218}"/>
    <dgm:cxn modelId="{67A2439B-0534-4257-A8B1-ECA18C9E2CFB}" type="presOf" srcId="{AF0B9C4C-8801-4B13-98E1-9521C3E6326B}" destId="{ACC037F5-EC73-4B6B-B2E2-5F633CF8872A}" srcOrd="1" destOrd="0" presId="urn:microsoft.com/office/officeart/2005/8/layout/pyramid1"/>
    <dgm:cxn modelId="{0D87C438-81FF-459A-9281-FA2D7DCD1717}" type="presOf" srcId="{5640A102-818D-464B-9885-CFA44A428382}" destId="{354E0E7E-9B2F-468C-8AEB-6138F532BEEE}" srcOrd="0" destOrd="0" presId="urn:microsoft.com/office/officeart/2005/8/layout/pyramid1"/>
    <dgm:cxn modelId="{13CCF8CF-7366-4BCE-BEB8-3C9D39883C21}" type="presOf" srcId="{AF0B9C4C-8801-4B13-98E1-9521C3E6326B}" destId="{B365CB9B-1E29-4B41-8499-087FF9A0B2C8}" srcOrd="0" destOrd="0" presId="urn:microsoft.com/office/officeart/2005/8/layout/pyramid1"/>
    <dgm:cxn modelId="{110EF7E5-980C-4879-A6E3-CFE7BC7F8C3B}" srcId="{0543F140-C117-4AD4-93C6-991AA16EC270}" destId="{889C2E2F-94C2-45C4-8C9C-89F45D92B244}" srcOrd="4" destOrd="0" parTransId="{89F18B4D-1317-461D-B4E8-C60901A8894A}" sibTransId="{C1628772-D51B-4A12-9402-5E397D9A5036}"/>
    <dgm:cxn modelId="{5F4D08C5-5961-4F0B-8878-64F09707E207}" type="presOf" srcId="{2C3A5712-AC15-4E94-8ED9-16D9138E8487}" destId="{4703B6BA-C883-4E34-A567-8D84260A0133}" srcOrd="1" destOrd="0" presId="urn:microsoft.com/office/officeart/2005/8/layout/pyramid1"/>
    <dgm:cxn modelId="{30152DCA-C74C-4C17-A0CE-E37AB6BF161C}" type="presOf" srcId="{889C2E2F-94C2-45C4-8C9C-89F45D92B244}" destId="{518F73CF-4BA8-4AE8-8A5D-22AF984F6BCF}" srcOrd="0" destOrd="0" presId="urn:microsoft.com/office/officeart/2005/8/layout/pyramid1"/>
    <dgm:cxn modelId="{8B1BE97D-EE0A-4FEE-AF88-31CED4CFF5DB}" type="presOf" srcId="{D75ABE9B-B458-4B67-B84F-9F7A4D7390F4}" destId="{EE235B3F-8CB4-476C-9953-F26CE6C60720}" srcOrd="0" destOrd="0" presId="urn:microsoft.com/office/officeart/2005/8/layout/pyramid1"/>
    <dgm:cxn modelId="{755AC5C0-FDD3-4D09-A6C4-7CE767F3015B}" type="presParOf" srcId="{CC592814-14E4-4F63-A07F-C604AFBAE022}" destId="{0A7B1D9D-5F0A-4D7D-A44E-2C75203BDE13}" srcOrd="0" destOrd="0" presId="urn:microsoft.com/office/officeart/2005/8/layout/pyramid1"/>
    <dgm:cxn modelId="{95889DFD-49B4-4350-AF65-647FAFEB28C7}" type="presParOf" srcId="{0A7B1D9D-5F0A-4D7D-A44E-2C75203BDE13}" destId="{B365CB9B-1E29-4B41-8499-087FF9A0B2C8}" srcOrd="0" destOrd="0" presId="urn:microsoft.com/office/officeart/2005/8/layout/pyramid1"/>
    <dgm:cxn modelId="{8EDB89CF-270D-493A-9686-9664A5527838}" type="presParOf" srcId="{0A7B1D9D-5F0A-4D7D-A44E-2C75203BDE13}" destId="{ACC037F5-EC73-4B6B-B2E2-5F633CF8872A}" srcOrd="1" destOrd="0" presId="urn:microsoft.com/office/officeart/2005/8/layout/pyramid1"/>
    <dgm:cxn modelId="{091413EF-9B5C-4A07-8842-3F50791314C6}" type="presParOf" srcId="{CC592814-14E4-4F63-A07F-C604AFBAE022}" destId="{4BE6E4CC-AD9E-49EA-93E2-E02291A4F8CF}" srcOrd="1" destOrd="0" presId="urn:microsoft.com/office/officeart/2005/8/layout/pyramid1"/>
    <dgm:cxn modelId="{B7DE1ABA-FF8B-41EC-B5D5-37E333C4B0C5}" type="presParOf" srcId="{4BE6E4CC-AD9E-49EA-93E2-E02291A4F8CF}" destId="{EE235B3F-8CB4-476C-9953-F26CE6C60720}" srcOrd="0" destOrd="0" presId="urn:microsoft.com/office/officeart/2005/8/layout/pyramid1"/>
    <dgm:cxn modelId="{7D877EA5-642B-44F4-B0D3-E1207F0CCC11}" type="presParOf" srcId="{4BE6E4CC-AD9E-49EA-93E2-E02291A4F8CF}" destId="{154CB1C3-AB44-4B41-BC09-09C949F27B85}" srcOrd="1" destOrd="0" presId="urn:microsoft.com/office/officeart/2005/8/layout/pyramid1"/>
    <dgm:cxn modelId="{C57B764F-6DD8-4FF6-BCB6-F5CE9E2BF933}" type="presParOf" srcId="{CC592814-14E4-4F63-A07F-C604AFBAE022}" destId="{AFDAF114-3C3D-4CDD-8D0B-34C3D1AB521D}" srcOrd="2" destOrd="0" presId="urn:microsoft.com/office/officeart/2005/8/layout/pyramid1"/>
    <dgm:cxn modelId="{4F98EE68-308E-406C-8566-A733D095847E}" type="presParOf" srcId="{AFDAF114-3C3D-4CDD-8D0B-34C3D1AB521D}" destId="{354E0E7E-9B2F-468C-8AEB-6138F532BEEE}" srcOrd="0" destOrd="0" presId="urn:microsoft.com/office/officeart/2005/8/layout/pyramid1"/>
    <dgm:cxn modelId="{4F5E0659-F56F-4D96-B92B-7E3B62F49BCD}" type="presParOf" srcId="{AFDAF114-3C3D-4CDD-8D0B-34C3D1AB521D}" destId="{0DAE8A79-0295-4EF1-86F8-93E331CDC4F6}" srcOrd="1" destOrd="0" presId="urn:microsoft.com/office/officeart/2005/8/layout/pyramid1"/>
    <dgm:cxn modelId="{3947606E-8538-4027-8214-B40514CFA869}" type="presParOf" srcId="{CC592814-14E4-4F63-A07F-C604AFBAE022}" destId="{74CF9EA2-DB87-4142-A286-2F3611EF0E8F}" srcOrd="3" destOrd="0" presId="urn:microsoft.com/office/officeart/2005/8/layout/pyramid1"/>
    <dgm:cxn modelId="{FCC97797-99CE-4D90-9064-DF11FE2DAD8C}" type="presParOf" srcId="{74CF9EA2-DB87-4142-A286-2F3611EF0E8F}" destId="{A273EF45-2C01-42E9-9926-8AD5F492D078}" srcOrd="0" destOrd="0" presId="urn:microsoft.com/office/officeart/2005/8/layout/pyramid1"/>
    <dgm:cxn modelId="{F509BE03-67B1-4A05-A879-23362E05CC10}" type="presParOf" srcId="{74CF9EA2-DB87-4142-A286-2F3611EF0E8F}" destId="{4703B6BA-C883-4E34-A567-8D84260A0133}" srcOrd="1" destOrd="0" presId="urn:microsoft.com/office/officeart/2005/8/layout/pyramid1"/>
    <dgm:cxn modelId="{5849702F-BCC5-4A26-B1E0-97A34771578D}" type="presParOf" srcId="{CC592814-14E4-4F63-A07F-C604AFBAE022}" destId="{D343165D-DFEF-405D-9323-4B8EB1C1C758}" srcOrd="4" destOrd="0" presId="urn:microsoft.com/office/officeart/2005/8/layout/pyramid1"/>
    <dgm:cxn modelId="{3BB0E698-E7EE-454D-BA8E-BA666654DA19}" type="presParOf" srcId="{D343165D-DFEF-405D-9323-4B8EB1C1C758}" destId="{518F73CF-4BA8-4AE8-8A5D-22AF984F6BCF}" srcOrd="0" destOrd="0" presId="urn:microsoft.com/office/officeart/2005/8/layout/pyramid1"/>
    <dgm:cxn modelId="{DA92CB87-E68B-4A35-8B4A-BF20E12BC163}" type="presParOf" srcId="{D343165D-DFEF-405D-9323-4B8EB1C1C758}" destId="{C97C8188-F884-4D1C-AC08-DCD8F06DC39D}"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3756025" y="149225"/>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5113F3B-7411-4D13-B362-F1633D3784DE}" type="datetimeFigureOut">
              <a:rPr lang="en-US"/>
              <a:pPr>
                <a:defRPr/>
              </a:pPr>
              <a:t>4/17/2012</a:t>
            </a:fld>
            <a:endParaRPr lang="en-US" dirty="0"/>
          </a:p>
        </p:txBody>
      </p:sp>
      <p:sp>
        <p:nvSpPr>
          <p:cNvPr id="7" name="Footer Placeholder 5"/>
          <p:cNvSpPr>
            <a:spLocks noGrp="1"/>
          </p:cNvSpPr>
          <p:nvPr>
            <p:ph type="ftr" sz="quarter" idx="2"/>
          </p:nvPr>
        </p:nvSpPr>
        <p:spPr>
          <a:xfrm>
            <a:off x="223838" y="8685213"/>
            <a:ext cx="3695700" cy="457200"/>
          </a:xfrm>
          <a:prstGeom prst="rect">
            <a:avLst/>
          </a:prstGeom>
        </p:spPr>
        <p:txBody>
          <a:bodyPr vert="horz" lIns="91440" tIns="45720" rIns="91440" bIns="4572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000">
                <a:latin typeface="Arial" pitchFamily="34" charset="0"/>
                <a:cs typeface="Arial" pitchFamily="34" charset="0"/>
              </a:defRPr>
            </a:lvl1pPr>
          </a:lstStyle>
          <a:p>
            <a:pPr>
              <a:defRPr/>
            </a:pPr>
            <a:r>
              <a:rPr lang="en-US" dirty="0"/>
              <a:t>© 2011 Compuware Corporation — All Rights Reserved</a:t>
            </a:r>
          </a:p>
        </p:txBody>
      </p:sp>
      <p:sp>
        <p:nvSpPr>
          <p:cNvPr id="8" name="Slide Number Placeholder 6"/>
          <p:cNvSpPr>
            <a:spLocks noGrp="1"/>
          </p:cNvSpPr>
          <p:nvPr>
            <p:ph type="sldNum" sz="quarter" idx="3"/>
          </p:nvPr>
        </p:nvSpPr>
        <p:spPr>
          <a:xfrm>
            <a:off x="5840413" y="8685213"/>
            <a:ext cx="887412" cy="457200"/>
          </a:xfrm>
          <a:prstGeom prst="rect">
            <a:avLst/>
          </a:prstGeom>
        </p:spPr>
        <p:txBody>
          <a:bodyPr vert="horz" lIns="91440" tIns="45720" rIns="91440" bIns="45720" rtlCol="0" anchor="t" anchorCtr="0"/>
          <a:lstStyle>
            <a:lvl1pPr algn="r" fontAlgn="auto">
              <a:spcBef>
                <a:spcPts val="0"/>
              </a:spcBef>
              <a:spcAft>
                <a:spcPts val="0"/>
              </a:spcAft>
              <a:defRPr sz="1000">
                <a:latin typeface="Arial" pitchFamily="34" charset="0"/>
                <a:cs typeface="Arial" pitchFamily="34" charset="0"/>
              </a:defRPr>
            </a:lvl1pPr>
          </a:lstStyle>
          <a:p>
            <a:pPr>
              <a:defRPr/>
            </a:pPr>
            <a:fld id="{565594EC-58AB-42D9-B199-ADAB0B55170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665663" y="149225"/>
            <a:ext cx="2062162" cy="261938"/>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C24B1658-D338-424C-A678-BED1FE8861BE}" type="datetimeFigureOut">
              <a:rPr lang="en-US"/>
              <a:pPr>
                <a:defRPr/>
              </a:pPr>
              <a:t>4/17/2012</a:t>
            </a:fld>
            <a:endParaRPr lang="en-US" dirty="0"/>
          </a:p>
        </p:txBody>
      </p:sp>
      <p:sp>
        <p:nvSpPr>
          <p:cNvPr id="5" name="Notes Placeholder 4"/>
          <p:cNvSpPr>
            <a:spLocks noGrp="1"/>
          </p:cNvSpPr>
          <p:nvPr>
            <p:ph type="body" sz="quarter" idx="3"/>
          </p:nvPr>
        </p:nvSpPr>
        <p:spPr>
          <a:xfrm>
            <a:off x="969963" y="4572000"/>
            <a:ext cx="4908550" cy="395605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23838" y="8685213"/>
            <a:ext cx="3695700" cy="457200"/>
          </a:xfrm>
          <a:prstGeom prst="rect">
            <a:avLst/>
          </a:prstGeom>
        </p:spPr>
        <p:txBody>
          <a:bodyPr vert="horz" lIns="91440" tIns="45720" rIns="91440" bIns="4572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000">
                <a:latin typeface="Arial" pitchFamily="34" charset="0"/>
                <a:cs typeface="Arial" pitchFamily="34" charset="0"/>
              </a:defRPr>
            </a:lvl1pPr>
          </a:lstStyle>
          <a:p>
            <a:pPr>
              <a:defRPr/>
            </a:pPr>
            <a:r>
              <a:rPr lang="en-US" dirty="0"/>
              <a:t>© 2011 Compuware Corporation — All Rights Reserved</a:t>
            </a:r>
          </a:p>
        </p:txBody>
      </p:sp>
      <p:sp>
        <p:nvSpPr>
          <p:cNvPr id="7" name="Slide Number Placeholder 6"/>
          <p:cNvSpPr>
            <a:spLocks noGrp="1"/>
          </p:cNvSpPr>
          <p:nvPr>
            <p:ph type="sldNum" sz="quarter" idx="5"/>
          </p:nvPr>
        </p:nvSpPr>
        <p:spPr>
          <a:xfrm>
            <a:off x="5840413" y="8685213"/>
            <a:ext cx="887412" cy="457200"/>
          </a:xfrm>
          <a:prstGeom prst="rect">
            <a:avLst/>
          </a:prstGeom>
        </p:spPr>
        <p:txBody>
          <a:bodyPr vert="horz" lIns="91440" tIns="45720" rIns="91440" bIns="45720" rtlCol="0" anchor="t" anchorCtr="0"/>
          <a:lstStyle>
            <a:lvl1pPr algn="r" fontAlgn="auto">
              <a:spcBef>
                <a:spcPts val="0"/>
              </a:spcBef>
              <a:spcAft>
                <a:spcPts val="0"/>
              </a:spcAft>
              <a:defRPr sz="1000">
                <a:latin typeface="Arial" pitchFamily="34" charset="0"/>
                <a:cs typeface="Arial" pitchFamily="34" charset="0"/>
              </a:defRPr>
            </a:lvl1pPr>
          </a:lstStyle>
          <a:p>
            <a:pPr>
              <a:defRPr/>
            </a:pPr>
            <a:fld id="{E49F9320-8A06-49C3-893C-6ED1A457F3F7}" type="slidenum">
              <a:rPr lang="en-US"/>
              <a:pPr>
                <a:defRPr/>
              </a:pPr>
              <a:t>‹#›</a:t>
            </a:fld>
            <a:endParaRPr lang="en-US" dirty="0"/>
          </a:p>
        </p:txBody>
      </p:sp>
      <p:sp>
        <p:nvSpPr>
          <p:cNvPr id="4" name="Slide Image Placeholder 3"/>
          <p:cNvSpPr>
            <a:spLocks noGrp="1" noRot="1" noChangeAspect="1"/>
          </p:cNvSpPr>
          <p:nvPr>
            <p:ph type="sldImg" idx="2"/>
          </p:nvPr>
        </p:nvSpPr>
        <p:spPr>
          <a:xfrm>
            <a:off x="981075" y="601663"/>
            <a:ext cx="4895850" cy="3671887"/>
          </a:xfrm>
          <a:prstGeom prst="rect">
            <a:avLst/>
          </a:prstGeom>
          <a:noFill/>
          <a:ln w="12700">
            <a:solidFill>
              <a:prstClr val="black"/>
            </a:solidFill>
          </a:ln>
        </p:spPr>
        <p:txBody>
          <a:bodyPr vert="horz" lIns="91440" tIns="45720" rIns="91440" bIns="45720" rtlCol="0" anchor="ctr"/>
          <a:lstStyle/>
          <a:p>
            <a:pPr lvl="0"/>
            <a:endParaRPr lang="en-US" noProof="0"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Experience</a:t>
            </a:r>
            <a:r>
              <a:rPr lang="en-US" baseline="0" dirty="0" smtClean="0"/>
              <a:t> is unless there is a specific mobile initiative, 1out of 6 projects at GM have a mobile component.  </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Jeff</a:t>
            </a:r>
          </a:p>
        </p:txBody>
      </p:sp>
      <p:sp>
        <p:nvSpPr>
          <p:cNvPr id="50180" name="Slide Number Placeholder 3"/>
          <p:cNvSpPr>
            <a:spLocks noGrp="1"/>
          </p:cNvSpPr>
          <p:nvPr>
            <p:ph type="sldNum" sz="quarter" idx="5"/>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08831AFF-1774-4289-BB27-E2D746D945A7}" type="slidenum">
              <a:rPr lang="en-US" smtClean="0">
                <a:latin typeface="Arial" charset="0"/>
                <a:cs typeface="Arial" charset="0"/>
              </a:rPr>
              <a:pPr fontAlgn="base">
                <a:spcBef>
                  <a:spcPct val="0"/>
                </a:spcBef>
                <a:spcAft>
                  <a:spcPct val="0"/>
                </a:spcAft>
              </a:pPr>
              <a:t>16</a:t>
            </a:fld>
            <a:endParaRPr lang="en-US"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Forrester – Do companies</a:t>
            </a:r>
            <a:r>
              <a:rPr lang="en-US" baseline="0" dirty="0" smtClean="0"/>
              <a:t> know why they are getting into mobile? Do they have a solid strategy as to how mobile will </a:t>
            </a:r>
          </a:p>
          <a:p>
            <a:pPr lvl="1">
              <a:buFont typeface="Arial" pitchFamily="34" charset="0"/>
              <a:buChar char="•"/>
            </a:pPr>
            <a:r>
              <a:rPr lang="en-US" baseline="0" dirty="0" smtClean="0"/>
              <a:t>Make money</a:t>
            </a:r>
          </a:p>
          <a:p>
            <a:pPr lvl="1">
              <a:buFont typeface="Arial" pitchFamily="34" charset="0"/>
              <a:buChar char="•"/>
            </a:pPr>
            <a:r>
              <a:rPr lang="en-US" baseline="0" dirty="0" smtClean="0"/>
              <a:t>Reduce costs</a:t>
            </a:r>
          </a:p>
          <a:p>
            <a:pPr lvl="1">
              <a:buFont typeface="Arial" pitchFamily="34" charset="0"/>
              <a:buChar char="•"/>
            </a:pPr>
            <a:r>
              <a:rPr lang="en-US" baseline="0" dirty="0" smtClean="0"/>
              <a:t>Increase recognition</a:t>
            </a:r>
          </a:p>
          <a:p>
            <a:r>
              <a:rPr lang="en-US" baseline="0" dirty="0" smtClean="0"/>
              <a:t>Gartner – Security strategies will determine what companies can do for customers and what they can’t.</a:t>
            </a:r>
          </a:p>
          <a:p>
            <a:r>
              <a:rPr lang="en-US" baseline="0" dirty="0" smtClean="0"/>
              <a:t>Econsultancy – customer’s expect perfect performance anytime, anywhere, any device</a:t>
            </a:r>
          </a:p>
          <a:p>
            <a:r>
              <a:rPr lang="en-US" baseline="0" dirty="0" smtClean="0"/>
              <a:t>All of these factors drive the standards for quality expected by the end users and therefore drive the details for MDQM Testing Strategies.</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Arial" pitchFamily="34" charset="0"/>
                <a:ea typeface="+mn-ea"/>
                <a:cs typeface="Arial" pitchFamily="34" charset="0"/>
              </a:rPr>
              <a:t>1. Overall color scheme/theme of the device. For example,</a:t>
            </a:r>
          </a:p>
          <a:p>
            <a:r>
              <a:rPr lang="en-US" sz="1200" kern="1200" baseline="0" dirty="0" smtClean="0">
                <a:solidFill>
                  <a:schemeClr val="tx1"/>
                </a:solidFill>
                <a:latin typeface="Arial" pitchFamily="34" charset="0"/>
                <a:ea typeface="+mn-ea"/>
                <a:cs typeface="Arial" pitchFamily="34" charset="0"/>
              </a:rPr>
              <a:t>BlackBerry has several themes that differ between its own models.</a:t>
            </a:r>
          </a:p>
          <a:p>
            <a:r>
              <a:rPr lang="en-US" sz="1200" kern="1200" baseline="0" dirty="0" smtClean="0">
                <a:solidFill>
                  <a:schemeClr val="tx1"/>
                </a:solidFill>
                <a:latin typeface="Arial" pitchFamily="34" charset="0"/>
                <a:ea typeface="+mn-ea"/>
                <a:cs typeface="Arial" pitchFamily="34" charset="0"/>
              </a:rPr>
              <a:t>2. </a:t>
            </a:r>
            <a:r>
              <a:rPr lang="en-US" sz="1200" b="1" kern="1200" baseline="0" dirty="0" smtClean="0">
                <a:solidFill>
                  <a:schemeClr val="tx1"/>
                </a:solidFill>
                <a:latin typeface="Arial" pitchFamily="34" charset="0"/>
                <a:ea typeface="+mn-ea"/>
                <a:cs typeface="Arial" pitchFamily="34" charset="0"/>
              </a:rPr>
              <a:t>Style and color of icons. For example, Android has well-defined</a:t>
            </a:r>
          </a:p>
          <a:p>
            <a:r>
              <a:rPr lang="en-US" sz="1200" kern="1200" baseline="0" dirty="0" smtClean="0">
                <a:solidFill>
                  <a:schemeClr val="tx1"/>
                </a:solidFill>
                <a:latin typeface="Arial" pitchFamily="34" charset="0"/>
                <a:ea typeface="+mn-ea"/>
                <a:cs typeface="Arial" pitchFamily="34" charset="0"/>
              </a:rPr>
              <a:t>icon design guidelines.</a:t>
            </a:r>
          </a:p>
          <a:p>
            <a:r>
              <a:rPr lang="en-US" sz="1200" kern="1200" baseline="0" dirty="0" smtClean="0">
                <a:solidFill>
                  <a:schemeClr val="tx1"/>
                </a:solidFill>
                <a:latin typeface="Arial" pitchFamily="34" charset="0"/>
                <a:ea typeface="+mn-ea"/>
                <a:cs typeface="Arial" pitchFamily="34" charset="0"/>
              </a:rPr>
              <a:t>3. </a:t>
            </a:r>
            <a:r>
              <a:rPr lang="en-US" sz="1200" b="1" kern="1200" baseline="0" dirty="0" smtClean="0">
                <a:solidFill>
                  <a:schemeClr val="tx1"/>
                </a:solidFill>
                <a:latin typeface="Arial" pitchFamily="34" charset="0"/>
                <a:ea typeface="+mn-ea"/>
                <a:cs typeface="Arial" pitchFamily="34" charset="0"/>
              </a:rPr>
              <a:t>Progress indicators. Graphic representation of when pages are</a:t>
            </a:r>
          </a:p>
          <a:p>
            <a:r>
              <a:rPr lang="en-US" sz="1200" kern="1200" baseline="0" dirty="0" smtClean="0">
                <a:solidFill>
                  <a:schemeClr val="tx1"/>
                </a:solidFill>
                <a:latin typeface="Arial" pitchFamily="34" charset="0"/>
                <a:ea typeface="+mn-ea"/>
                <a:cs typeface="Arial" pitchFamily="34" charset="0"/>
              </a:rPr>
              <a:t>loading.</a:t>
            </a:r>
          </a:p>
          <a:p>
            <a:r>
              <a:rPr lang="en-US" sz="1200" kern="1200" baseline="0" dirty="0" smtClean="0">
                <a:solidFill>
                  <a:schemeClr val="tx1"/>
                </a:solidFill>
                <a:latin typeface="Arial" pitchFamily="34" charset="0"/>
                <a:ea typeface="+mn-ea"/>
                <a:cs typeface="Arial" pitchFamily="34" charset="0"/>
              </a:rPr>
              <a:t>4. </a:t>
            </a:r>
            <a:r>
              <a:rPr lang="en-US" sz="1200" b="1" kern="1200" baseline="0" dirty="0" smtClean="0">
                <a:solidFill>
                  <a:schemeClr val="tx1"/>
                </a:solidFill>
                <a:latin typeface="Arial" pitchFamily="34" charset="0"/>
                <a:ea typeface="+mn-ea"/>
                <a:cs typeface="Arial" pitchFamily="34" charset="0"/>
              </a:rPr>
              <a:t>Menus. How they are invoked and typical items they contain.</a:t>
            </a:r>
          </a:p>
          <a:p>
            <a:r>
              <a:rPr lang="en-US" sz="1200" kern="1200" baseline="0" dirty="0" smtClean="0">
                <a:solidFill>
                  <a:schemeClr val="tx1"/>
                </a:solidFill>
                <a:latin typeface="Arial" pitchFamily="34" charset="0"/>
                <a:ea typeface="+mn-ea"/>
                <a:cs typeface="Arial" pitchFamily="34" charset="0"/>
              </a:rPr>
              <a:t>5. </a:t>
            </a:r>
            <a:r>
              <a:rPr lang="en-US" sz="1200" b="1" kern="1200" baseline="0" dirty="0" smtClean="0">
                <a:solidFill>
                  <a:schemeClr val="tx1"/>
                </a:solidFill>
                <a:latin typeface="Arial" pitchFamily="34" charset="0"/>
                <a:ea typeface="+mn-ea"/>
                <a:cs typeface="Arial" pitchFamily="34" charset="0"/>
              </a:rPr>
              <a:t>Responsiveness. How an application on this device is responding</a:t>
            </a:r>
          </a:p>
          <a:p>
            <a:r>
              <a:rPr lang="en-US" sz="1200" kern="1200" baseline="0" dirty="0" smtClean="0">
                <a:solidFill>
                  <a:schemeClr val="tx1"/>
                </a:solidFill>
                <a:latin typeface="Arial" pitchFamily="34" charset="0"/>
                <a:ea typeface="+mn-ea"/>
                <a:cs typeface="Arial" pitchFamily="34" charset="0"/>
              </a:rPr>
              <a:t>overall.</a:t>
            </a:r>
            <a:endParaRPr lang="en-US" sz="1200" kern="1200" dirty="0" smtClean="0">
              <a:solidFill>
                <a:schemeClr val="tx1"/>
              </a:solidFill>
              <a:latin typeface="Arial" pitchFamily="34" charset="0"/>
              <a:ea typeface="+mn-ea"/>
              <a:cs typeface="Arial" pitchFamily="34" charset="0"/>
            </a:endParaRPr>
          </a:p>
          <a:p>
            <a:endParaRPr lang="en-US" dirty="0" smtClean="0"/>
          </a:p>
          <a:p>
            <a:r>
              <a:rPr lang="en-US" b="1" dirty="0" smtClean="0"/>
              <a:t>Orientation</a:t>
            </a:r>
            <a:r>
              <a:rPr lang="en-US" b="1" baseline="0" dirty="0" smtClean="0"/>
              <a:t> and Resolution:</a:t>
            </a:r>
          </a:p>
          <a:p>
            <a:r>
              <a:rPr lang="en-US" baseline="0" dirty="0" smtClean="0"/>
              <a:t>All pages of the app need to be tested in both orientations and with screen lock functions.</a:t>
            </a:r>
          </a:p>
          <a:p>
            <a:endParaRPr lang="en-US" baseline="0" dirty="0" smtClean="0"/>
          </a:p>
          <a:p>
            <a:r>
              <a:rPr lang="en-US" baseline="0" dirty="0" smtClean="0"/>
              <a:t>Multi-touch (pinch and zoom) vs. single touch actions.</a:t>
            </a:r>
          </a:p>
          <a:p>
            <a:r>
              <a:rPr lang="en-US" baseline="0" dirty="0" smtClean="0"/>
              <a:t>Short touch v. long touch</a:t>
            </a:r>
          </a:p>
          <a:p>
            <a:r>
              <a:rPr lang="en-US" baseline="0" dirty="0" smtClean="0"/>
              <a:t>Button size and position</a:t>
            </a:r>
          </a:p>
          <a:p>
            <a:r>
              <a:rPr lang="en-US" baseline="0" dirty="0" smtClean="0"/>
              <a:t>App workflow: wizard, radio buttons and check boxes for configuration.</a:t>
            </a:r>
          </a:p>
          <a:p>
            <a:endParaRPr lang="en-US" baseline="0" dirty="0" smtClean="0"/>
          </a:p>
          <a:p>
            <a:r>
              <a:rPr lang="en-US" b="1" baseline="0" dirty="0" smtClean="0"/>
              <a:t>Soft Keyboard</a:t>
            </a:r>
          </a:p>
          <a:p>
            <a:r>
              <a:rPr lang="en-US" sz="1200" kern="1200" baseline="0" dirty="0" smtClean="0">
                <a:solidFill>
                  <a:schemeClr val="tx1"/>
                </a:solidFill>
                <a:latin typeface="Arial" pitchFamily="34" charset="0"/>
                <a:ea typeface="+mn-ea"/>
                <a:cs typeface="Arial" pitchFamily="34" charset="0"/>
              </a:rPr>
              <a:t>1. Does the soft keyboard automatically appear if the user’s main</a:t>
            </a:r>
          </a:p>
          <a:p>
            <a:r>
              <a:rPr lang="en-US" sz="1200" kern="1200" baseline="0" dirty="0" smtClean="0">
                <a:solidFill>
                  <a:schemeClr val="tx1"/>
                </a:solidFill>
                <a:latin typeface="Arial" pitchFamily="34" charset="0"/>
                <a:ea typeface="+mn-ea"/>
                <a:cs typeface="Arial" pitchFamily="34" charset="0"/>
              </a:rPr>
              <a:t>objective is to enter some text?</a:t>
            </a:r>
          </a:p>
          <a:p>
            <a:r>
              <a:rPr lang="en-US" sz="1200" kern="1200" baseline="0" dirty="0" smtClean="0">
                <a:solidFill>
                  <a:schemeClr val="tx1"/>
                </a:solidFill>
                <a:latin typeface="Arial" pitchFamily="34" charset="0"/>
                <a:ea typeface="+mn-ea"/>
                <a:cs typeface="Arial" pitchFamily="34" charset="0"/>
              </a:rPr>
              <a:t>2. Does the first layer of the soft keyboard include shortcut “@”</a:t>
            </a:r>
          </a:p>
          <a:p>
            <a:r>
              <a:rPr lang="en-US" sz="1200" kern="1200" baseline="0" dirty="0" smtClean="0">
                <a:solidFill>
                  <a:schemeClr val="tx1"/>
                </a:solidFill>
                <a:latin typeface="Arial" pitchFamily="34" charset="0"/>
                <a:ea typeface="+mn-ea"/>
                <a:cs typeface="Arial" pitchFamily="34" charset="0"/>
              </a:rPr>
              <a:t>and “.com” keys if the highlighted field is for entering email</a:t>
            </a:r>
          </a:p>
          <a:p>
            <a:r>
              <a:rPr lang="en-US" sz="1200" kern="1200" baseline="0" dirty="0" smtClean="0">
                <a:solidFill>
                  <a:schemeClr val="tx1"/>
                </a:solidFill>
                <a:latin typeface="Arial" pitchFamily="34" charset="0"/>
                <a:ea typeface="+mn-ea"/>
                <a:cs typeface="Arial" pitchFamily="34" charset="0"/>
              </a:rPr>
              <a:t>addresses? If validating Android devices, the quality management</a:t>
            </a:r>
          </a:p>
          <a:p>
            <a:r>
              <a:rPr lang="en-US" sz="1200" kern="1200" baseline="0" dirty="0" smtClean="0">
                <a:solidFill>
                  <a:schemeClr val="tx1"/>
                </a:solidFill>
                <a:latin typeface="Arial" pitchFamily="34" charset="0"/>
                <a:ea typeface="+mn-ea"/>
                <a:cs typeface="Arial" pitchFamily="34" charset="0"/>
              </a:rPr>
              <a:t>staff can validate this action by using the “textEmailAddress”</a:t>
            </a:r>
          </a:p>
          <a:p>
            <a:r>
              <a:rPr lang="en-US" sz="1200" kern="1200" baseline="0" dirty="0" smtClean="0">
                <a:solidFill>
                  <a:schemeClr val="tx1"/>
                </a:solidFill>
                <a:latin typeface="Arial" pitchFamily="34" charset="0"/>
                <a:ea typeface="+mn-ea"/>
                <a:cs typeface="Arial" pitchFamily="34" charset="0"/>
              </a:rPr>
              <a:t>attribute.</a:t>
            </a:r>
          </a:p>
          <a:p>
            <a:r>
              <a:rPr lang="en-US" sz="1200" kern="1200" baseline="0" dirty="0" smtClean="0">
                <a:solidFill>
                  <a:schemeClr val="tx1"/>
                </a:solidFill>
                <a:latin typeface="Arial" pitchFamily="34" charset="0"/>
                <a:ea typeface="+mn-ea"/>
                <a:cs typeface="Arial" pitchFamily="34" charset="0"/>
              </a:rPr>
              <a:t>3. Does the device enable a long touch on a soft character key to</a:t>
            </a:r>
          </a:p>
          <a:p>
            <a:r>
              <a:rPr lang="en-US" sz="1200" kern="1200" baseline="0" dirty="0" smtClean="0">
                <a:solidFill>
                  <a:schemeClr val="tx1"/>
                </a:solidFill>
                <a:latin typeface="Arial" pitchFamily="34" charset="0"/>
                <a:ea typeface="+mn-ea"/>
                <a:cs typeface="Arial" pitchFamily="34" charset="0"/>
              </a:rPr>
              <a:t>bring up several different character choices for that input, such as</a:t>
            </a:r>
          </a:p>
          <a:p>
            <a:r>
              <a:rPr lang="en-US" sz="1200" kern="1200" baseline="0" dirty="0" smtClean="0">
                <a:solidFill>
                  <a:schemeClr val="tx1"/>
                </a:solidFill>
                <a:latin typeface="Arial" pitchFamily="34" charset="0"/>
                <a:ea typeface="+mn-ea"/>
                <a:cs typeface="Arial" pitchFamily="34" charset="0"/>
              </a:rPr>
              <a:t>different accents and symbols on a Windows Mobile device when</a:t>
            </a:r>
          </a:p>
          <a:p>
            <a:r>
              <a:rPr lang="en-US" sz="1200" kern="1200" baseline="0" dirty="0" smtClean="0">
                <a:solidFill>
                  <a:schemeClr val="tx1"/>
                </a:solidFill>
                <a:latin typeface="Arial" pitchFamily="34" charset="0"/>
                <a:ea typeface="+mn-ea"/>
                <a:cs typeface="Arial" pitchFamily="34" charset="0"/>
              </a:rPr>
              <a:t>entering contact information?</a:t>
            </a:r>
          </a:p>
          <a:p>
            <a:r>
              <a:rPr lang="en-US" sz="1200" kern="1200" baseline="0" dirty="0" smtClean="0">
                <a:solidFill>
                  <a:schemeClr val="tx1"/>
                </a:solidFill>
                <a:latin typeface="Arial" pitchFamily="34" charset="0"/>
                <a:ea typeface="+mn-ea"/>
                <a:cs typeface="Arial" pitchFamily="34" charset="0"/>
              </a:rPr>
              <a:t>4. Can the soft keyboard be used, dismissed and re-displayed easily?</a:t>
            </a:r>
          </a:p>
          <a:p>
            <a:r>
              <a:rPr lang="en-US" sz="1200" kern="1200" baseline="0" dirty="0" smtClean="0">
                <a:solidFill>
                  <a:schemeClr val="tx1"/>
                </a:solidFill>
                <a:latin typeface="Arial" pitchFamily="34" charset="0"/>
                <a:ea typeface="+mn-ea"/>
                <a:cs typeface="Arial" pitchFamily="34" charset="0"/>
              </a:rPr>
              <a:t>5. Can the soft and hard keyboards be used interchangeably (if the</a:t>
            </a:r>
          </a:p>
          <a:p>
            <a:r>
              <a:rPr lang="en-US" sz="1200" kern="1200" baseline="0" dirty="0" smtClean="0">
                <a:solidFill>
                  <a:schemeClr val="tx1"/>
                </a:solidFill>
                <a:latin typeface="Arial" pitchFamily="34" charset="0"/>
                <a:ea typeface="+mn-ea"/>
                <a:cs typeface="Arial" pitchFamily="34" charset="0"/>
              </a:rPr>
              <a:t>device in question has both)?</a:t>
            </a:r>
          </a:p>
          <a:p>
            <a:r>
              <a:rPr lang="en-US" sz="1200" kern="1200" baseline="0" dirty="0" smtClean="0">
                <a:solidFill>
                  <a:schemeClr val="tx1"/>
                </a:solidFill>
                <a:latin typeface="Arial" pitchFamily="34" charset="0"/>
                <a:ea typeface="+mn-ea"/>
                <a:cs typeface="Arial" pitchFamily="34" charset="0"/>
              </a:rPr>
              <a:t>6. Do the soft keyboard characters entered in password fields display</a:t>
            </a:r>
          </a:p>
          <a:p>
            <a:r>
              <a:rPr lang="en-US" sz="1200" kern="1200" baseline="0" dirty="0" smtClean="0">
                <a:solidFill>
                  <a:schemeClr val="tx1"/>
                </a:solidFill>
                <a:latin typeface="Arial" pitchFamily="34" charset="0"/>
                <a:ea typeface="+mn-ea"/>
                <a:cs typeface="Arial" pitchFamily="34" charset="0"/>
              </a:rPr>
              <a:t>only as ****?</a:t>
            </a:r>
            <a:endParaRPr lang="en-US" baseline="0" dirty="0" smtClean="0"/>
          </a:p>
          <a:p>
            <a:endParaRPr lang="en-US" baseline="0" dirty="0" smtClean="0"/>
          </a:p>
          <a:p>
            <a:r>
              <a:rPr lang="en-US" b="1" baseline="0" dirty="0" smtClean="0"/>
              <a:t>Hard Keys</a:t>
            </a:r>
          </a:p>
          <a:p>
            <a:r>
              <a:rPr lang="en-US" sz="1200" kern="1200" baseline="0" dirty="0" smtClean="0">
                <a:solidFill>
                  <a:schemeClr val="tx1"/>
                </a:solidFill>
                <a:latin typeface="Arial" pitchFamily="34" charset="0"/>
                <a:ea typeface="+mn-ea"/>
                <a:cs typeface="Arial" pitchFamily="34" charset="0"/>
              </a:rPr>
              <a:t>Quality management must ensure extensive testing around the use</a:t>
            </a:r>
          </a:p>
          <a:p>
            <a:r>
              <a:rPr lang="en-US" sz="1200" kern="1200" baseline="0" dirty="0" smtClean="0">
                <a:solidFill>
                  <a:schemeClr val="tx1"/>
                </a:solidFill>
                <a:latin typeface="Arial" pitchFamily="34" charset="0"/>
                <a:ea typeface="+mn-ea"/>
                <a:cs typeface="Arial" pitchFamily="34" charset="0"/>
              </a:rPr>
              <a:t>of the device’s available hard keys such as “Start,” “Home,” “Menu”</a:t>
            </a:r>
          </a:p>
          <a:p>
            <a:r>
              <a:rPr lang="en-US" sz="1200" kern="1200" baseline="0" dirty="0" smtClean="0">
                <a:solidFill>
                  <a:schemeClr val="tx1"/>
                </a:solidFill>
                <a:latin typeface="Arial" pitchFamily="34" charset="0"/>
                <a:ea typeface="+mn-ea"/>
                <a:cs typeface="Arial" pitchFamily="34" charset="0"/>
              </a:rPr>
              <a:t>and “Back.”</a:t>
            </a:r>
          </a:p>
          <a:p>
            <a:endParaRPr lang="en-US" sz="1200" kern="1200" baseline="0" dirty="0" smtClean="0">
              <a:solidFill>
                <a:schemeClr val="tx1"/>
              </a:solidFill>
              <a:latin typeface="Arial" pitchFamily="34" charset="0"/>
              <a:ea typeface="+mn-ea"/>
              <a:cs typeface="Arial" pitchFamily="34" charset="0"/>
            </a:endParaRPr>
          </a:p>
          <a:p>
            <a:endParaRPr lang="en-US" baseline="0" dirty="0" smtClean="0"/>
          </a:p>
          <a:p>
            <a:endParaRPr lang="en-US" dirty="0" smtClean="0"/>
          </a:p>
          <a:p>
            <a:endParaRPr lang="en-US" dirty="0" smtClean="0"/>
          </a:p>
          <a:p>
            <a:pPr eaLnBrk="1" hangingPunct="1"/>
            <a:r>
              <a:rPr lang="en-US" dirty="0" smtClean="0"/>
              <a:t>App to App</a:t>
            </a:r>
          </a:p>
          <a:p>
            <a:pPr lvl="1" eaLnBrk="1" hangingPunct="1"/>
            <a:r>
              <a:rPr lang="en-US" dirty="0" smtClean="0"/>
              <a:t>Contacts</a:t>
            </a:r>
          </a:p>
          <a:p>
            <a:pPr lvl="1" eaLnBrk="1" hangingPunct="1"/>
            <a:r>
              <a:rPr lang="en-US" dirty="0" smtClean="0"/>
              <a:t>Phone</a:t>
            </a:r>
          </a:p>
          <a:p>
            <a:pPr lvl="1" eaLnBrk="1" hangingPunct="1"/>
            <a:r>
              <a:rPr lang="en-US" dirty="0" smtClean="0"/>
              <a:t>Email</a:t>
            </a:r>
          </a:p>
          <a:p>
            <a:pPr lvl="1" eaLnBrk="1" hangingPunct="1"/>
            <a:r>
              <a:rPr lang="en-US" dirty="0" smtClean="0"/>
              <a:t>Maps</a:t>
            </a:r>
          </a:p>
          <a:p>
            <a:pPr eaLnBrk="1" hangingPunct="1"/>
            <a:r>
              <a:rPr lang="en-US" dirty="0" smtClean="0"/>
              <a:t>Settings</a:t>
            </a:r>
          </a:p>
          <a:p>
            <a:pPr eaLnBrk="1" hangingPunct="1"/>
            <a:r>
              <a:rPr lang="en-US" dirty="0" smtClean="0"/>
              <a:t>Screen Layout and touch</a:t>
            </a:r>
          </a:p>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baseline="0" dirty="0" smtClean="0">
                <a:solidFill>
                  <a:schemeClr val="tx1"/>
                </a:solidFill>
                <a:latin typeface="Arial" pitchFamily="34" charset="0"/>
                <a:ea typeface="+mn-ea"/>
                <a:cs typeface="Arial" pitchFamily="34" charset="0"/>
              </a:rPr>
              <a:t>Phone Calls and Other Interruptions</a:t>
            </a:r>
          </a:p>
          <a:p>
            <a:r>
              <a:rPr lang="en-US" sz="1200" kern="1200" baseline="0" dirty="0" smtClean="0">
                <a:solidFill>
                  <a:schemeClr val="tx1"/>
                </a:solidFill>
                <a:latin typeface="Arial" pitchFamily="34" charset="0"/>
                <a:ea typeface="+mn-ea"/>
                <a:cs typeface="Arial" pitchFamily="34" charset="0"/>
              </a:rPr>
              <a:t>If the mobile device being addressed is also capable of making and</a:t>
            </a:r>
          </a:p>
          <a:p>
            <a:r>
              <a:rPr lang="en-US" sz="1200" kern="1200" baseline="0" dirty="0" smtClean="0">
                <a:solidFill>
                  <a:schemeClr val="tx1"/>
                </a:solidFill>
                <a:latin typeface="Arial" pitchFamily="34" charset="0"/>
                <a:ea typeface="+mn-ea"/>
                <a:cs typeface="Arial" pitchFamily="34" charset="0"/>
              </a:rPr>
              <a:t>receiving phone calls, ensure to test the below referenced scenarios</a:t>
            </a:r>
          </a:p>
          <a:p>
            <a:r>
              <a:rPr lang="en-US" sz="1200" kern="1200" baseline="0" dirty="0" smtClean="0">
                <a:solidFill>
                  <a:schemeClr val="tx1"/>
                </a:solidFill>
                <a:latin typeface="Arial" pitchFamily="34" charset="0"/>
                <a:ea typeface="+mn-ea"/>
                <a:cs typeface="Arial" pitchFamily="34" charset="0"/>
              </a:rPr>
              <a:t>in order to gauge how the application reacts before, during and after</a:t>
            </a:r>
          </a:p>
          <a:p>
            <a:r>
              <a:rPr lang="en-US" sz="1200" kern="1200" baseline="0" dirty="0" smtClean="0">
                <a:solidFill>
                  <a:schemeClr val="tx1"/>
                </a:solidFill>
                <a:latin typeface="Arial" pitchFamily="34" charset="0"/>
                <a:ea typeface="+mn-ea"/>
                <a:cs typeface="Arial" pitchFamily="34" charset="0"/>
              </a:rPr>
              <a:t>phone calls:</a:t>
            </a:r>
          </a:p>
          <a:p>
            <a:r>
              <a:rPr lang="en-US" sz="1200" kern="1200" baseline="0" dirty="0" smtClean="0">
                <a:solidFill>
                  <a:schemeClr val="tx1"/>
                </a:solidFill>
                <a:latin typeface="Arial" pitchFamily="34" charset="0"/>
                <a:ea typeface="+mn-ea"/>
                <a:cs typeface="Arial" pitchFamily="34" charset="0"/>
              </a:rPr>
              <a:t>1. The application is interrupted by an incoming call, originator hangs</a:t>
            </a:r>
          </a:p>
          <a:p>
            <a:r>
              <a:rPr lang="en-US" sz="1200" kern="1200" baseline="0" dirty="0" smtClean="0">
                <a:solidFill>
                  <a:schemeClr val="tx1"/>
                </a:solidFill>
                <a:latin typeface="Arial" pitchFamily="34" charset="0"/>
                <a:ea typeface="+mn-ea"/>
                <a:cs typeface="Arial" pitchFamily="34" charset="0"/>
              </a:rPr>
              <a:t>up the call.</a:t>
            </a:r>
          </a:p>
          <a:p>
            <a:r>
              <a:rPr lang="en-US" sz="1200" kern="1200" baseline="0" dirty="0" smtClean="0">
                <a:solidFill>
                  <a:schemeClr val="tx1"/>
                </a:solidFill>
                <a:latin typeface="Arial" pitchFamily="34" charset="0"/>
                <a:ea typeface="+mn-ea"/>
                <a:cs typeface="Arial" pitchFamily="34" charset="0"/>
              </a:rPr>
              <a:t>2. The application is interrupted by an incoming call, terminator</a:t>
            </a:r>
          </a:p>
          <a:p>
            <a:r>
              <a:rPr lang="en-US" sz="1200" kern="1200" baseline="0" dirty="0" smtClean="0">
                <a:solidFill>
                  <a:schemeClr val="tx1"/>
                </a:solidFill>
                <a:latin typeface="Arial" pitchFamily="34" charset="0"/>
                <a:ea typeface="+mn-ea"/>
                <a:cs typeface="Arial" pitchFamily="34" charset="0"/>
              </a:rPr>
              <a:t>hangs up on the call.</a:t>
            </a:r>
          </a:p>
          <a:p>
            <a:r>
              <a:rPr lang="en-US" sz="1200" kern="1200" baseline="0" dirty="0" smtClean="0">
                <a:solidFill>
                  <a:schemeClr val="tx1"/>
                </a:solidFill>
                <a:latin typeface="Arial" pitchFamily="34" charset="0"/>
                <a:ea typeface="+mn-ea"/>
                <a:cs typeface="Arial" pitchFamily="34" charset="0"/>
              </a:rPr>
              <a:t>3. The application is interrupted by placing an outgoing call,</a:t>
            </a:r>
          </a:p>
          <a:p>
            <a:r>
              <a:rPr lang="en-US" sz="1200" kern="1200" baseline="0" dirty="0" smtClean="0">
                <a:solidFill>
                  <a:schemeClr val="tx1"/>
                </a:solidFill>
                <a:latin typeface="Arial" pitchFamily="34" charset="0"/>
                <a:ea typeface="+mn-ea"/>
                <a:cs typeface="Arial" pitchFamily="34" charset="0"/>
              </a:rPr>
              <a:t>originator hangs up the call.</a:t>
            </a:r>
          </a:p>
          <a:p>
            <a:r>
              <a:rPr lang="en-US" sz="1200" kern="1200" baseline="0" dirty="0" smtClean="0">
                <a:solidFill>
                  <a:schemeClr val="tx1"/>
                </a:solidFill>
                <a:latin typeface="Arial" pitchFamily="34" charset="0"/>
                <a:ea typeface="+mn-ea"/>
                <a:cs typeface="Arial" pitchFamily="34" charset="0"/>
              </a:rPr>
              <a:t>4. The application is interrupted by placing an outgoing call,</a:t>
            </a:r>
          </a:p>
          <a:p>
            <a:r>
              <a:rPr lang="en-US" sz="1200" kern="1200" baseline="0" dirty="0" smtClean="0">
                <a:solidFill>
                  <a:schemeClr val="tx1"/>
                </a:solidFill>
                <a:latin typeface="Arial" pitchFamily="34" charset="0"/>
                <a:ea typeface="+mn-ea"/>
                <a:cs typeface="Arial" pitchFamily="34" charset="0"/>
              </a:rPr>
              <a:t>terminator hangs up on the call.</a:t>
            </a:r>
          </a:p>
          <a:p>
            <a:r>
              <a:rPr lang="en-US" sz="1200" kern="1200" baseline="0" dirty="0" smtClean="0">
                <a:solidFill>
                  <a:schemeClr val="tx1"/>
                </a:solidFill>
                <a:latin typeface="Arial" pitchFamily="34" charset="0"/>
                <a:ea typeface="+mn-ea"/>
                <a:cs typeface="Arial" pitchFamily="34" charset="0"/>
              </a:rPr>
              <a:t>In addition, quality management should take into consideration such</a:t>
            </a:r>
          </a:p>
          <a:p>
            <a:r>
              <a:rPr lang="en-US" sz="1200" kern="1200" baseline="0" dirty="0" smtClean="0">
                <a:solidFill>
                  <a:schemeClr val="tx1"/>
                </a:solidFill>
                <a:latin typeface="Arial" pitchFamily="34" charset="0"/>
                <a:ea typeface="+mn-ea"/>
                <a:cs typeface="Arial" pitchFamily="34" charset="0"/>
              </a:rPr>
              <a:t>interruptions as:</a:t>
            </a:r>
          </a:p>
          <a:p>
            <a:r>
              <a:rPr lang="en-US" sz="1200" kern="1200" baseline="0" dirty="0" smtClean="0">
                <a:solidFill>
                  <a:schemeClr val="tx1"/>
                </a:solidFill>
                <a:latin typeface="Arial" pitchFamily="34" charset="0"/>
                <a:ea typeface="+mn-ea"/>
                <a:cs typeface="Arial" pitchFamily="34" charset="0"/>
              </a:rPr>
              <a:t>1. text messages</a:t>
            </a:r>
          </a:p>
          <a:p>
            <a:r>
              <a:rPr lang="en-US" sz="1200" kern="1200" baseline="0" dirty="0" smtClean="0">
                <a:solidFill>
                  <a:schemeClr val="tx1"/>
                </a:solidFill>
                <a:latin typeface="Arial" pitchFamily="34" charset="0"/>
                <a:ea typeface="+mn-ea"/>
                <a:cs typeface="Arial" pitchFamily="34" charset="0"/>
              </a:rPr>
              <a:t>2. voicemail notifications</a:t>
            </a:r>
          </a:p>
          <a:p>
            <a:r>
              <a:rPr lang="en-US" sz="1200" kern="1200" baseline="0" dirty="0" smtClean="0">
                <a:solidFill>
                  <a:schemeClr val="tx1"/>
                </a:solidFill>
                <a:latin typeface="Arial" pitchFamily="34" charset="0"/>
                <a:ea typeface="+mn-ea"/>
                <a:cs typeface="Arial" pitchFamily="34" charset="0"/>
              </a:rPr>
              <a:t>3. calendar events</a:t>
            </a:r>
          </a:p>
          <a:p>
            <a:r>
              <a:rPr lang="en-US" sz="1200" kern="1200" baseline="0" dirty="0" smtClean="0">
                <a:solidFill>
                  <a:schemeClr val="tx1"/>
                </a:solidFill>
                <a:latin typeface="Arial" pitchFamily="34" charset="0"/>
                <a:ea typeface="+mn-ea"/>
                <a:cs typeface="Arial" pitchFamily="34" charset="0"/>
              </a:rPr>
              <a:t>4. social media notifications (Facebook, Twitter, etc.)</a:t>
            </a:r>
          </a:p>
          <a:p>
            <a:r>
              <a:rPr lang="en-US" sz="1200" kern="1200" baseline="0" dirty="0" smtClean="0">
                <a:solidFill>
                  <a:schemeClr val="tx1"/>
                </a:solidFill>
                <a:latin typeface="Arial" pitchFamily="34" charset="0"/>
                <a:ea typeface="+mn-ea"/>
                <a:cs typeface="Arial" pitchFamily="34" charset="0"/>
              </a:rPr>
              <a:t>5. alarm clocks</a:t>
            </a:r>
          </a:p>
          <a:p>
            <a:r>
              <a:rPr lang="en-US" sz="1200" kern="1200" baseline="0" dirty="0" smtClean="0">
                <a:solidFill>
                  <a:schemeClr val="tx1"/>
                </a:solidFill>
                <a:latin typeface="Arial" pitchFamily="34" charset="0"/>
                <a:ea typeface="+mn-ea"/>
                <a:cs typeface="Arial" pitchFamily="34" charset="0"/>
              </a:rPr>
              <a:t>6. low battery notifications,</a:t>
            </a:r>
          </a:p>
          <a:p>
            <a:r>
              <a:rPr lang="en-US" sz="1200" kern="1200" baseline="0" dirty="0" smtClean="0">
                <a:solidFill>
                  <a:schemeClr val="tx1"/>
                </a:solidFill>
                <a:latin typeface="Arial" pitchFamily="34" charset="0"/>
                <a:ea typeface="+mn-ea"/>
                <a:cs typeface="Arial" pitchFamily="34" charset="0"/>
              </a:rPr>
              <a:t>Any of the above may have an impact on the functionality or overall</a:t>
            </a:r>
          </a:p>
          <a:p>
            <a:r>
              <a:rPr lang="en-US" sz="1200" kern="1200" baseline="0" dirty="0" smtClean="0">
                <a:solidFill>
                  <a:schemeClr val="tx1"/>
                </a:solidFill>
                <a:latin typeface="Arial" pitchFamily="34" charset="0"/>
                <a:ea typeface="+mn-ea"/>
                <a:cs typeface="Arial" pitchFamily="34" charset="0"/>
              </a:rPr>
              <a:t>responsiveness of the application.</a:t>
            </a:r>
          </a:p>
          <a:p>
            <a:endParaRPr lang="en-US" sz="1200" kern="1200" baseline="0" dirty="0" smtClean="0">
              <a:solidFill>
                <a:schemeClr val="tx1"/>
              </a:solidFill>
              <a:latin typeface="Arial" pitchFamily="34" charset="0"/>
              <a:ea typeface="+mn-ea"/>
              <a:cs typeface="Arial" pitchFamily="34" charset="0"/>
            </a:endParaRPr>
          </a:p>
          <a:p>
            <a:r>
              <a:rPr lang="en-US" sz="1200" b="1" kern="1200" baseline="0" dirty="0" smtClean="0">
                <a:solidFill>
                  <a:schemeClr val="tx1"/>
                </a:solidFill>
                <a:latin typeface="Arial" pitchFamily="34" charset="0"/>
                <a:ea typeface="+mn-ea"/>
                <a:cs typeface="Arial" pitchFamily="34" charset="0"/>
              </a:rPr>
              <a:t>Security</a:t>
            </a:r>
          </a:p>
          <a:p>
            <a:r>
              <a:rPr lang="en-US" sz="1200" kern="1200" baseline="0" dirty="0" smtClean="0">
                <a:solidFill>
                  <a:schemeClr val="tx1"/>
                </a:solidFill>
                <a:latin typeface="Arial" pitchFamily="34" charset="0"/>
                <a:ea typeface="+mn-ea"/>
                <a:cs typeface="Arial" pitchFamily="34" charset="0"/>
              </a:rPr>
              <a:t>1. Most mobile devices operate on the assumption of a single user;</a:t>
            </a:r>
          </a:p>
          <a:p>
            <a:r>
              <a:rPr lang="en-US" sz="1200" kern="1200" baseline="0" dirty="0" smtClean="0">
                <a:solidFill>
                  <a:schemeClr val="tx1"/>
                </a:solidFill>
                <a:latin typeface="Arial" pitchFamily="34" charset="0"/>
                <a:ea typeface="+mn-ea"/>
                <a:cs typeface="Arial" pitchFamily="34" charset="0"/>
              </a:rPr>
              <a:t>they usually do not have multiple accounts (except in the case of</a:t>
            </a:r>
          </a:p>
          <a:p>
            <a:r>
              <a:rPr lang="en-US" sz="1200" kern="1200" baseline="0" dirty="0" smtClean="0">
                <a:solidFill>
                  <a:schemeClr val="tx1"/>
                </a:solidFill>
                <a:latin typeface="Arial" pitchFamily="34" charset="0"/>
                <a:ea typeface="+mn-ea"/>
                <a:cs typeface="Arial" pitchFamily="34" charset="0"/>
              </a:rPr>
              <a:t>multiple email addresses configured per device, which, in turn, is</a:t>
            </a:r>
          </a:p>
          <a:p>
            <a:r>
              <a:rPr lang="en-US" sz="1200" kern="1200" baseline="0" dirty="0" smtClean="0">
                <a:solidFill>
                  <a:schemeClr val="tx1"/>
                </a:solidFill>
                <a:latin typeface="Arial" pitchFamily="34" charset="0"/>
                <a:ea typeface="+mn-ea"/>
                <a:cs typeface="Arial" pitchFamily="34" charset="0"/>
              </a:rPr>
              <a:t>to be tested if the application deals with the devices’ “Contacts”</a:t>
            </a:r>
          </a:p>
          <a:p>
            <a:r>
              <a:rPr lang="en-US" sz="1200" kern="1200" baseline="0" dirty="0" smtClean="0">
                <a:solidFill>
                  <a:schemeClr val="tx1"/>
                </a:solidFill>
                <a:latin typeface="Arial" pitchFamily="34" charset="0"/>
                <a:ea typeface="+mn-ea"/>
                <a:cs typeface="Arial" pitchFamily="34" charset="0"/>
              </a:rPr>
              <a:t>or “Email” functions).</a:t>
            </a:r>
          </a:p>
          <a:p>
            <a:r>
              <a:rPr lang="en-US" sz="1200" kern="1200" baseline="0" dirty="0" smtClean="0">
                <a:solidFill>
                  <a:schemeClr val="tx1"/>
                </a:solidFill>
                <a:latin typeface="Arial" pitchFamily="34" charset="0"/>
                <a:ea typeface="+mn-ea"/>
                <a:cs typeface="Arial" pitchFamily="34" charset="0"/>
              </a:rPr>
              <a:t>2. Basically, it is up to the user whether or not they configure a</a:t>
            </a:r>
          </a:p>
          <a:p>
            <a:r>
              <a:rPr lang="en-US" sz="1200" kern="1200" baseline="0" dirty="0" smtClean="0">
                <a:solidFill>
                  <a:schemeClr val="tx1"/>
                </a:solidFill>
                <a:latin typeface="Arial" pitchFamily="34" charset="0"/>
                <a:ea typeface="+mn-ea"/>
                <a:cs typeface="Arial" pitchFamily="34" charset="0"/>
              </a:rPr>
              <a:t>password or unlock pattern for their device.</a:t>
            </a:r>
          </a:p>
          <a:p>
            <a:r>
              <a:rPr lang="en-US" sz="1200" kern="1200" baseline="0" dirty="0" smtClean="0">
                <a:solidFill>
                  <a:schemeClr val="tx1"/>
                </a:solidFill>
                <a:latin typeface="Arial" pitchFamily="34" charset="0"/>
                <a:ea typeface="+mn-ea"/>
                <a:cs typeface="Arial" pitchFamily="34" charset="0"/>
              </a:rPr>
              <a:t>3. All necessary encryption needs to take place at the application</a:t>
            </a:r>
          </a:p>
          <a:p>
            <a:r>
              <a:rPr lang="en-US" sz="1200" kern="1200" baseline="0" dirty="0" smtClean="0">
                <a:solidFill>
                  <a:schemeClr val="tx1"/>
                </a:solidFill>
                <a:latin typeface="Arial" pitchFamily="34" charset="0"/>
                <a:ea typeface="+mn-ea"/>
                <a:cs typeface="Arial" pitchFamily="34" charset="0"/>
              </a:rPr>
              <a:t>level, as the device more than likely will not handle this</a:t>
            </a:r>
          </a:p>
          <a:p>
            <a:r>
              <a:rPr lang="en-US" sz="1200" kern="1200" baseline="0" dirty="0" smtClean="0">
                <a:solidFill>
                  <a:schemeClr val="tx1"/>
                </a:solidFill>
                <a:latin typeface="Arial" pitchFamily="34" charset="0"/>
                <a:ea typeface="+mn-ea"/>
                <a:cs typeface="Arial" pitchFamily="34" charset="0"/>
              </a:rPr>
              <a:t>requirement.</a:t>
            </a:r>
          </a:p>
          <a:p>
            <a:r>
              <a:rPr lang="en-US" sz="1200" kern="1200" baseline="0" dirty="0" smtClean="0">
                <a:solidFill>
                  <a:schemeClr val="tx1"/>
                </a:solidFill>
                <a:latin typeface="Arial" pitchFamily="34" charset="0"/>
                <a:ea typeface="+mn-ea"/>
                <a:cs typeface="Arial" pitchFamily="34" charset="0"/>
              </a:rPr>
              <a:t>4. Any outside communication of any sensitive data should be done</a:t>
            </a:r>
          </a:p>
          <a:p>
            <a:r>
              <a:rPr lang="en-US" sz="1200" kern="1200" baseline="0" dirty="0" smtClean="0">
                <a:solidFill>
                  <a:schemeClr val="tx1"/>
                </a:solidFill>
                <a:latin typeface="Arial" pitchFamily="34" charset="0"/>
                <a:ea typeface="+mn-ea"/>
                <a:cs typeface="Arial" pitchFamily="34" charset="0"/>
              </a:rPr>
              <a:t>over SSL/TLS since it can’t be assumed that the device user will</a:t>
            </a:r>
          </a:p>
          <a:p>
            <a:r>
              <a:rPr lang="en-US" sz="1200" kern="1200" baseline="0" dirty="0" smtClean="0">
                <a:solidFill>
                  <a:schemeClr val="tx1"/>
                </a:solidFill>
                <a:latin typeface="Arial" pitchFamily="34" charset="0"/>
                <a:ea typeface="+mn-ea"/>
                <a:cs typeface="Arial" pitchFamily="34" charset="0"/>
              </a:rPr>
              <a:t>configure Wi-Fi to be secure.</a:t>
            </a:r>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that the Device</a:t>
            </a:r>
            <a:r>
              <a:rPr lang="en-US" baseline="0" dirty="0" smtClean="0"/>
              <a:t> – Application – Network – Content “network” represents the Service Delivery Chain.   The customer satisfaction will be measured and earned against the weakest link in this chain.</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Designing</a:t>
            </a:r>
            <a:r>
              <a:rPr lang="en-US" baseline="0" dirty="0" smtClean="0"/>
              <a:t> in performance through out app development will be crucial.</a:t>
            </a:r>
          </a:p>
          <a:p>
            <a:endParaRPr lang="en-US" baseline="0" dirty="0" smtClean="0"/>
          </a:p>
          <a:p>
            <a:r>
              <a:rPr lang="en-US" baseline="0" dirty="0" smtClean="0"/>
              <a:t>Testing and design working together can ensure greater chance for success.</a:t>
            </a:r>
          </a:p>
          <a:p>
            <a:endParaRPr lang="en-US" baseline="0" dirty="0" smtClean="0"/>
          </a:p>
          <a:p>
            <a:r>
              <a:rPr lang="en-US" baseline="0" dirty="0" smtClean="0"/>
              <a:t>Not to do so will result in lost revenue and lost credibility</a:t>
            </a:r>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Arial" pitchFamily="34" charset="0"/>
                <a:ea typeface="+mn-ea"/>
                <a:cs typeface="Arial" pitchFamily="34" charset="0"/>
              </a:rPr>
              <a:t>1. Load the application with as much data as possible in order</a:t>
            </a:r>
          </a:p>
          <a:p>
            <a:r>
              <a:rPr lang="en-US" sz="1200" kern="1200" baseline="0" dirty="0" smtClean="0">
                <a:solidFill>
                  <a:schemeClr val="tx1"/>
                </a:solidFill>
                <a:latin typeface="Arial" pitchFamily="34" charset="0"/>
                <a:ea typeface="+mn-ea"/>
                <a:cs typeface="Arial" pitchFamily="34" charset="0"/>
              </a:rPr>
              <a:t>to reach its break point. This step can be illustrated by using</a:t>
            </a:r>
          </a:p>
          <a:p>
            <a:r>
              <a:rPr lang="en-US" sz="1200" kern="1200" baseline="0" dirty="0" smtClean="0">
                <a:solidFill>
                  <a:schemeClr val="tx1"/>
                </a:solidFill>
                <a:latin typeface="Arial" pitchFamily="34" charset="0"/>
                <a:ea typeface="+mn-ea"/>
                <a:cs typeface="Arial" pitchFamily="34" charset="0"/>
              </a:rPr>
              <a:t>Windows Mobile devices (as an example) and ActiveSync</a:t>
            </a:r>
          </a:p>
          <a:p>
            <a:r>
              <a:rPr lang="en-US" sz="1200" kern="1200" baseline="0" dirty="0" smtClean="0">
                <a:solidFill>
                  <a:schemeClr val="tx1"/>
                </a:solidFill>
                <a:latin typeface="Arial" pitchFamily="34" charset="0"/>
                <a:ea typeface="+mn-ea"/>
                <a:cs typeface="Arial" pitchFamily="34" charset="0"/>
              </a:rPr>
              <a:t>(Windows XP) or Windows Mobile Device Center (Windows Vista).</a:t>
            </a:r>
          </a:p>
          <a:p>
            <a:r>
              <a:rPr lang="en-US" sz="1200" kern="1200" baseline="0" dirty="0" smtClean="0">
                <a:solidFill>
                  <a:schemeClr val="tx1"/>
                </a:solidFill>
                <a:latin typeface="Arial" pitchFamily="34" charset="0"/>
                <a:ea typeface="+mn-ea"/>
                <a:cs typeface="Arial" pitchFamily="34" charset="0"/>
              </a:rPr>
              <a:t>This step allows quality management full access to the Windows</a:t>
            </a:r>
          </a:p>
          <a:p>
            <a:r>
              <a:rPr lang="en-US" sz="1200" kern="1200" baseline="0" dirty="0" smtClean="0">
                <a:solidFill>
                  <a:schemeClr val="tx1"/>
                </a:solidFill>
                <a:latin typeface="Arial" pitchFamily="34" charset="0"/>
                <a:ea typeface="+mn-ea"/>
                <a:cs typeface="Arial" pitchFamily="34" charset="0"/>
              </a:rPr>
              <a:t>file system on the device in order to add the necessary testing</a:t>
            </a:r>
          </a:p>
          <a:p>
            <a:r>
              <a:rPr lang="en-US" sz="1200" kern="1200" baseline="0" dirty="0" smtClean="0">
                <a:solidFill>
                  <a:schemeClr val="tx1"/>
                </a:solidFill>
                <a:latin typeface="Arial" pitchFamily="34" charset="0"/>
                <a:ea typeface="+mn-ea"/>
                <a:cs typeface="Arial" pitchFamily="34" charset="0"/>
              </a:rPr>
              <a:t>files where required.</a:t>
            </a:r>
          </a:p>
          <a:p>
            <a:r>
              <a:rPr lang="en-US" sz="1200" kern="1200" baseline="0" dirty="0" smtClean="0">
                <a:solidFill>
                  <a:schemeClr val="tx1"/>
                </a:solidFill>
                <a:latin typeface="Arial" pitchFamily="34" charset="0"/>
                <a:ea typeface="+mn-ea"/>
                <a:cs typeface="Arial" pitchFamily="34" charset="0"/>
              </a:rPr>
              <a:t>2. Perform the same functions/operations repeatedly, particularly</a:t>
            </a:r>
          </a:p>
          <a:p>
            <a:r>
              <a:rPr lang="en-US" sz="1200" kern="1200" baseline="0" dirty="0" smtClean="0">
                <a:solidFill>
                  <a:schemeClr val="tx1"/>
                </a:solidFill>
                <a:latin typeface="Arial" pitchFamily="34" charset="0"/>
                <a:ea typeface="+mn-ea"/>
                <a:cs typeface="Arial" pitchFamily="34" charset="0"/>
              </a:rPr>
              <a:t>those that load large amounts of data.</a:t>
            </a:r>
          </a:p>
          <a:p>
            <a:r>
              <a:rPr lang="en-US" sz="1200" kern="1200" baseline="0" dirty="0" smtClean="0">
                <a:solidFill>
                  <a:schemeClr val="tx1"/>
                </a:solidFill>
                <a:latin typeface="Arial" pitchFamily="34" charset="0"/>
                <a:ea typeface="+mn-ea"/>
                <a:cs typeface="Arial" pitchFamily="34" charset="0"/>
              </a:rPr>
              <a:t>3. Perform the repeated operations at varying speeds.</a:t>
            </a:r>
          </a:p>
          <a:p>
            <a:r>
              <a:rPr lang="en-US" sz="1200" kern="1200" baseline="0" dirty="0" smtClean="0">
                <a:solidFill>
                  <a:schemeClr val="tx1"/>
                </a:solidFill>
                <a:latin typeface="Arial" pitchFamily="34" charset="0"/>
                <a:ea typeface="+mn-ea"/>
                <a:cs typeface="Arial" pitchFamily="34" charset="0"/>
              </a:rPr>
              <a:t>4. Leave the application running for an extended period of time,</a:t>
            </a:r>
          </a:p>
          <a:p>
            <a:r>
              <a:rPr lang="en-US" sz="1200" kern="1200" baseline="0" dirty="0" smtClean="0">
                <a:solidFill>
                  <a:schemeClr val="tx1"/>
                </a:solidFill>
                <a:latin typeface="Arial" pitchFamily="34" charset="0"/>
                <a:ea typeface="+mn-ea"/>
                <a:cs typeface="Arial" pitchFamily="34" charset="0"/>
              </a:rPr>
              <a:t>interacting with the device and just letting it sit idle, or activating</a:t>
            </a:r>
          </a:p>
          <a:p>
            <a:r>
              <a:rPr lang="en-US" sz="1200" kern="1200" baseline="0" dirty="0" smtClean="0">
                <a:solidFill>
                  <a:schemeClr val="tx1"/>
                </a:solidFill>
                <a:latin typeface="Arial" pitchFamily="34" charset="0"/>
                <a:ea typeface="+mn-ea"/>
                <a:cs typeface="Arial" pitchFamily="34" charset="0"/>
              </a:rPr>
              <a:t>an automatic task that is extremely time consuming (for example,</a:t>
            </a:r>
          </a:p>
          <a:p>
            <a:r>
              <a:rPr lang="en-US" sz="1200" kern="1200" baseline="0" dirty="0" smtClean="0">
                <a:solidFill>
                  <a:schemeClr val="tx1"/>
                </a:solidFill>
                <a:latin typeface="Arial" pitchFamily="34" charset="0"/>
                <a:ea typeface="+mn-ea"/>
                <a:cs typeface="Arial" pitchFamily="34" charset="0"/>
              </a:rPr>
              <a:t>displaying a 150-photo slideshow).</a:t>
            </a:r>
          </a:p>
          <a:p>
            <a:r>
              <a:rPr lang="en-US" sz="1200" kern="1200" baseline="0" dirty="0" smtClean="0">
                <a:solidFill>
                  <a:schemeClr val="tx1"/>
                </a:solidFill>
                <a:latin typeface="Arial" pitchFamily="34" charset="0"/>
                <a:ea typeface="+mn-ea"/>
                <a:cs typeface="Arial" pitchFamily="34" charset="0"/>
              </a:rPr>
              <a:t>5. Randomly send screen entries and keystrokes to the application.</a:t>
            </a:r>
          </a:p>
          <a:p>
            <a:r>
              <a:rPr lang="en-US" sz="1200" kern="1200" baseline="0" dirty="0" smtClean="0">
                <a:solidFill>
                  <a:schemeClr val="tx1"/>
                </a:solidFill>
                <a:latin typeface="Arial" pitchFamily="34" charset="0"/>
                <a:ea typeface="+mn-ea"/>
                <a:cs typeface="Arial" pitchFamily="34" charset="0"/>
              </a:rPr>
              <a:t>6. Have multiple applications running on the device in order to switch</a:t>
            </a:r>
          </a:p>
          <a:p>
            <a:r>
              <a:rPr lang="en-US" sz="1200" kern="1200" baseline="0" dirty="0" smtClean="0">
                <a:solidFill>
                  <a:schemeClr val="tx1"/>
                </a:solidFill>
                <a:latin typeface="Arial" pitchFamily="34" charset="0"/>
                <a:ea typeface="+mn-ea"/>
                <a:cs typeface="Arial" pitchFamily="34" charset="0"/>
              </a:rPr>
              <a:t>between the application and other device applications often, and</a:t>
            </a:r>
          </a:p>
          <a:p>
            <a:r>
              <a:rPr lang="en-US" sz="1200" kern="1200" baseline="0" dirty="0" smtClean="0">
                <a:solidFill>
                  <a:schemeClr val="tx1"/>
                </a:solidFill>
                <a:latin typeface="Arial" pitchFamily="34" charset="0"/>
                <a:ea typeface="+mn-ea"/>
                <a:cs typeface="Arial" pitchFamily="34" charset="0"/>
              </a:rPr>
              <a:t>at different states with the application.</a:t>
            </a:r>
          </a:p>
          <a:p>
            <a:r>
              <a:rPr lang="en-US" sz="1200" kern="1200" baseline="0" dirty="0" smtClean="0">
                <a:solidFill>
                  <a:schemeClr val="tx1"/>
                </a:solidFill>
                <a:latin typeface="Arial" pitchFamily="34" charset="0"/>
                <a:ea typeface="+mn-ea"/>
                <a:cs typeface="Arial" pitchFamily="34" charset="0"/>
              </a:rPr>
              <a:t>a. O n BlackBerry and Android devices you can press and hold the</a:t>
            </a:r>
          </a:p>
          <a:p>
            <a:r>
              <a:rPr lang="en-US" sz="1200" kern="1200" baseline="0" dirty="0" smtClean="0">
                <a:solidFill>
                  <a:schemeClr val="tx1"/>
                </a:solidFill>
                <a:latin typeface="Arial" pitchFamily="34" charset="0"/>
                <a:ea typeface="+mn-ea"/>
                <a:cs typeface="Arial" pitchFamily="34" charset="0"/>
              </a:rPr>
              <a:t>hard “Home” or “Menu” key, respectively, to quickly switch</a:t>
            </a:r>
          </a:p>
          <a:p>
            <a:r>
              <a:rPr lang="en-US" sz="1200" kern="1200" baseline="0" dirty="0" smtClean="0">
                <a:solidFill>
                  <a:schemeClr val="tx1"/>
                </a:solidFill>
                <a:latin typeface="Arial" pitchFamily="34" charset="0"/>
                <a:ea typeface="+mn-ea"/>
                <a:cs typeface="Arial" pitchFamily="34" charset="0"/>
              </a:rPr>
              <a:t>between active, running applications.</a:t>
            </a:r>
          </a:p>
          <a:p>
            <a:r>
              <a:rPr lang="en-US" sz="1200" kern="1200" baseline="0" dirty="0" smtClean="0">
                <a:solidFill>
                  <a:schemeClr val="tx1"/>
                </a:solidFill>
                <a:latin typeface="Arial" pitchFamily="34" charset="0"/>
                <a:ea typeface="+mn-ea"/>
                <a:cs typeface="Arial" pitchFamily="34" charset="0"/>
              </a:rPr>
              <a:t>b. Utilize all methods to launch the application. For example, on</a:t>
            </a:r>
          </a:p>
          <a:p>
            <a:r>
              <a:rPr lang="en-US" sz="1200" kern="1200" baseline="0" dirty="0" smtClean="0">
                <a:solidFill>
                  <a:schemeClr val="tx1"/>
                </a:solidFill>
                <a:latin typeface="Arial" pitchFamily="34" charset="0"/>
                <a:ea typeface="+mn-ea"/>
                <a:cs typeface="Arial" pitchFamily="34" charset="0"/>
              </a:rPr>
              <a:t>Windows mobile, use the Touch Flo, the file explorer and, if</a:t>
            </a:r>
          </a:p>
          <a:p>
            <a:r>
              <a:rPr lang="en-US" sz="1200" kern="1200" baseline="0" dirty="0" smtClean="0">
                <a:solidFill>
                  <a:schemeClr val="tx1"/>
                </a:solidFill>
                <a:latin typeface="Arial" pitchFamily="34" charset="0"/>
                <a:ea typeface="+mn-ea"/>
                <a:cs typeface="Arial" pitchFamily="34" charset="0"/>
              </a:rPr>
              <a:t>the application is already launched, perform “maximize” and</a:t>
            </a:r>
          </a:p>
          <a:p>
            <a:r>
              <a:rPr lang="en-US" sz="1200" kern="1200" baseline="0" dirty="0" smtClean="0">
                <a:solidFill>
                  <a:schemeClr val="tx1"/>
                </a:solidFill>
                <a:latin typeface="Arial" pitchFamily="34" charset="0"/>
                <a:ea typeface="+mn-ea"/>
                <a:cs typeface="Arial" pitchFamily="34" charset="0"/>
              </a:rPr>
              <a:t>“minimize” actions.</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34" charset="0"/>
                <a:ea typeface="+mn-ea"/>
                <a:cs typeface="Arial" pitchFamily="34" charset="0"/>
              </a:rPr>
              <a:t>1. only 4G LTE connection</a:t>
            </a:r>
          </a:p>
          <a:p>
            <a:r>
              <a:rPr lang="en-US" sz="1200" kern="1200" baseline="0" dirty="0" smtClean="0">
                <a:solidFill>
                  <a:schemeClr val="tx1"/>
                </a:solidFill>
                <a:latin typeface="Arial" pitchFamily="34" charset="0"/>
                <a:ea typeface="+mn-ea"/>
                <a:cs typeface="Arial" pitchFamily="34" charset="0"/>
              </a:rPr>
              <a:t>2. only 4G connection</a:t>
            </a:r>
          </a:p>
          <a:p>
            <a:r>
              <a:rPr lang="en-US" sz="1200" kern="1200" baseline="0" dirty="0" smtClean="0">
                <a:solidFill>
                  <a:schemeClr val="tx1"/>
                </a:solidFill>
                <a:latin typeface="Arial" pitchFamily="34" charset="0"/>
                <a:ea typeface="+mn-ea"/>
                <a:cs typeface="Arial" pitchFamily="34" charset="0"/>
              </a:rPr>
              <a:t>3. only 3G connection</a:t>
            </a:r>
          </a:p>
          <a:p>
            <a:r>
              <a:rPr lang="en-US" sz="1200" kern="1200" baseline="0" dirty="0" smtClean="0">
                <a:solidFill>
                  <a:schemeClr val="tx1"/>
                </a:solidFill>
                <a:latin typeface="Arial" pitchFamily="34" charset="0"/>
                <a:ea typeface="+mn-ea"/>
                <a:cs typeface="Arial" pitchFamily="34" charset="0"/>
              </a:rPr>
              <a:t>5. only Wi-Fi connection</a:t>
            </a:r>
          </a:p>
          <a:p>
            <a:r>
              <a:rPr lang="en-US" sz="1200" kern="1200" baseline="0" dirty="0" smtClean="0">
                <a:solidFill>
                  <a:schemeClr val="tx1"/>
                </a:solidFill>
                <a:latin typeface="Arial" pitchFamily="34" charset="0"/>
                <a:ea typeface="+mn-ea"/>
                <a:cs typeface="Arial" pitchFamily="34" charset="0"/>
              </a:rPr>
              <a:t>6. with no SIM card in the device</a:t>
            </a:r>
          </a:p>
          <a:p>
            <a:r>
              <a:rPr lang="en-US" sz="1200" kern="1200" baseline="0" dirty="0" smtClean="0">
                <a:solidFill>
                  <a:schemeClr val="tx1"/>
                </a:solidFill>
                <a:latin typeface="Arial" pitchFamily="34" charset="0"/>
                <a:ea typeface="+mn-ea"/>
                <a:cs typeface="Arial" pitchFamily="34" charset="0"/>
              </a:rPr>
              <a:t>7. in “airplane” mode (or all connections disabled)</a:t>
            </a:r>
          </a:p>
          <a:p>
            <a:r>
              <a:rPr lang="en-US" sz="1200" kern="1200" baseline="0" dirty="0" smtClean="0">
                <a:solidFill>
                  <a:schemeClr val="tx1"/>
                </a:solidFill>
                <a:latin typeface="Arial" pitchFamily="34" charset="0"/>
                <a:ea typeface="+mn-ea"/>
                <a:cs typeface="Arial" pitchFamily="34" charset="0"/>
              </a:rPr>
              <a:t>8. using the network through a USB connection that a user might</a:t>
            </a:r>
          </a:p>
          <a:p>
            <a:r>
              <a:rPr lang="en-US" sz="1200" kern="1200" baseline="0" dirty="0" smtClean="0">
                <a:solidFill>
                  <a:schemeClr val="tx1"/>
                </a:solidFill>
                <a:latin typeface="Arial" pitchFamily="34" charset="0"/>
                <a:ea typeface="+mn-ea"/>
                <a:cs typeface="Arial" pitchFamily="34" charset="0"/>
              </a:rPr>
              <a:t>encounter in the real world:</a:t>
            </a:r>
          </a:p>
          <a:p>
            <a:r>
              <a:rPr lang="en-US" sz="1200" kern="1200" baseline="0" dirty="0" smtClean="0">
                <a:solidFill>
                  <a:schemeClr val="tx1"/>
                </a:solidFill>
                <a:latin typeface="Arial" pitchFamily="34" charset="0"/>
                <a:ea typeface="+mn-ea"/>
                <a:cs typeface="Arial" pitchFamily="34" charset="0"/>
              </a:rPr>
              <a:t>a. distance yourself out of Wi-Fi range so the connection</a:t>
            </a:r>
          </a:p>
          <a:p>
            <a:r>
              <a:rPr lang="en-US" sz="1200" kern="1200" baseline="0" dirty="0" smtClean="0">
                <a:solidFill>
                  <a:schemeClr val="tx1"/>
                </a:solidFill>
                <a:latin typeface="Arial" pitchFamily="34" charset="0"/>
                <a:ea typeface="+mn-ea"/>
                <a:cs typeface="Arial" pitchFamily="34" charset="0"/>
              </a:rPr>
              <a:t>automatically switches to 3G/2G.</a:t>
            </a:r>
          </a:p>
          <a:p>
            <a:r>
              <a:rPr lang="en-US" sz="1200" kern="1200" baseline="0" dirty="0" smtClean="0">
                <a:solidFill>
                  <a:schemeClr val="tx1"/>
                </a:solidFill>
                <a:latin typeface="Arial" pitchFamily="34" charset="0"/>
                <a:ea typeface="+mn-ea"/>
                <a:cs typeface="Arial" pitchFamily="34" charset="0"/>
              </a:rPr>
              <a:t>b. plan a scenario in which a tester rides in a elevator or on a train</a:t>
            </a:r>
          </a:p>
          <a:p>
            <a:r>
              <a:rPr lang="en-US" sz="1200" kern="1200" baseline="0" dirty="0" smtClean="0">
                <a:solidFill>
                  <a:schemeClr val="tx1"/>
                </a:solidFill>
                <a:latin typeface="Arial" pitchFamily="34" charset="0"/>
                <a:ea typeface="+mn-ea"/>
                <a:cs typeface="Arial" pitchFamily="34" charset="0"/>
              </a:rPr>
              <a:t>where network connectivity may go up and down.</a:t>
            </a:r>
          </a:p>
          <a:p>
            <a:r>
              <a:rPr lang="en-US" sz="1200" kern="1200" baseline="0" dirty="0" smtClean="0">
                <a:solidFill>
                  <a:schemeClr val="tx1"/>
                </a:solidFill>
                <a:latin typeface="Arial" pitchFamily="34" charset="0"/>
                <a:ea typeface="+mn-ea"/>
                <a:cs typeface="Arial" pitchFamily="34" charset="0"/>
              </a:rPr>
              <a:t>c. no network connection available at all.</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Steve</a:t>
            </a:r>
          </a:p>
        </p:txBody>
      </p:sp>
      <p:sp>
        <p:nvSpPr>
          <p:cNvPr id="51204" name="Slide Number Placeholder 3"/>
          <p:cNvSpPr>
            <a:spLocks noGrp="1"/>
          </p:cNvSpPr>
          <p:nvPr>
            <p:ph type="sldNum" sz="quarter" idx="5"/>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412FA000-642D-4E7B-939E-DC8CF1588B47}" type="slidenum">
              <a:rPr lang="en-US" smtClean="0">
                <a:latin typeface="Arial" charset="0"/>
                <a:cs typeface="Arial" charset="0"/>
              </a:rPr>
              <a:pPr fontAlgn="base">
                <a:spcBef>
                  <a:spcPct val="0"/>
                </a:spcBef>
                <a:spcAft>
                  <a:spcPct val="0"/>
                </a:spcAft>
              </a:pPr>
              <a:t>30</a:t>
            </a:fld>
            <a:endParaRPr lang="en-US"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Apple and</a:t>
            </a:r>
            <a:r>
              <a:rPr lang="en-US" baseline="0" dirty="0" smtClean="0"/>
              <a:t> Droid dominate the app market for development and distribution through their app stores, medium to large companies will create more “intra company” app stores for employee and customer only use.</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pPr>
            <a:r>
              <a:rPr lang="en-US" dirty="0" smtClean="0"/>
              <a:t>Sample SDLC</a:t>
            </a:r>
          </a:p>
          <a:p>
            <a:pPr eaLnBrk="1" hangingPunct="1">
              <a:buFont typeface="Arial" pitchFamily="34" charset="0"/>
              <a:buChar char="•"/>
            </a:pPr>
            <a:r>
              <a:rPr lang="en-US" dirty="0" smtClean="0"/>
              <a:t>Highlight Entry Points</a:t>
            </a:r>
          </a:p>
          <a:p>
            <a:pPr eaLnBrk="1" hangingPunct="1">
              <a:buFont typeface="Arial" pitchFamily="34" charset="0"/>
              <a:buChar char="•"/>
            </a:pPr>
            <a:r>
              <a:rPr lang="en-US" dirty="0" smtClean="0"/>
              <a:t>Common Deliverables</a:t>
            </a:r>
          </a:p>
          <a:p>
            <a:pPr lvl="1" eaLnBrk="1" hangingPunct="1">
              <a:buFont typeface="Arial" pitchFamily="34" charset="0"/>
              <a:buChar char="•"/>
            </a:pPr>
            <a:r>
              <a:rPr lang="en-US" dirty="0" smtClean="0"/>
              <a:t>Requirements documentation</a:t>
            </a:r>
          </a:p>
          <a:p>
            <a:pPr lvl="1" eaLnBrk="1" hangingPunct="1">
              <a:buFont typeface="Arial" pitchFamily="34" charset="0"/>
              <a:buChar char="•"/>
            </a:pPr>
            <a:r>
              <a:rPr lang="en-US" dirty="0" smtClean="0"/>
              <a:t>Test Plan</a:t>
            </a:r>
          </a:p>
          <a:p>
            <a:pPr lvl="1" eaLnBrk="1" hangingPunct="1">
              <a:buFont typeface="Arial" pitchFamily="34" charset="0"/>
              <a:buChar char="•"/>
            </a:pPr>
            <a:r>
              <a:rPr lang="en-US" dirty="0" smtClean="0"/>
              <a:t>Test Cases</a:t>
            </a:r>
          </a:p>
          <a:p>
            <a:pPr lvl="1" eaLnBrk="1" hangingPunct="1">
              <a:buFont typeface="Arial" pitchFamily="34" charset="0"/>
              <a:buChar char="•"/>
            </a:pPr>
            <a:r>
              <a:rPr lang="en-US" dirty="0" smtClean="0"/>
              <a:t>Test Data</a:t>
            </a:r>
          </a:p>
          <a:p>
            <a:pPr lvl="1" eaLnBrk="1" hangingPunct="1">
              <a:buFont typeface="Arial" pitchFamily="34" charset="0"/>
              <a:buChar char="•"/>
            </a:pPr>
            <a:r>
              <a:rPr lang="en-US" dirty="0" smtClean="0"/>
              <a:t>Defect Tracking</a:t>
            </a:r>
          </a:p>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32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Sample Sprint</a:t>
            </a:r>
          </a:p>
          <a:p>
            <a:pPr eaLnBrk="1" hangingPunct="1"/>
            <a:r>
              <a:rPr lang="en-US" dirty="0" smtClean="0"/>
              <a:t>Highlight Entry Points</a:t>
            </a:r>
          </a:p>
          <a:p>
            <a:pPr eaLnBrk="1" hangingPunct="1"/>
            <a:r>
              <a:rPr lang="en-US" dirty="0" smtClean="0"/>
              <a:t>Common Deliverables</a:t>
            </a:r>
          </a:p>
          <a:p>
            <a:pPr lvl="1" eaLnBrk="1" hangingPunct="1"/>
            <a:r>
              <a:rPr lang="en-US" dirty="0" smtClean="0"/>
              <a:t>User Stories</a:t>
            </a:r>
          </a:p>
          <a:p>
            <a:pPr lvl="1" eaLnBrk="1" hangingPunct="1"/>
            <a:r>
              <a:rPr lang="en-US" dirty="0" smtClean="0"/>
              <a:t>Test Plan</a:t>
            </a:r>
          </a:p>
          <a:p>
            <a:pPr lvl="1" eaLnBrk="1" hangingPunct="1"/>
            <a:r>
              <a:rPr lang="en-US" dirty="0" smtClean="0"/>
              <a:t>Test Cases</a:t>
            </a:r>
          </a:p>
          <a:p>
            <a:pPr lvl="1" eaLnBrk="1" hangingPunct="1"/>
            <a:r>
              <a:rPr lang="en-US" dirty="0" smtClean="0"/>
              <a:t>Test Data</a:t>
            </a:r>
          </a:p>
          <a:p>
            <a:pPr lvl="1" eaLnBrk="1" hangingPunct="1"/>
            <a:r>
              <a:rPr lang="en-US" dirty="0" smtClean="0"/>
              <a:t>Continuous Testing</a:t>
            </a:r>
          </a:p>
          <a:p>
            <a:pPr lvl="1" eaLnBrk="1" hangingPunct="1"/>
            <a:r>
              <a:rPr lang="en-US" dirty="0" smtClean="0"/>
              <a:t>Defect Tracking</a:t>
            </a:r>
          </a:p>
          <a:p>
            <a:pPr lvl="1" eaLnBrk="1" hangingPunct="1"/>
            <a:r>
              <a:rPr lang="en-US" dirty="0" smtClean="0"/>
              <a:t>Product Owner Demo</a:t>
            </a:r>
          </a:p>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34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Bob</a:t>
            </a:r>
          </a:p>
        </p:txBody>
      </p:sp>
      <p:sp>
        <p:nvSpPr>
          <p:cNvPr id="52228" name="Slide Number Placeholder 3"/>
          <p:cNvSpPr>
            <a:spLocks noGrp="1"/>
          </p:cNvSpPr>
          <p:nvPr>
            <p:ph type="sldNum" sz="quarter" idx="5"/>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7212B55-D097-47B3-A63C-B39DE73A4DFB}" type="slidenum">
              <a:rPr lang="en-US" smtClean="0">
                <a:latin typeface="Arial" charset="0"/>
                <a:cs typeface="Arial" charset="0"/>
              </a:rPr>
              <a:pPr fontAlgn="base">
                <a:spcBef>
                  <a:spcPct val="0"/>
                </a:spcBef>
                <a:spcAft>
                  <a:spcPct val="0"/>
                </a:spcAft>
              </a:pPr>
              <a:t>38</a:t>
            </a:fld>
            <a:endParaRPr lang="en-US" dirty="0"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Steve</a:t>
            </a:r>
          </a:p>
        </p:txBody>
      </p:sp>
      <p:sp>
        <p:nvSpPr>
          <p:cNvPr id="53252" name="Slide Number Placeholder 3"/>
          <p:cNvSpPr>
            <a:spLocks noGrp="1"/>
          </p:cNvSpPr>
          <p:nvPr>
            <p:ph type="sldNum" sz="quarter" idx="5"/>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211786A5-1AF6-4BEE-93AB-5F3F439E83E9}" type="slidenum">
              <a:rPr lang="en-US" smtClean="0">
                <a:latin typeface="Arial" charset="0"/>
                <a:cs typeface="Arial" charset="0"/>
              </a:rPr>
              <a:pPr fontAlgn="base">
                <a:spcBef>
                  <a:spcPct val="0"/>
                </a:spcBef>
                <a:spcAft>
                  <a:spcPct val="0"/>
                </a:spcAft>
              </a:pPr>
              <a:t>41</a:t>
            </a:fld>
            <a:endParaRPr lang="en-US" dirty="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42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34" charset="0"/>
                <a:ea typeface="+mn-ea"/>
                <a:cs typeface="Arial" pitchFamily="34" charset="0"/>
              </a:rPr>
              <a:t>1. Not all activities can be realistically emulated, such as switching</a:t>
            </a:r>
          </a:p>
          <a:p>
            <a:r>
              <a:rPr lang="en-US" sz="1200" kern="1200" baseline="0" dirty="0" smtClean="0">
                <a:solidFill>
                  <a:schemeClr val="tx1"/>
                </a:solidFill>
                <a:latin typeface="Arial" pitchFamily="34" charset="0"/>
                <a:ea typeface="+mn-ea"/>
                <a:cs typeface="Arial" pitchFamily="34" charset="0"/>
              </a:rPr>
              <a:t>network connections, or using device visuals (videos and pictures).</a:t>
            </a:r>
          </a:p>
          <a:p>
            <a:r>
              <a:rPr lang="en-US" sz="1200" kern="1200" baseline="0" dirty="0" smtClean="0">
                <a:solidFill>
                  <a:schemeClr val="tx1"/>
                </a:solidFill>
                <a:latin typeface="Arial" pitchFamily="34" charset="0"/>
                <a:ea typeface="+mn-ea"/>
                <a:cs typeface="Arial" pitchFamily="34" charset="0"/>
              </a:rPr>
              <a:t>2. Certain activities don’t work at all on emulators, such as streaming</a:t>
            </a:r>
          </a:p>
          <a:p>
            <a:r>
              <a:rPr lang="en-US" sz="1200" kern="1200" baseline="0" dirty="0" smtClean="0">
                <a:solidFill>
                  <a:schemeClr val="tx1"/>
                </a:solidFill>
                <a:latin typeface="Arial" pitchFamily="34" charset="0"/>
                <a:ea typeface="+mn-ea"/>
                <a:cs typeface="Arial" pitchFamily="34" charset="0"/>
              </a:rPr>
              <a:t>video on a BlackBerry emulator.</a:t>
            </a:r>
          </a:p>
          <a:p>
            <a:r>
              <a:rPr lang="en-US" sz="1200" kern="1200" baseline="0" dirty="0" smtClean="0">
                <a:solidFill>
                  <a:schemeClr val="tx1"/>
                </a:solidFill>
                <a:latin typeface="Arial" pitchFamily="34" charset="0"/>
                <a:ea typeface="+mn-ea"/>
                <a:cs typeface="Arial" pitchFamily="34" charset="0"/>
              </a:rPr>
              <a:t>3. Due to lower device power and memory, the application could</a:t>
            </a:r>
          </a:p>
          <a:p>
            <a:r>
              <a:rPr lang="en-US" sz="1200" kern="1200" baseline="0" dirty="0" smtClean="0">
                <a:solidFill>
                  <a:schemeClr val="tx1"/>
                </a:solidFill>
                <a:latin typeface="Arial" pitchFamily="34" charset="0"/>
                <a:ea typeface="+mn-ea"/>
                <a:cs typeface="Arial" pitchFamily="34" charset="0"/>
              </a:rPr>
              <a:t>display slower performance overall when run on an actual device</a:t>
            </a:r>
          </a:p>
          <a:p>
            <a:r>
              <a:rPr lang="en-US" sz="1200" kern="1200" baseline="0" dirty="0" smtClean="0">
                <a:solidFill>
                  <a:schemeClr val="tx1"/>
                </a:solidFill>
                <a:latin typeface="Arial" pitchFamily="34" charset="0"/>
                <a:ea typeface="+mn-ea"/>
                <a:cs typeface="Arial" pitchFamily="34" charset="0"/>
              </a:rPr>
              <a:t>(versus an emulator installed on a more powerful desktop</a:t>
            </a:r>
          </a:p>
          <a:p>
            <a:r>
              <a:rPr lang="en-US" sz="1200" kern="1200" baseline="0" dirty="0" smtClean="0">
                <a:solidFill>
                  <a:schemeClr val="tx1"/>
                </a:solidFill>
                <a:latin typeface="Arial" pitchFamily="34" charset="0"/>
                <a:ea typeface="+mn-ea"/>
                <a:cs typeface="Arial" pitchFamily="34" charset="0"/>
              </a:rPr>
              <a:t>computer).</a:t>
            </a:r>
          </a:p>
          <a:p>
            <a:r>
              <a:rPr lang="en-US" sz="1200" kern="1200" baseline="0" dirty="0" smtClean="0">
                <a:solidFill>
                  <a:schemeClr val="tx1"/>
                </a:solidFill>
                <a:latin typeface="Arial" pitchFamily="34" charset="0"/>
                <a:ea typeface="+mn-ea"/>
                <a:cs typeface="Arial" pitchFamily="34" charset="0"/>
              </a:rPr>
              <a:t>4. If the emulator and actual device have different DPI resolutions,</a:t>
            </a:r>
          </a:p>
          <a:p>
            <a:r>
              <a:rPr lang="en-US" sz="1200" kern="1200" baseline="0" dirty="0" smtClean="0">
                <a:solidFill>
                  <a:schemeClr val="tx1"/>
                </a:solidFill>
                <a:latin typeface="Arial" pitchFamily="34" charset="0"/>
                <a:ea typeface="+mn-ea"/>
                <a:cs typeface="Arial" pitchFamily="34" charset="0"/>
              </a:rPr>
              <a:t>screens may not be displayed as expected.</a:t>
            </a:r>
          </a:p>
          <a:p>
            <a:r>
              <a:rPr lang="en-US" sz="1200" kern="1200" baseline="0" dirty="0" smtClean="0">
                <a:solidFill>
                  <a:schemeClr val="tx1"/>
                </a:solidFill>
                <a:latin typeface="Arial" pitchFamily="34" charset="0"/>
                <a:ea typeface="+mn-ea"/>
                <a:cs typeface="Arial" pitchFamily="34" charset="0"/>
              </a:rPr>
              <a:t>5. Device simulators are run from a desktop and are controlled by</a:t>
            </a:r>
          </a:p>
          <a:p>
            <a:r>
              <a:rPr lang="en-US" sz="1200" kern="1200" baseline="0" dirty="0" smtClean="0">
                <a:solidFill>
                  <a:schemeClr val="tx1"/>
                </a:solidFill>
                <a:latin typeface="Arial" pitchFamily="34" charset="0"/>
                <a:ea typeface="+mn-ea"/>
                <a:cs typeface="Arial" pitchFamily="34" charset="0"/>
              </a:rPr>
              <a:t>mouse and keyboard actions, whereas emulators replicate the</a:t>
            </a:r>
          </a:p>
          <a:p>
            <a:r>
              <a:rPr lang="en-US" sz="1200" kern="1200" baseline="0" dirty="0" smtClean="0">
                <a:solidFill>
                  <a:schemeClr val="tx1"/>
                </a:solidFill>
                <a:latin typeface="Arial" pitchFamily="34" charset="0"/>
                <a:ea typeface="+mn-ea"/>
                <a:cs typeface="Arial" pitchFamily="34" charset="0"/>
              </a:rPr>
              <a:t>actual device features and functions and will more accurately</a:t>
            </a:r>
          </a:p>
          <a:p>
            <a:r>
              <a:rPr lang="en-US" sz="1200" kern="1200" baseline="0" dirty="0" smtClean="0">
                <a:solidFill>
                  <a:schemeClr val="tx1"/>
                </a:solidFill>
                <a:latin typeface="Arial" pitchFamily="34" charset="0"/>
                <a:ea typeface="+mn-ea"/>
                <a:cs typeface="Arial" pitchFamily="34" charset="0"/>
              </a:rPr>
              <a:t>mirror the handheld device (touchscreens, soft keyboards,</a:t>
            </a:r>
          </a:p>
          <a:p>
            <a:r>
              <a:rPr lang="en-US" sz="1200" kern="1200" baseline="0" dirty="0" smtClean="0">
                <a:solidFill>
                  <a:schemeClr val="tx1"/>
                </a:solidFill>
                <a:latin typeface="Arial" pitchFamily="34" charset="0"/>
                <a:ea typeface="+mn-ea"/>
                <a:cs typeface="Arial" pitchFamily="34" charset="0"/>
              </a:rPr>
              <a:t>trackballs, etc.).</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43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Selection Criteria</a:t>
            </a:r>
          </a:p>
          <a:p>
            <a:pPr eaLnBrk="1" hangingPunct="1"/>
            <a:r>
              <a:rPr lang="en-US" dirty="0" smtClean="0"/>
              <a:t>Factor Weighting</a:t>
            </a:r>
          </a:p>
          <a:p>
            <a:pPr eaLnBrk="1" hangingPunct="1"/>
            <a:r>
              <a:rPr lang="en-US" dirty="0" smtClean="0"/>
              <a:t>Names</a:t>
            </a:r>
          </a:p>
          <a:p>
            <a:pPr eaLnBrk="1" hangingPunct="1"/>
            <a:r>
              <a:rPr lang="en-US" dirty="0" smtClean="0"/>
              <a:t>Decision Analysis </a:t>
            </a:r>
          </a:p>
          <a:p>
            <a:pPr eaLnBrk="1" hangingPunct="1"/>
            <a:endParaRPr lang="en-US" dirty="0" smtClean="0"/>
          </a:p>
          <a:p>
            <a:r>
              <a:rPr lang="en-US" dirty="0" smtClean="0"/>
              <a:t>The emulator acts exactly like the real device would. For example, a NES emulator implements the CPU, the sound chip, the video output, the controller signals, etc. The unmodified code from a NES cartridge can be dumped and then the resulting image can be loaded into our emulator and played.  Suited</a:t>
            </a:r>
            <a:r>
              <a:rPr lang="en-US" baseline="0" dirty="0" smtClean="0"/>
              <a:t> for both UI and External Factor testing</a:t>
            </a:r>
            <a:endParaRPr lang="en-US" dirty="0" smtClean="0"/>
          </a:p>
          <a:p>
            <a:endParaRPr lang="en-US" dirty="0" smtClean="0"/>
          </a:p>
          <a:p>
            <a:r>
              <a:rPr lang="en-US" dirty="0" smtClean="0"/>
              <a:t>A simulator is a partial implementation of a device/platform, it does just enough for its own purposes.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44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Selection Criteria</a:t>
            </a:r>
          </a:p>
          <a:p>
            <a:pPr eaLnBrk="1" hangingPunct="1"/>
            <a:r>
              <a:rPr lang="en-US" dirty="0" smtClean="0"/>
              <a:t>Factor Weighting</a:t>
            </a:r>
          </a:p>
          <a:p>
            <a:pPr eaLnBrk="1" hangingPunct="1"/>
            <a:r>
              <a:rPr lang="en-US" dirty="0" smtClean="0"/>
              <a:t>Names</a:t>
            </a:r>
          </a:p>
          <a:p>
            <a:pPr eaLnBrk="1" hangingPunct="1"/>
            <a:r>
              <a:rPr lang="en-US" dirty="0" smtClean="0"/>
              <a:t>Decision Analysis </a:t>
            </a:r>
          </a:p>
          <a:p>
            <a:pPr eaLnBrk="1" hangingPunct="1"/>
            <a:endParaRPr lang="en-US" dirty="0" smtClean="0"/>
          </a:p>
          <a:p>
            <a:r>
              <a:rPr lang="en-US" dirty="0" smtClean="0"/>
              <a:t>The emulator acts exactly like the real device would. For example, a NES emulator implements the CPU, the sound chip, the video output, the controller signals, etc. The unmodified code from a NES cartridge can be dumped and then the resulting image can be loaded into our emulator and played.  Suited</a:t>
            </a:r>
            <a:r>
              <a:rPr lang="en-US" baseline="0" dirty="0" smtClean="0"/>
              <a:t> for both UI and External Factor testing</a:t>
            </a:r>
            <a:endParaRPr lang="en-US" dirty="0" smtClean="0"/>
          </a:p>
          <a:p>
            <a:endParaRPr lang="en-US" dirty="0" smtClean="0"/>
          </a:p>
          <a:p>
            <a:r>
              <a:rPr lang="en-US" dirty="0" smtClean="0"/>
              <a:t>A simulator is a partial implementation of a device/platform, it does just enough for its own purposes.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45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Arial" pitchFamily="34" charset="0"/>
                <a:ea typeface="+mn-ea"/>
                <a:cs typeface="Arial" pitchFamily="34" charset="0"/>
              </a:rPr>
              <a:t>Hudson – This is our build / continuous integration server.  This server pulls the code from source control (Git), compiles it, created a installable package (APK for Android / IPA for iOS) and runs any unit tests and displays the results.  We set this up to build on a frequent basis, or on every check in so we can quickly identify any ‘bad’ code that’s been introduced into the system.  </a:t>
            </a:r>
          </a:p>
          <a:p>
            <a:r>
              <a:rPr lang="en-US" sz="1200" kern="1200" dirty="0" smtClean="0">
                <a:solidFill>
                  <a:schemeClr val="tx1"/>
                </a:solidFill>
                <a:latin typeface="Arial" pitchFamily="34" charset="0"/>
                <a:ea typeface="+mn-ea"/>
                <a:cs typeface="Arial" pitchFamily="34" charset="0"/>
              </a:rPr>
              <a:t> </a:t>
            </a:r>
          </a:p>
          <a:p>
            <a:r>
              <a:rPr lang="en-US" sz="1200" kern="1200" dirty="0" smtClean="0">
                <a:solidFill>
                  <a:schemeClr val="tx1"/>
                </a:solidFill>
                <a:latin typeface="Arial" pitchFamily="34" charset="0"/>
                <a:ea typeface="+mn-ea"/>
                <a:cs typeface="Arial" pitchFamily="34" charset="0"/>
              </a:rPr>
              <a:t>Robotium – This is the test automation ‘framework/tool’ for android.  It’s like selenium (automation tool for web testing) but for android applications.  We can run Robotium tests automatically in an emulator from Hudson.  </a:t>
            </a:r>
          </a:p>
          <a:p>
            <a:r>
              <a:rPr lang="en-US" sz="1200" kern="1200" dirty="0" smtClean="0">
                <a:solidFill>
                  <a:schemeClr val="tx1"/>
                </a:solidFill>
                <a:latin typeface="Arial" pitchFamily="34" charset="0"/>
                <a:ea typeface="+mn-ea"/>
                <a:cs typeface="Arial" pitchFamily="34" charset="0"/>
              </a:rPr>
              <a:t> </a:t>
            </a:r>
          </a:p>
          <a:p>
            <a:r>
              <a:rPr lang="en-US" sz="1200" kern="1200" dirty="0" smtClean="0">
                <a:solidFill>
                  <a:schemeClr val="tx1"/>
                </a:solidFill>
                <a:latin typeface="Arial" pitchFamily="34" charset="0"/>
                <a:ea typeface="+mn-ea"/>
                <a:cs typeface="Arial" pitchFamily="34" charset="0"/>
              </a:rPr>
              <a:t>OC Unit – This is a unit testing tool for iOS.  This is a iOS tool for we use like Robotium to run unit and functional automated tests as part of the build process from Hudson.  </a:t>
            </a:r>
          </a:p>
          <a:p>
            <a:r>
              <a:rPr lang="en-US" sz="1200" kern="1200" dirty="0" smtClean="0">
                <a:solidFill>
                  <a:schemeClr val="tx1"/>
                </a:solidFill>
                <a:latin typeface="Arial" pitchFamily="34" charset="0"/>
                <a:ea typeface="+mn-ea"/>
                <a:cs typeface="Arial" pitchFamily="34" charset="0"/>
              </a:rPr>
              <a:t> </a:t>
            </a:r>
          </a:p>
          <a:p>
            <a:r>
              <a:rPr lang="en-US" sz="1200" kern="1200" dirty="0" smtClean="0">
                <a:solidFill>
                  <a:schemeClr val="tx1"/>
                </a:solidFill>
                <a:latin typeface="Arial" pitchFamily="34" charset="0"/>
                <a:ea typeface="+mn-ea"/>
                <a:cs typeface="Arial" pitchFamily="34" charset="0"/>
              </a:rPr>
              <a:t>VersionOne – this is our agile project management tool.  From this we track the user stories we are working on in a sprint.  The user stories are broken down into tasks.  We typically create tasks for unit testing, functional automation and manual testing.  VersionOne has the capability to create the manual tests and show results in the content of the user story.  If we find defect they we deem need to be tracked, we enter those defects in versionone.  </a:t>
            </a:r>
          </a:p>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48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cs typeface="Arial" charset="0"/>
              </a:rPr>
              <a:t>Jeff (Steve and I are not sure how much might exist for this topic).</a:t>
            </a:r>
          </a:p>
        </p:txBody>
      </p:sp>
      <p:sp>
        <p:nvSpPr>
          <p:cNvPr id="54276" name="Slide Number Placeholder 3"/>
          <p:cNvSpPr>
            <a:spLocks noGrp="1"/>
          </p:cNvSpPr>
          <p:nvPr>
            <p:ph type="sldNum" sz="quarter" idx="5"/>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6E9C42F5-C93A-4D2E-97D3-D7F481FC0530}" type="slidenum">
              <a:rPr lang="en-US" smtClean="0">
                <a:latin typeface="Arial" charset="0"/>
                <a:cs typeface="Arial" charset="0"/>
              </a:rPr>
              <a:pPr fontAlgn="base">
                <a:spcBef>
                  <a:spcPct val="0"/>
                </a:spcBef>
                <a:spcAft>
                  <a:spcPct val="0"/>
                </a:spcAft>
              </a:pPr>
              <a:t>57</a:t>
            </a:fld>
            <a:endParaRPr lang="en-US"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Purchases made</a:t>
            </a:r>
            <a:r>
              <a:rPr lang="en-US" baseline="0" dirty="0" smtClean="0"/>
              <a:t> through mobile will drive more and more of the initiatives for mobile apps.</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Clearly the leaders</a:t>
            </a:r>
            <a:r>
              <a:rPr lang="en-US" baseline="0" dirty="0" smtClean="0"/>
              <a:t> in hardware are Apple and Droid platforms.  Blackberry as a platform continues to shrink, although they report that government sales are on the rise.</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apps and devices are more sophisticated,</a:t>
            </a:r>
            <a:r>
              <a:rPr lang="en-US" baseline="0" dirty="0" smtClean="0"/>
              <a:t> feature rich and integrated with other devices (machine to machine) the challenge for app developers will be to find the right balance of utility with performance, security and back-end data enrichment.  By data enrichment, I mean a twofold view of data, what does the consumer of the app get in terms of integrated enriched data i.e. manage all of my Social networking from one place OR from the corporations point of view, what are the buying habits my consumers.</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all demographics become users of mobile, Performance and Usability will be key testing focuses.</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 Store – sheer numbers and recognition</a:t>
            </a:r>
          </a:p>
          <a:p>
            <a:r>
              <a:rPr lang="en-US" dirty="0" smtClean="0"/>
              <a:t>You</a:t>
            </a:r>
            <a:r>
              <a:rPr lang="en-US" baseline="0" dirty="0" smtClean="0"/>
              <a:t> Tube – more and more demands for throughput</a:t>
            </a:r>
          </a:p>
          <a:p>
            <a:r>
              <a:rPr lang="en-US" baseline="0" dirty="0" smtClean="0"/>
              <a:t>Facebook – data enrichment</a:t>
            </a:r>
          </a:p>
          <a:p>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not forget about platform certification testing</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can be a daunting</a:t>
            </a:r>
            <a:r>
              <a:rPr lang="en-US" baseline="0" dirty="0" smtClean="0"/>
              <a:t> challenge to react to the time to market demands and maintain standards of quality</a:t>
            </a:r>
            <a:endParaRPr lang="en-US" dirty="0"/>
          </a:p>
        </p:txBody>
      </p:sp>
      <p:sp>
        <p:nvSpPr>
          <p:cNvPr id="4" name="Slide Number Placeholder 3"/>
          <p:cNvSpPr>
            <a:spLocks noGrp="1"/>
          </p:cNvSpPr>
          <p:nvPr>
            <p:ph type="sldNum" sz="quarter" idx="10"/>
          </p:nvPr>
        </p:nvSpPr>
        <p:spPr/>
        <p:txBody>
          <a:bodyPr/>
          <a:lstStyle/>
          <a:p>
            <a:pPr>
              <a:defRPr/>
            </a:pPr>
            <a:fld id="{E49F9320-8A06-49C3-893C-6ED1A457F3F7}"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bg1"/>
        </a:solidFill>
        <a:effectLst/>
      </p:bgPr>
    </p:bg>
    <p:spTree>
      <p:nvGrpSpPr>
        <p:cNvPr id="1" name=""/>
        <p:cNvGrpSpPr/>
        <p:nvPr/>
      </p:nvGrpSpPr>
      <p:grpSpPr>
        <a:xfrm>
          <a:off x="0" y="0"/>
          <a:ext cx="0" cy="0"/>
          <a:chOff x="0" y="0"/>
          <a:chExt cx="0" cy="0"/>
        </a:xfrm>
      </p:grpSpPr>
      <p:pic>
        <p:nvPicPr>
          <p:cNvPr id="4" name="Picture 4" descr="background_R7-1_cover_b.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6" descr="CPWRlogotag3D_r_rgb_lg.png"/>
          <p:cNvPicPr>
            <a:picLocks noChangeAspect="1"/>
          </p:cNvPicPr>
          <p:nvPr userDrawn="1"/>
        </p:nvPicPr>
        <p:blipFill>
          <a:blip r:embed="rId3" cstate="print"/>
          <a:srcRect/>
          <a:stretch>
            <a:fillRect/>
          </a:stretch>
        </p:blipFill>
        <p:spPr bwMode="auto">
          <a:xfrm>
            <a:off x="338138" y="557213"/>
            <a:ext cx="3730625" cy="2270125"/>
          </a:xfrm>
          <a:prstGeom prst="rect">
            <a:avLst/>
          </a:prstGeom>
          <a:noFill/>
          <a:ln w="9525">
            <a:noFill/>
            <a:miter lim="800000"/>
            <a:headEnd/>
            <a:tailEnd/>
          </a:ln>
        </p:spPr>
      </p:pic>
      <p:sp>
        <p:nvSpPr>
          <p:cNvPr id="2" name="Title 1"/>
          <p:cNvSpPr>
            <a:spLocks noGrp="1"/>
          </p:cNvSpPr>
          <p:nvPr>
            <p:ph type="ctrTitle"/>
          </p:nvPr>
        </p:nvSpPr>
        <p:spPr>
          <a:xfrm>
            <a:off x="1320800" y="3410586"/>
            <a:ext cx="6486525" cy="1203618"/>
          </a:xfrm>
        </p:spPr>
        <p:txBody>
          <a:bodyPr anchor="b">
            <a:normAutofit/>
          </a:bodyPr>
          <a:lstStyle>
            <a:lvl1pPr algn="l">
              <a:defRPr sz="4000" b="0" spc="0">
                <a:solidFill>
                  <a:schemeClr val="bg1"/>
                </a:solidFill>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20800" y="4842804"/>
            <a:ext cx="6486525" cy="953086"/>
          </a:xfrm>
        </p:spPr>
        <p:txBody>
          <a:bodyPr>
            <a:normAutofit/>
          </a:bodyPr>
          <a:lstStyle>
            <a:lvl1pPr marL="0" indent="0" algn="l">
              <a:buNone/>
              <a:defRPr sz="2400" spc="0">
                <a:solidFill>
                  <a:schemeClr val="bg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pic>
        <p:nvPicPr>
          <p:cNvPr id="3"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4"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6" name="Title Placeholder 1"/>
          <p:cNvSpPr>
            <a:spLocks noGrp="1"/>
          </p:cNvSpPr>
          <p:nvPr>
            <p:ph type="title"/>
          </p:nvPr>
        </p:nvSpPr>
        <p:spPr>
          <a:xfrm>
            <a:off x="477838" y="293688"/>
            <a:ext cx="8243887" cy="781050"/>
          </a:xfrm>
          <a:prstGeom prst="rect">
            <a:avLst/>
          </a:prstGeom>
        </p:spPr>
        <p:txBody>
          <a:bodyPr rtlCol="0">
            <a:noAutofit/>
          </a:body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F431C9BC-9F0E-4A21-BCB7-DBC52B83DB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3"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4" name="Slide Number Placeholder 4"/>
          <p:cNvSpPr>
            <a:spLocks noGrp="1"/>
          </p:cNvSpPr>
          <p:nvPr>
            <p:ph type="sldNum" sz="quarter" idx="10"/>
          </p:nvPr>
        </p:nvSpPr>
        <p:spPr/>
        <p:txBody>
          <a:bodyPr/>
          <a:lstStyle>
            <a:lvl1pPr>
              <a:defRPr/>
            </a:lvl1pPr>
          </a:lstStyle>
          <a:p>
            <a:pPr>
              <a:defRPr/>
            </a:pPr>
            <a:fld id="{B85E3026-43A7-4366-B239-675F5A4601B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Only - No Footer 1">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77838" y="293688"/>
            <a:ext cx="8243887" cy="781050"/>
          </a:xfrm>
          <a:prstGeom prst="rect">
            <a:avLst/>
          </a:prstGeom>
        </p:spPr>
        <p:txBody>
          <a:bodyPr rtlCol="0">
            <a:noAutofit/>
          </a:bodyPr>
          <a:lstStyle/>
          <a:p>
            <a:r>
              <a:rPr lang="en-US" smtClean="0"/>
              <a:t>Click to edit Master title style</a:t>
            </a:r>
            <a:endParaRPr lang="en-US" dirty="0"/>
          </a:p>
        </p:txBody>
      </p:sp>
      <p:pic>
        <p:nvPicPr>
          <p:cNvPr id="8"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9"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10" name="Slide Number Placeholder 4"/>
          <p:cNvSpPr>
            <a:spLocks noGrp="1"/>
          </p:cNvSpPr>
          <p:nvPr>
            <p:ph type="sldNum" sz="quarter" idx="10"/>
          </p:nvPr>
        </p:nvSpPr>
        <p:spPr>
          <a:xfrm>
            <a:off x="477838" y="6356350"/>
            <a:ext cx="774700" cy="365125"/>
          </a:xfrm>
        </p:spPr>
        <p:txBody>
          <a:bodyPr/>
          <a:lstStyle>
            <a:lvl1pPr>
              <a:defRPr/>
            </a:lvl1pPr>
          </a:lstStyle>
          <a:p>
            <a:pPr>
              <a:defRPr/>
            </a:pPr>
            <a:fld id="{B85E3026-43A7-4366-B239-675F5A4601B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Only - No Footer 2">
    <p:bg>
      <p:bgPr>
        <a:solidFill>
          <a:schemeClr val="bg1"/>
        </a:solid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77838" y="293688"/>
            <a:ext cx="8243887" cy="781050"/>
          </a:xfrm>
          <a:prstGeom prst="rect">
            <a:avLst/>
          </a:prstGeom>
        </p:spPr>
        <p:txBody>
          <a:bodyPr rtlCol="0">
            <a:noAutofit/>
          </a:body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ADFD524-628F-4340-B5D4-9D71B134DF7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4" descr="background_R7-1_divider_b.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6" descr="background_R8-1_content_k.png"/>
          <p:cNvPicPr>
            <a:picLocks noChangeAspect="1"/>
          </p:cNvPicPr>
          <p:nvPr userDrawn="1"/>
        </p:nvPicPr>
        <p:blipFill>
          <a:blip r:embed="rId3" cstate="print"/>
          <a:srcRect/>
          <a:stretch>
            <a:fillRect/>
          </a:stretch>
        </p:blipFill>
        <p:spPr bwMode="auto">
          <a:xfrm>
            <a:off x="0" y="6518275"/>
            <a:ext cx="9144000" cy="339725"/>
          </a:xfrm>
          <a:prstGeom prst="rect">
            <a:avLst/>
          </a:prstGeom>
          <a:noFill/>
          <a:ln w="9525">
            <a:noFill/>
            <a:miter lim="800000"/>
            <a:headEnd/>
            <a:tailEnd/>
          </a:ln>
        </p:spPr>
      </p:pic>
      <p:pic>
        <p:nvPicPr>
          <p:cNvPr id="5" name="Picture 7" descr="background_R8-1_divider_l.png"/>
          <p:cNvPicPr>
            <a:picLocks noChangeAspect="1"/>
          </p:cNvPicPr>
          <p:nvPr userDrawn="1"/>
        </p:nvPicPr>
        <p:blipFill>
          <a:blip r:embed="rId4" cstate="print"/>
          <a:srcRect/>
          <a:stretch>
            <a:fillRect/>
          </a:stretch>
        </p:blipFill>
        <p:spPr bwMode="auto">
          <a:xfrm>
            <a:off x="7874000" y="6127750"/>
            <a:ext cx="1270000" cy="738188"/>
          </a:xfrm>
          <a:prstGeom prst="rect">
            <a:avLst/>
          </a:prstGeom>
          <a:noFill/>
          <a:ln w="9525">
            <a:noFill/>
            <a:miter lim="800000"/>
            <a:headEnd/>
            <a:tailEnd/>
          </a:ln>
        </p:spPr>
      </p:pic>
      <p:sp>
        <p:nvSpPr>
          <p:cNvPr id="2" name="Title 1"/>
          <p:cNvSpPr>
            <a:spLocks noGrp="1"/>
          </p:cNvSpPr>
          <p:nvPr>
            <p:ph type="title"/>
          </p:nvPr>
        </p:nvSpPr>
        <p:spPr>
          <a:xfrm>
            <a:off x="457200" y="471591"/>
            <a:ext cx="8229600" cy="1019590"/>
          </a:xfrm>
        </p:spPr>
        <p:txBody>
          <a:bodyPr>
            <a:noAutofit/>
          </a:bodyPr>
          <a:lstStyle>
            <a:lvl1pPr>
              <a:lnSpc>
                <a:spcPct val="80000"/>
              </a:lnSpc>
              <a:defRPr sz="7200" b="0">
                <a:solidFill>
                  <a:schemeClr val="tx1"/>
                </a:solidFill>
              </a:defRPr>
            </a:lvl1pPr>
          </a:lstStyle>
          <a:p>
            <a:r>
              <a:rPr lang="en-US" smtClean="0"/>
              <a:t>Click to edit Master title style</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1F2697C5-C7C2-46E8-B062-DA668FD5402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2" name="Picture 4" descr="background_R7-1_cover_b.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6" descr="background_R8-1_divider_l.png"/>
          <p:cNvPicPr>
            <a:picLocks noChangeAspect="1"/>
          </p:cNvPicPr>
          <p:nvPr userDrawn="1"/>
        </p:nvPicPr>
        <p:blipFill>
          <a:blip r:embed="rId3" cstate="print"/>
          <a:srcRect/>
          <a:stretch>
            <a:fillRect/>
          </a:stretch>
        </p:blipFill>
        <p:spPr bwMode="auto">
          <a:xfrm>
            <a:off x="7874000" y="6127750"/>
            <a:ext cx="1270000" cy="738188"/>
          </a:xfrm>
          <a:prstGeom prst="rect">
            <a:avLst/>
          </a:prstGeom>
          <a:noFill/>
          <a:ln w="9525">
            <a:noFill/>
            <a:miter lim="800000"/>
            <a:headEnd/>
            <a:tailEnd/>
          </a:ln>
        </p:spPr>
      </p:pic>
      <p:sp>
        <p:nvSpPr>
          <p:cNvPr id="4" name="Rectangle 3"/>
          <p:cNvSpPr/>
          <p:nvPr userDrawn="1"/>
        </p:nvSpPr>
        <p:spPr>
          <a:xfrm>
            <a:off x="477838" y="2328863"/>
            <a:ext cx="6308725" cy="1568450"/>
          </a:xfrm>
          <a:prstGeom prst="rect">
            <a:avLst/>
          </a:prstGeom>
        </p:spPr>
        <p:txBody>
          <a:bodyPr wrap="none">
            <a:spAutoFit/>
          </a:bodyPr>
          <a:lstStyle/>
          <a:p>
            <a:pPr fontAlgn="auto">
              <a:spcBef>
                <a:spcPts val="0"/>
              </a:spcBef>
              <a:spcAft>
                <a:spcPts val="0"/>
              </a:spcAft>
              <a:defRPr/>
            </a:pPr>
            <a:r>
              <a:rPr lang="en-US" sz="9600" dirty="0">
                <a:solidFill>
                  <a:schemeClr val="bg1"/>
                </a:solidFill>
                <a:latin typeface="+mj-lt"/>
                <a:ea typeface="+mj-ea"/>
                <a:cs typeface="Lucida Sans Unicode" pitchFamily="34" charset="0"/>
              </a:rPr>
              <a:t>THANK YOU</a:t>
            </a:r>
            <a:endParaRPr lang="en-US" sz="7200" dirty="0">
              <a:solidFill>
                <a:schemeClr val="bg1"/>
              </a:solidFill>
              <a:latin typeface="+mj-lt"/>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Logo">
    <p:bg>
      <p:bgPr>
        <a:solidFill>
          <a:schemeClr val="bg1"/>
        </a:solidFill>
        <a:effectLst/>
      </p:bgPr>
    </p:bg>
    <p:spTree>
      <p:nvGrpSpPr>
        <p:cNvPr id="1" name=""/>
        <p:cNvGrpSpPr/>
        <p:nvPr/>
      </p:nvGrpSpPr>
      <p:grpSpPr>
        <a:xfrm>
          <a:off x="0" y="0"/>
          <a:ext cx="0" cy="0"/>
          <a:chOff x="0" y="0"/>
          <a:chExt cx="0" cy="0"/>
        </a:xfrm>
      </p:grpSpPr>
      <p:pic>
        <p:nvPicPr>
          <p:cNvPr id="2" name="Picture 4" descr="background_R7-1_cover_b.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 Box 3"/>
          <p:cNvSpPr txBox="1">
            <a:spLocks noChangeArrowheads="1"/>
          </p:cNvSpPr>
          <p:nvPr userDrawn="1"/>
        </p:nvSpPr>
        <p:spPr bwMode="auto">
          <a:xfrm>
            <a:off x="3200400" y="6643688"/>
            <a:ext cx="2743200" cy="2159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800" dirty="0">
                <a:solidFill>
                  <a:schemeClr val="tx1">
                    <a:lumMod val="50000"/>
                    <a:lumOff val="50000"/>
                  </a:schemeClr>
                </a:solidFill>
                <a:cs typeface="+mn-cs"/>
              </a:rPr>
              <a:t>© 2011 Compuware Corporation — All Rights Reserved </a:t>
            </a:r>
          </a:p>
        </p:txBody>
      </p:sp>
      <p:pic>
        <p:nvPicPr>
          <p:cNvPr id="4" name="Picture 7" descr="background_R7-1_end_l.png"/>
          <p:cNvPicPr>
            <a:picLocks noChangeAspect="1"/>
          </p:cNvPicPr>
          <p:nvPr userDrawn="1"/>
        </p:nvPicPr>
        <p:blipFill>
          <a:blip r:embed="rId3" cstate="print"/>
          <a:srcRect l="18616" t="24001" r="19385" b="23897"/>
          <a:stretch>
            <a:fillRect/>
          </a:stretch>
        </p:blipFill>
        <p:spPr bwMode="auto">
          <a:xfrm>
            <a:off x="1701800" y="1646238"/>
            <a:ext cx="5668963" cy="3573462"/>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CF3A11-D3A8-40A4-8CB7-AD10EF74A973}" type="datetimeFigureOut">
              <a:rPr lang="en-US"/>
              <a:pPr>
                <a:defRPr/>
              </a:pPr>
              <a:t>4/17/2012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0A011F-0382-408B-BE73-692C9C4E66F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A">
    <p:spTree>
      <p:nvGrpSpPr>
        <p:cNvPr id="1" name=""/>
        <p:cNvGrpSpPr/>
        <p:nvPr/>
      </p:nvGrpSpPr>
      <p:grpSpPr>
        <a:xfrm>
          <a:off x="0" y="0"/>
          <a:ext cx="0" cy="0"/>
          <a:chOff x="0" y="0"/>
          <a:chExt cx="0" cy="0"/>
        </a:xfrm>
      </p:grpSpPr>
      <p:pic>
        <p:nvPicPr>
          <p:cNvPr id="4"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5"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a:xfrm>
            <a:off x="477838" y="293688"/>
            <a:ext cx="8245475" cy="781050"/>
          </a:xfrm>
        </p:spPr>
        <p:txBody>
          <a:bodyPr/>
          <a:lstStyle/>
          <a:p>
            <a:r>
              <a:rPr lang="en-US" smtClean="0"/>
              <a:t>Click to edit Master title style</a:t>
            </a:r>
            <a:endParaRPr lang="en-US" dirty="0"/>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a:spLocks noGrp="1"/>
          </p:cNvSpPr>
          <p:nvPr>
            <p:ph type="sldNum" sz="quarter" idx="12"/>
          </p:nvPr>
        </p:nvSpPr>
        <p:spPr/>
        <p:txBody>
          <a:bodyPr/>
          <a:lstStyle>
            <a:lvl1pPr>
              <a:defRPr/>
            </a:lvl1pPr>
          </a:lstStyle>
          <a:p>
            <a:pPr>
              <a:defRPr/>
            </a:pPr>
            <a:fld id="{9943C123-649E-4725-AE2C-43FEEE59017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92162" name="Rectangle 2"/>
          <p:cNvSpPr>
            <a:spLocks noGrp="1" noChangeArrowheads="1"/>
          </p:cNvSpPr>
          <p:nvPr/>
        </p:nvSpPr>
        <p:spPr bwMode="auto">
          <a:xfrm>
            <a:off x="457200" y="274638"/>
            <a:ext cx="8229600" cy="1143000"/>
          </a:xfrm>
          <a:prstGeom prst="rect">
            <a:avLst/>
          </a:prstGeom>
          <a:noFill/>
          <a:ln w="9525">
            <a:noFill/>
            <a:miter lim="800000"/>
            <a:headEnd/>
            <a:tailEnd/>
          </a:ln>
          <a:effectLst/>
        </p:spPr>
        <p:txBody>
          <a:bodyPr/>
          <a:lstStyle/>
          <a:p>
            <a:pPr algn="ctr"/>
            <a:endParaRPr lang="en-US" sz="4400" dirty="0">
              <a:latin typeface="Calibri" pitchFamily="34" charset="0"/>
            </a:endParaRPr>
          </a:p>
        </p:txBody>
      </p:sp>
      <p:sp>
        <p:nvSpPr>
          <p:cNvPr id="92163" name="Rectangle 3"/>
          <p:cNvSpPr>
            <a:spLocks noGrp="1"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spcBef>
                <a:spcPct val="20000"/>
              </a:spcBef>
              <a:buFont typeface="Arial" charset="0"/>
              <a:buChar char="•"/>
            </a:pPr>
            <a:endParaRPr lang="en-US" sz="3200" dirty="0">
              <a:latin typeface="Calibri"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3" descr="background_R8-1_content_k.png"/>
          <p:cNvPicPr>
            <a:picLocks noChangeAspect="1"/>
          </p:cNvPicPr>
          <p:nvPr userDrawn="1"/>
        </p:nvPicPr>
        <p:blipFill>
          <a:blip r:embed="rId2" cstate="print"/>
          <a:stretch>
            <a:fillRect/>
          </a:stretch>
        </p:blipFill>
        <p:spPr>
          <a:xfrm>
            <a:off x="0" y="6241852"/>
            <a:ext cx="9144000" cy="616148"/>
          </a:xfrm>
          <a:prstGeom prst="rect">
            <a:avLst/>
          </a:prstGeom>
        </p:spPr>
      </p:pic>
      <p:sp>
        <p:nvSpPr>
          <p:cNvPr id="5" name="Text Placeholder 2"/>
          <p:cNvSpPr>
            <a:spLocks noGrp="1"/>
          </p:cNvSpPr>
          <p:nvPr>
            <p:ph idx="1"/>
          </p:nvPr>
        </p:nvSpPr>
        <p:spPr>
          <a:xfrm>
            <a:off x="477838" y="1169988"/>
            <a:ext cx="8243888" cy="51355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2"/>
          <p:cNvSpPr>
            <a:spLocks noGrp="1"/>
          </p:cNvSpPr>
          <p:nvPr>
            <p:ph type="sldNum" sz="quarter" idx="10"/>
          </p:nvPr>
        </p:nvSpPr>
        <p:spPr>
          <a:xfrm>
            <a:off x="7701736" y="6364764"/>
            <a:ext cx="774187" cy="365125"/>
          </a:xfrm>
          <a:prstGeom prst="rect">
            <a:avLst/>
          </a:prstGeom>
        </p:spPr>
        <p:txBody>
          <a:bodyPr/>
          <a:lstStyle>
            <a:lvl1pPr algn="r">
              <a:defRPr sz="1200"/>
            </a:lvl1pPr>
          </a:lstStyle>
          <a:p>
            <a:fld id="{26BDC8D8-E660-4226-8804-187229CA1C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B">
    <p:spTree>
      <p:nvGrpSpPr>
        <p:cNvPr id="1" name=""/>
        <p:cNvGrpSpPr/>
        <p:nvPr/>
      </p:nvGrpSpPr>
      <p:grpSpPr>
        <a:xfrm>
          <a:off x="0" y="0"/>
          <a:ext cx="0" cy="0"/>
          <a:chOff x="0" y="0"/>
          <a:chExt cx="0" cy="0"/>
        </a:xfrm>
      </p:grpSpPr>
      <p:pic>
        <p:nvPicPr>
          <p:cNvPr id="5"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7"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a:xfrm>
            <a:off x="477838" y="293688"/>
            <a:ext cx="8245475" cy="437832"/>
          </a:xfrm>
        </p:spPr>
        <p:txBody>
          <a:bodyPr/>
          <a:lstStyle/>
          <a:p>
            <a:r>
              <a:rPr lang="en-US" smtClean="0"/>
              <a:t>Click to edit Master title style</a:t>
            </a:r>
            <a:endParaRPr lang="en-US" dirty="0"/>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2"/>
          </p:nvPr>
        </p:nvSpPr>
        <p:spPr>
          <a:xfrm>
            <a:off x="477842" y="84411"/>
            <a:ext cx="8243887" cy="137160"/>
          </a:xfrm>
        </p:spPr>
        <p:txBody>
          <a:bodyPr tIns="0" bIns="0" anchor="ctr">
            <a:noAutofit/>
          </a:bodyPr>
          <a:lstStyle>
            <a:lvl1pPr marL="0" indent="0" algn="l">
              <a:buNone/>
              <a:defRPr sz="1500" b="0"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2"/>
          <p:cNvSpPr>
            <a:spLocks noGrp="1"/>
          </p:cNvSpPr>
          <p:nvPr>
            <p:ph type="sldNum" sz="quarter" idx="13"/>
          </p:nvPr>
        </p:nvSpPr>
        <p:spPr/>
        <p:txBody>
          <a:bodyPr/>
          <a:lstStyle>
            <a:lvl1pPr>
              <a:defRPr/>
            </a:lvl1pPr>
          </a:lstStyle>
          <a:p>
            <a:pPr>
              <a:defRPr/>
            </a:pPr>
            <a:fld id="{61A0FF8B-5D8A-4CBD-9D9A-AB6E6A48CEF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A">
    <p:bg>
      <p:bgPr>
        <a:solidFill>
          <a:schemeClr val="bg1"/>
        </a:solidFill>
        <a:effectLst/>
      </p:bgPr>
    </p:bg>
    <p:spTree>
      <p:nvGrpSpPr>
        <p:cNvPr id="1" name=""/>
        <p:cNvGrpSpPr/>
        <p:nvPr/>
      </p:nvGrpSpPr>
      <p:grpSpPr>
        <a:xfrm>
          <a:off x="0" y="0"/>
          <a:ext cx="0" cy="0"/>
          <a:chOff x="0" y="0"/>
          <a:chExt cx="0" cy="0"/>
        </a:xfrm>
      </p:grpSpPr>
      <p:pic>
        <p:nvPicPr>
          <p:cNvPr id="4"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5"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a:spLocks noGrp="1"/>
          </p:cNvSpPr>
          <p:nvPr>
            <p:ph type="sldNum" sz="quarter" idx="12"/>
          </p:nvPr>
        </p:nvSpPr>
        <p:spPr/>
        <p:txBody>
          <a:bodyPr/>
          <a:lstStyle>
            <a:lvl1pPr>
              <a:defRPr/>
            </a:lvl1pPr>
          </a:lstStyle>
          <a:p>
            <a:pPr>
              <a:defRPr/>
            </a:pPr>
            <a:fld id="{FC0139F7-7FF2-49D1-B37A-232AA2BD884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B">
    <p:bg>
      <p:bgPr>
        <a:solidFill>
          <a:schemeClr val="bg1"/>
        </a:solidFill>
        <a:effectLst/>
      </p:bgPr>
    </p:bg>
    <p:spTree>
      <p:nvGrpSpPr>
        <p:cNvPr id="1" name=""/>
        <p:cNvGrpSpPr/>
        <p:nvPr/>
      </p:nvGrpSpPr>
      <p:grpSpPr>
        <a:xfrm>
          <a:off x="0" y="0"/>
          <a:ext cx="0" cy="0"/>
          <a:chOff x="0" y="0"/>
          <a:chExt cx="0" cy="0"/>
        </a:xfrm>
      </p:grpSpPr>
      <p:pic>
        <p:nvPicPr>
          <p:cNvPr id="5"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7"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a:xfrm>
            <a:off x="477838" y="293688"/>
            <a:ext cx="8245475" cy="438912"/>
          </a:xfrm>
        </p:spPr>
        <p:txBody>
          <a:bodyPr/>
          <a:lstStyle/>
          <a:p>
            <a:r>
              <a:rPr lang="en-US" smtClean="0"/>
              <a:t>Click to edit Master title style</a:t>
            </a:r>
            <a:endParaRPr lang="en-US"/>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2"/>
          </p:nvPr>
        </p:nvSpPr>
        <p:spPr>
          <a:xfrm>
            <a:off x="477842" y="84411"/>
            <a:ext cx="8243887" cy="137160"/>
          </a:xfrm>
        </p:spPr>
        <p:txBody>
          <a:bodyPr tIns="0" bIns="0" anchor="ctr">
            <a:noAutofit/>
          </a:bodyPr>
          <a:lstStyle>
            <a:lvl1pPr marL="0" indent="0" algn="l">
              <a:buNone/>
              <a:defRPr sz="1500" b="0" spc="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2"/>
          <p:cNvSpPr>
            <a:spLocks noGrp="1"/>
          </p:cNvSpPr>
          <p:nvPr>
            <p:ph type="sldNum" sz="quarter" idx="13"/>
          </p:nvPr>
        </p:nvSpPr>
        <p:spPr/>
        <p:txBody>
          <a:bodyPr/>
          <a:lstStyle>
            <a:lvl1pPr>
              <a:defRPr/>
            </a:lvl1pPr>
          </a:lstStyle>
          <a:p>
            <a:pPr>
              <a:defRPr/>
            </a:pPr>
            <a:fld id="{D2C87254-ACD4-4C46-BDC3-DD7721C1B46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A">
    <p:bg>
      <p:bgPr>
        <a:solidFill>
          <a:schemeClr val="bg1"/>
        </a:solidFill>
        <a:effectLst/>
      </p:bgPr>
    </p:bg>
    <p:spTree>
      <p:nvGrpSpPr>
        <p:cNvPr id="1" name=""/>
        <p:cNvGrpSpPr/>
        <p:nvPr/>
      </p:nvGrpSpPr>
      <p:grpSpPr>
        <a:xfrm>
          <a:off x="0" y="0"/>
          <a:ext cx="0" cy="0"/>
          <a:chOff x="0" y="0"/>
          <a:chExt cx="0" cy="0"/>
        </a:xfrm>
      </p:grpSpPr>
      <p:pic>
        <p:nvPicPr>
          <p:cNvPr id="4"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5" name="Picture 6" descr="background_R7-1orangebar.jpg"/>
          <p:cNvPicPr>
            <a:picLocks noChangeAspect="1"/>
          </p:cNvPicPr>
          <p:nvPr userDrawn="1"/>
        </p:nvPicPr>
        <p:blipFill>
          <a:blip r:embed="rId3" cstate="print"/>
          <a:srcRect/>
          <a:stretch>
            <a:fillRect/>
          </a:stretch>
        </p:blipFill>
        <p:spPr bwMode="auto">
          <a:xfrm>
            <a:off x="0" y="0"/>
            <a:ext cx="9144000" cy="1074738"/>
          </a:xfrm>
          <a:prstGeom prst="rect">
            <a:avLst/>
          </a:prstGeom>
          <a:noFill/>
          <a:ln w="9525">
            <a:noFill/>
            <a:miter lim="800000"/>
            <a:headEnd/>
            <a:tailEnd/>
          </a:ln>
        </p:spPr>
      </p:pic>
      <p:pic>
        <p:nvPicPr>
          <p:cNvPr id="7" name="Picture 7" descr="CPWRlogo3D_p_rgb_sm.png"/>
          <p:cNvPicPr>
            <a:picLocks noChangeAspect="1"/>
          </p:cNvPicPr>
          <p:nvPr userDrawn="1"/>
        </p:nvPicPr>
        <p:blipFill>
          <a:blip r:embed="rId4"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12"/>
          </p:nvPr>
        </p:nvSpPr>
        <p:spPr/>
        <p:txBody>
          <a:bodyPr/>
          <a:lstStyle>
            <a:lvl1pPr>
              <a:defRPr/>
            </a:lvl1pPr>
          </a:lstStyle>
          <a:p>
            <a:pPr>
              <a:defRPr/>
            </a:pPr>
            <a:fld id="{508A5739-4389-4586-A887-2362D61579C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B">
    <p:bg>
      <p:bgPr>
        <a:solidFill>
          <a:schemeClr val="bg1"/>
        </a:solidFill>
        <a:effectLst/>
      </p:bgPr>
    </p:bg>
    <p:spTree>
      <p:nvGrpSpPr>
        <p:cNvPr id="1" name=""/>
        <p:cNvGrpSpPr/>
        <p:nvPr/>
      </p:nvGrpSpPr>
      <p:grpSpPr>
        <a:xfrm>
          <a:off x="0" y="0"/>
          <a:ext cx="0" cy="0"/>
          <a:chOff x="0" y="0"/>
          <a:chExt cx="0" cy="0"/>
        </a:xfrm>
      </p:grpSpPr>
      <p:pic>
        <p:nvPicPr>
          <p:cNvPr id="5"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7" name="Picture 6" descr="background_R7-1orangebar.jpg"/>
          <p:cNvPicPr>
            <a:picLocks noChangeAspect="1"/>
          </p:cNvPicPr>
          <p:nvPr userDrawn="1"/>
        </p:nvPicPr>
        <p:blipFill>
          <a:blip r:embed="rId3" cstate="print"/>
          <a:srcRect/>
          <a:stretch>
            <a:fillRect/>
          </a:stretch>
        </p:blipFill>
        <p:spPr bwMode="auto">
          <a:xfrm>
            <a:off x="0" y="0"/>
            <a:ext cx="9144000" cy="746125"/>
          </a:xfrm>
          <a:prstGeom prst="rect">
            <a:avLst/>
          </a:prstGeom>
          <a:noFill/>
          <a:ln w="9525">
            <a:noFill/>
            <a:miter lim="800000"/>
            <a:headEnd/>
            <a:tailEnd/>
          </a:ln>
        </p:spPr>
      </p:pic>
      <p:pic>
        <p:nvPicPr>
          <p:cNvPr id="8" name="Picture 7" descr="CPWRlogo3D_p_rgb_sm.png"/>
          <p:cNvPicPr>
            <a:picLocks noChangeAspect="1"/>
          </p:cNvPicPr>
          <p:nvPr userDrawn="1"/>
        </p:nvPicPr>
        <p:blipFill>
          <a:blip r:embed="rId4"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a:xfrm>
            <a:off x="477838" y="293688"/>
            <a:ext cx="8245475" cy="438912"/>
          </a:xfrm>
        </p:spPr>
        <p:txBody>
          <a:bodyPr/>
          <a:lstStyle>
            <a:lvl1pPr>
              <a:defRPr>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2"/>
          </p:nvPr>
        </p:nvSpPr>
        <p:spPr>
          <a:xfrm>
            <a:off x="477842" y="84411"/>
            <a:ext cx="8243887" cy="137160"/>
          </a:xfrm>
        </p:spPr>
        <p:txBody>
          <a:bodyPr tIns="0" bIns="0" anchor="ctr">
            <a:noAutofit/>
          </a:bodyPr>
          <a:lstStyle>
            <a:lvl1pPr marL="0" indent="0" algn="l">
              <a:buNone/>
              <a:defRPr sz="1500" b="0" spc="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2"/>
          <p:cNvSpPr>
            <a:spLocks noGrp="1"/>
          </p:cNvSpPr>
          <p:nvPr>
            <p:ph type="sldNum" sz="quarter" idx="13"/>
          </p:nvPr>
        </p:nvSpPr>
        <p:spPr/>
        <p:txBody>
          <a:bodyPr/>
          <a:lstStyle>
            <a:lvl1pPr>
              <a:defRPr/>
            </a:lvl1pPr>
          </a:lstStyle>
          <a:p>
            <a:pPr>
              <a:defRPr/>
            </a:pPr>
            <a:fld id="{10237F3C-4C28-451C-AE9B-76F21E225D9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pic>
        <p:nvPicPr>
          <p:cNvPr id="5"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6"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4" name="Content Placeholder 3"/>
          <p:cNvSpPr>
            <a:spLocks noGrp="1"/>
          </p:cNvSpPr>
          <p:nvPr>
            <p:ph sz="half" idx="2"/>
          </p:nvPr>
        </p:nvSpPr>
        <p:spPr>
          <a:xfrm>
            <a:off x="4668837" y="1169988"/>
            <a:ext cx="4054475" cy="5135562"/>
          </a:xfrm>
        </p:spPr>
        <p:txBody>
          <a:bodyPr>
            <a:normAutofit/>
          </a:bodyPr>
          <a:lstStyle>
            <a:lvl1pPr>
              <a:defRPr sz="2400"/>
            </a:lvl1pPr>
            <a:lvl2pPr>
              <a:defRPr sz="22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Content Placeholder 2"/>
          <p:cNvSpPr>
            <a:spLocks noGrp="1"/>
          </p:cNvSpPr>
          <p:nvPr>
            <p:ph sz="half" idx="1"/>
          </p:nvPr>
        </p:nvSpPr>
        <p:spPr>
          <a:xfrm>
            <a:off x="477837" y="1169988"/>
            <a:ext cx="4054475" cy="5135562"/>
          </a:xfrm>
        </p:spPr>
        <p:txBody>
          <a:bodyPr>
            <a:normAutofit/>
          </a:bodyPr>
          <a:lstStyle>
            <a:lvl1pPr>
              <a:defRPr sz="2400"/>
            </a:lvl1pPr>
            <a:lvl2pPr>
              <a:defRPr sz="22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Placeholder 1"/>
          <p:cNvSpPr>
            <a:spLocks noGrp="1"/>
          </p:cNvSpPr>
          <p:nvPr>
            <p:ph type="title"/>
          </p:nvPr>
        </p:nvSpPr>
        <p:spPr>
          <a:xfrm>
            <a:off x="477838" y="293688"/>
            <a:ext cx="8243887" cy="781050"/>
          </a:xfrm>
          <a:prstGeom prst="rect">
            <a:avLst/>
          </a:prstGeom>
        </p:spPr>
        <p:txBody>
          <a:bodyPr rtlCol="0">
            <a:noAutofit/>
          </a:bodyPr>
          <a:lstStyle/>
          <a:p>
            <a:r>
              <a:rPr lang="en-US" smtClean="0"/>
              <a:t>Click to edit Master title style</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77CCB761-3632-4F76-BF4B-2ABE202876A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pic>
        <p:nvPicPr>
          <p:cNvPr id="7"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8"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6" name="Content Placeholder 5"/>
          <p:cNvSpPr>
            <a:spLocks noGrp="1"/>
          </p:cNvSpPr>
          <p:nvPr>
            <p:ph sz="quarter" idx="4"/>
          </p:nvPr>
        </p:nvSpPr>
        <p:spPr>
          <a:xfrm>
            <a:off x="4665664" y="1809750"/>
            <a:ext cx="4057649" cy="4495800"/>
          </a:xfrm>
        </p:spPr>
        <p:txBody>
          <a:bodyPr/>
          <a:lstStyle>
            <a:lvl1pPr>
              <a:defRPr sz="2200" spc="0"/>
            </a:lvl1pPr>
            <a:lvl2pPr>
              <a:defRPr sz="1800" spc="0"/>
            </a:lvl2pPr>
            <a:lvl3pPr>
              <a:defRPr sz="1600" spc="0"/>
            </a:lvl3pPr>
            <a:lvl4pPr>
              <a:defRPr sz="1600" spc="0"/>
            </a:lvl4pPr>
            <a:lvl5pPr>
              <a:defRPr sz="1600" spc="-1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ext Placeholder 2"/>
          <p:cNvSpPr>
            <a:spLocks noGrp="1"/>
          </p:cNvSpPr>
          <p:nvPr>
            <p:ph type="body" idx="1"/>
          </p:nvPr>
        </p:nvSpPr>
        <p:spPr>
          <a:xfrm>
            <a:off x="477838" y="1169988"/>
            <a:ext cx="4056056" cy="639762"/>
          </a:xfrm>
        </p:spPr>
        <p:txBody>
          <a:bodyPr anchor="b">
            <a:normAutofit/>
          </a:bodyPr>
          <a:lstStyle>
            <a:lvl1pPr marL="0" indent="0">
              <a:buNone/>
              <a:defRPr sz="2400" b="1" spc="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7838" y="1809750"/>
            <a:ext cx="4056056" cy="4495800"/>
          </a:xfrm>
        </p:spPr>
        <p:txBody>
          <a:bodyPr/>
          <a:lstStyle>
            <a:lvl1pPr>
              <a:defRPr sz="2200" spc="0"/>
            </a:lvl1pPr>
            <a:lvl2pPr>
              <a:defRPr sz="1800" spc="0"/>
            </a:lvl2pPr>
            <a:lvl3pPr>
              <a:defRPr sz="1600" spc="0"/>
            </a:lvl3pPr>
            <a:lvl4pPr>
              <a:defRPr sz="1600" spc="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65664" y="1169988"/>
            <a:ext cx="4057649" cy="639762"/>
          </a:xfrm>
        </p:spPr>
        <p:txBody>
          <a:bodyPr anchor="b">
            <a:normAutofit/>
          </a:bodyPr>
          <a:lstStyle>
            <a:lvl1pPr marL="0" indent="0">
              <a:buNone/>
              <a:defRPr sz="2400" b="1" spc="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Placeholder 1"/>
          <p:cNvSpPr>
            <a:spLocks noGrp="1"/>
          </p:cNvSpPr>
          <p:nvPr>
            <p:ph type="title"/>
          </p:nvPr>
        </p:nvSpPr>
        <p:spPr>
          <a:xfrm>
            <a:off x="477838" y="293688"/>
            <a:ext cx="8243887" cy="781050"/>
          </a:xfrm>
          <a:prstGeom prst="rect">
            <a:avLst/>
          </a:prstGeom>
        </p:spPr>
        <p:txBody>
          <a:bodyPr rtlCol="0">
            <a:noAutofit/>
          </a:bodyPr>
          <a:lstStyle>
            <a:lvl1pPr>
              <a:defRPr spc="0"/>
            </a:lvl1pPr>
          </a:lstStyle>
          <a:p>
            <a:r>
              <a:rPr lang="en-US" smtClean="0"/>
              <a:t>Click to edit Master title style</a:t>
            </a:r>
            <a:endParaRPr lang="en-US" dirty="0"/>
          </a:p>
        </p:txBody>
      </p:sp>
      <p:sp>
        <p:nvSpPr>
          <p:cNvPr id="9" name="Slide Number Placeholder 8"/>
          <p:cNvSpPr>
            <a:spLocks noGrp="1"/>
          </p:cNvSpPr>
          <p:nvPr>
            <p:ph type="sldNum" sz="quarter" idx="10"/>
          </p:nvPr>
        </p:nvSpPr>
        <p:spPr/>
        <p:txBody>
          <a:bodyPr/>
          <a:lstStyle>
            <a:lvl1pPr>
              <a:defRPr/>
            </a:lvl1pPr>
          </a:lstStyle>
          <a:p>
            <a:pPr>
              <a:defRPr/>
            </a:pPr>
            <a:fld id="{38E979E7-E6DF-49ED-99F4-4A72AA1608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8" cstate="print"/>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77838" y="1169988"/>
            <a:ext cx="8243887" cy="5135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Title Placeholder 1"/>
          <p:cNvSpPr>
            <a:spLocks noGrp="1"/>
          </p:cNvSpPr>
          <p:nvPr>
            <p:ph type="title"/>
          </p:nvPr>
        </p:nvSpPr>
        <p:spPr bwMode="auto">
          <a:xfrm>
            <a:off x="477838" y="293688"/>
            <a:ext cx="8245475" cy="781050"/>
          </a:xfrm>
          <a:prstGeom prst="rect">
            <a:avLst/>
          </a:prstGeom>
          <a:noFill/>
          <a:ln w="9525">
            <a:noFill/>
            <a:miter lim="800000"/>
            <a:headEnd/>
            <a:tailEnd/>
          </a:ln>
        </p:spPr>
        <p:txBody>
          <a:bodyPr vert="horz" wrap="square" lIns="91440" tIns="45720" rIns="91440" bIns="0" numCol="1" anchor="t" anchorCtr="0" compatLnSpc="1">
            <a:prstTxWarp prst="textNoShape">
              <a:avLst/>
            </a:prstTxWarp>
          </a:bodyPr>
          <a:lstStyle/>
          <a:p>
            <a:pPr lvl="0"/>
            <a:r>
              <a:rPr lang="en-US" smtClean="0"/>
              <a:t>Click to edit Master title style</a:t>
            </a:r>
          </a:p>
        </p:txBody>
      </p:sp>
      <p:sp>
        <p:nvSpPr>
          <p:cNvPr id="6" name="Slide Number Placeholder 5"/>
          <p:cNvSpPr>
            <a:spLocks noGrp="1"/>
          </p:cNvSpPr>
          <p:nvPr>
            <p:ph type="sldNum" sz="quarter" idx="4"/>
          </p:nvPr>
        </p:nvSpPr>
        <p:spPr>
          <a:xfrm>
            <a:off x="477838" y="6356350"/>
            <a:ext cx="774700" cy="365125"/>
          </a:xfrm>
          <a:prstGeom prst="rect">
            <a:avLst/>
          </a:prstGeom>
        </p:spPr>
        <p:txBody>
          <a:bodyPr vert="horz" lIns="0" tIns="45720" rIns="0" bIns="45720" rtlCol="0" anchor="ctr"/>
          <a:lstStyle>
            <a:lvl1pPr algn="l" fontAlgn="auto">
              <a:spcBef>
                <a:spcPts val="0"/>
              </a:spcBef>
              <a:spcAft>
                <a:spcPts val="0"/>
              </a:spcAft>
              <a:defRPr sz="900">
                <a:solidFill>
                  <a:schemeClr val="tx1"/>
                </a:solidFill>
                <a:latin typeface="+mn-lt"/>
                <a:cs typeface="Lucida Sans Unicode" pitchFamily="34" charset="0"/>
              </a:defRPr>
            </a:lvl1pPr>
          </a:lstStyle>
          <a:p>
            <a:pPr>
              <a:defRPr/>
            </a:pPr>
            <a:fld id="{FBAC3E52-9173-4C90-B3D4-28041CAEF1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72"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Lst>
  <p:hf hdr="0" ftr="0" dt="0"/>
  <p:txStyles>
    <p:titleStyle>
      <a:lvl1pPr algn="l" rtl="0" eaLnBrk="0" fontAlgn="base" hangingPunct="0">
        <a:lnSpc>
          <a:spcPct val="75000"/>
        </a:lnSpc>
        <a:spcBef>
          <a:spcPct val="0"/>
        </a:spcBef>
        <a:spcAft>
          <a:spcPct val="0"/>
        </a:spcAft>
        <a:defRPr sz="3000" b="1" kern="1200">
          <a:solidFill>
            <a:srgbClr val="F88208"/>
          </a:solidFill>
          <a:latin typeface="+mj-lt"/>
          <a:ea typeface="Lucida Sans Unicode" pitchFamily="34" charset="0"/>
          <a:cs typeface="Lucida Sans Unicode" pitchFamily="34" charset="0"/>
        </a:defRPr>
      </a:lvl1pPr>
      <a:lvl2pPr algn="l" rtl="0" eaLnBrk="0" fontAlgn="base" hangingPunct="0">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2pPr>
      <a:lvl3pPr algn="l" rtl="0" eaLnBrk="0" fontAlgn="base" hangingPunct="0">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3pPr>
      <a:lvl4pPr algn="l" rtl="0" eaLnBrk="0" fontAlgn="base" hangingPunct="0">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4pPr>
      <a:lvl5pPr algn="l" rtl="0" eaLnBrk="0" fontAlgn="base" hangingPunct="0">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5pPr>
      <a:lvl6pPr marL="457200" algn="l" rtl="0" fontAlgn="base">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6pPr>
      <a:lvl7pPr marL="914400" algn="l" rtl="0" fontAlgn="base">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7pPr>
      <a:lvl8pPr marL="1371600" algn="l" rtl="0" fontAlgn="base">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8pPr>
      <a:lvl9pPr marL="1828800" algn="l" rtl="0" fontAlgn="base">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9pPr>
    </p:titleStyle>
    <p:bodyStyle>
      <a:lvl1pPr marL="342900" indent="-342900" algn="l" rtl="0" eaLnBrk="0" fontAlgn="base" hangingPunct="0">
        <a:lnSpc>
          <a:spcPct val="90000"/>
        </a:lnSpc>
        <a:spcBef>
          <a:spcPts val="600"/>
        </a:spcBef>
        <a:spcAft>
          <a:spcPts val="600"/>
        </a:spcAft>
        <a:buFont typeface="Arial" charset="0"/>
        <a:buChar char="•"/>
        <a:defRPr sz="2400" kern="1200">
          <a:solidFill>
            <a:schemeClr val="tx1"/>
          </a:solidFill>
          <a:latin typeface="+mn-lt"/>
          <a:ea typeface="Lucida Sans Unicode" pitchFamily="34" charset="0"/>
          <a:cs typeface="Lucida Sans Unicode" pitchFamily="34" charset="0"/>
        </a:defRPr>
      </a:lvl1pPr>
      <a:lvl2pPr marL="742950" indent="-285750" algn="l" rtl="0" eaLnBrk="0" fontAlgn="base" hangingPunct="0">
        <a:lnSpc>
          <a:spcPct val="90000"/>
        </a:lnSpc>
        <a:spcBef>
          <a:spcPts val="600"/>
        </a:spcBef>
        <a:spcAft>
          <a:spcPts val="600"/>
        </a:spcAft>
        <a:buFont typeface="Arial" charset="0"/>
        <a:buChar char="–"/>
        <a:defRPr sz="2200" kern="1200">
          <a:solidFill>
            <a:schemeClr val="tx1"/>
          </a:solidFill>
          <a:latin typeface="+mn-lt"/>
          <a:ea typeface="Lucida Sans Unicode" pitchFamily="34" charset="0"/>
          <a:cs typeface="Lucida Sans Unicode" pitchFamily="34" charset="0"/>
        </a:defRPr>
      </a:lvl2pPr>
      <a:lvl3pPr marL="1143000" indent="-228600" algn="l" rtl="0" eaLnBrk="0" fontAlgn="base" hangingPunct="0">
        <a:lnSpc>
          <a:spcPct val="90000"/>
        </a:lnSpc>
        <a:spcBef>
          <a:spcPts val="600"/>
        </a:spcBef>
        <a:spcAft>
          <a:spcPts val="600"/>
        </a:spcAft>
        <a:buFont typeface="Arial" charset="0"/>
        <a:buChar char="•"/>
        <a:defRPr kern="1200">
          <a:solidFill>
            <a:schemeClr val="tx1"/>
          </a:solidFill>
          <a:latin typeface="+mn-lt"/>
          <a:ea typeface="Lucida Sans Unicode" pitchFamily="34" charset="0"/>
          <a:cs typeface="Lucida Sans Unicode" pitchFamily="34" charset="0"/>
        </a:defRPr>
      </a:lvl3pPr>
      <a:lvl4pPr marL="1600200" indent="-228600" algn="l" rtl="0" eaLnBrk="0" fontAlgn="base" hangingPunct="0">
        <a:lnSpc>
          <a:spcPct val="90000"/>
        </a:lnSpc>
        <a:spcBef>
          <a:spcPts val="600"/>
        </a:spcBef>
        <a:spcAft>
          <a:spcPts val="600"/>
        </a:spcAft>
        <a:buFont typeface="Arial" charset="0"/>
        <a:buChar char="–"/>
        <a:defRPr sz="1600" kern="1200">
          <a:solidFill>
            <a:schemeClr val="tx1"/>
          </a:solidFill>
          <a:latin typeface="+mn-lt"/>
          <a:ea typeface="Lucida Sans Unicode" pitchFamily="34" charset="0"/>
          <a:cs typeface="Lucida Sans Unicode"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google.com/imgres?imgurl=http://www.prepaidmvno.com/wp-content/uploads/2010/10/forrester_logo-709566.jpg&amp;imgrefurl=http://www.prepaidmvno.com/2011/01/26/forrester-research-2011-mobile-trends/&amp;h=137&amp;w=389&amp;sz=8&amp;tbnid=VkJGY6jC0mNrgM:&amp;tbnh=43&amp;tbnw=123&amp;prev=/search?q=forrester+logo&amp;tbm=isch&amp;tbo=u&amp;zoom=1&amp;q=forrester+logo&amp;usg=__Giabg65bx0-zGhA6irfGxDPFoXM=&amp;sa=X&amp;ei=sRBQTp-_J4js0gHPpuCUBw&amp;ved=0CCIQ9QEwBg" TargetMode="External"/><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1.jpeg"/><Relationship Id="rId5" Type="http://schemas.openxmlformats.org/officeDocument/2006/relationships/hyperlink" Target="http://www.google.com/imgres?imgurl=http://www.p-o-i.org/images/Gartner_logo.png&amp;imgrefurl=http://www.p-o-i.org/&amp;h=182&amp;w=800&amp;sz=20&amp;tbnid=0u7MM9nPHQXbFM:&amp;tbnh=33&amp;tbnw=143&amp;prev=/search?q=gartner+logo&amp;tbm=isch&amp;tbo=u&amp;zoom=1&amp;q=gartner+logo&amp;usg=___2BAmD6zxw5VHQXy4cl9j0JTTi4=&amp;sa=X&amp;ei=EAxQTv2mKYLa0QHJ2oHkBg&amp;ved=0CB0Q9QEwBA" TargetMode="Externa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0.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1.jpe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imgres?imgurl=http://hardgeek.org/wp-content/uploads/2010/07/YouTube-logo.jpg&amp;imgrefurl=http://hardgeek.org/youtube-supports-4k-resolution-videos/youtube-logo&amp;h=450&amp;w=600&amp;sz=27&amp;tbnid=uG9PhuBLX4dJJM:&amp;tbnh=101&amp;tbnw=135&amp;prev=/search?q=youtube+logo&amp;tbm=isch&amp;tbo=u&amp;zoom=1&amp;q=youtube+logo&amp;hl=en&amp;usg=__qwt1KvMQQyfxZiXZP_W1V8sJu_g=&amp;sa=X&amp;ei=i04eTtXiObLJsQKSx9WwAw&amp;ved=0CCYQ9QEwA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320800" y="3409950"/>
            <a:ext cx="6486525" cy="1204913"/>
          </a:xfrm>
        </p:spPr>
        <p:txBody>
          <a:bodyPr/>
          <a:lstStyle/>
          <a:p>
            <a:pPr eaLnBrk="1" hangingPunct="1"/>
            <a:r>
              <a:rPr lang="en-US" dirty="0" smtClean="0"/>
              <a:t>Mobile </a:t>
            </a:r>
            <a:r>
              <a:rPr lang="en-US" smtClean="0"/>
              <a:t>Device </a:t>
            </a:r>
            <a:br>
              <a:rPr lang="en-US" smtClean="0"/>
            </a:br>
            <a:r>
              <a:rPr lang="en-US" smtClean="0"/>
              <a:t>Quality </a:t>
            </a:r>
            <a:r>
              <a:rPr lang="en-US" dirty="0" smtClean="0"/>
              <a:t>Management</a:t>
            </a:r>
          </a:p>
        </p:txBody>
      </p:sp>
      <p:sp>
        <p:nvSpPr>
          <p:cNvPr id="18435" name="Subtitle 2"/>
          <p:cNvSpPr>
            <a:spLocks noGrp="1"/>
          </p:cNvSpPr>
          <p:nvPr>
            <p:ph type="subTitle" idx="1"/>
          </p:nvPr>
        </p:nvSpPr>
        <p:spPr>
          <a:xfrm>
            <a:off x="1320800" y="4843463"/>
            <a:ext cx="6486525" cy="952500"/>
          </a:xfrm>
        </p:spPr>
        <p:txBody>
          <a:bodyPr/>
          <a:lstStyle/>
          <a:p>
            <a:pPr eaLnBrk="1" hangingPunct="1"/>
            <a:r>
              <a:rPr lang="en-US" dirty="0" smtClean="0"/>
              <a:t>Jeff Larkin  -  Mobile Center of Excellence  MCOE</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52575" y="898525"/>
            <a:ext cx="3786188" cy="3829050"/>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3854450" y="1984375"/>
            <a:ext cx="3808413" cy="4295775"/>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ounded Rectangle 1"/>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8296999"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a:solidFill>
                  <a:schemeClr val="tx1">
                    <a:lumMod val="65000"/>
                    <a:lumOff val="35000"/>
                  </a:schemeClr>
                </a:solidFill>
                <a:latin typeface="+mj-lt"/>
                <a:cs typeface="Lucida Sans Unicode" charset="0"/>
              </a:rPr>
              <a:t>M</a:t>
            </a:r>
            <a:endParaRPr lang="en-US" sz="2400" dirty="0">
              <a:solidFill>
                <a:schemeClr val="tx1">
                  <a:lumMod val="65000"/>
                  <a:lumOff val="35000"/>
                </a:schemeClr>
              </a:solidFill>
              <a:latin typeface="+mj-lt"/>
            </a:endParaRPr>
          </a:p>
        </p:txBody>
      </p:sp>
      <p:sp>
        <p:nvSpPr>
          <p:cNvPr id="5" name="Rectangle 4"/>
          <p:cNvSpPr txBox="1">
            <a:spLocks noChangeArrowheads="1"/>
          </p:cNvSpPr>
          <p:nvPr/>
        </p:nvSpPr>
        <p:spPr>
          <a:xfrm>
            <a:off x="415925" y="357188"/>
            <a:ext cx="9228138" cy="698500"/>
          </a:xfrm>
          <a:prstGeom prst="rect">
            <a:avLst/>
          </a:prstGeom>
          <a:noFill/>
        </p:spPr>
        <p:txBody>
          <a:bodyPr/>
          <a:lstStyle/>
          <a:p>
            <a:pPr fontAlgn="auto">
              <a:lnSpc>
                <a:spcPct val="95000"/>
              </a:lnSpc>
              <a:spcBef>
                <a:spcPts val="0"/>
              </a:spcBef>
              <a:spcAft>
                <a:spcPts val="0"/>
              </a:spcAft>
              <a:defRPr/>
            </a:pPr>
            <a:r>
              <a:rPr lang="en-US" sz="3200" b="1" kern="0" dirty="0">
                <a:solidFill>
                  <a:schemeClr val="tx1">
                    <a:lumMod val="75000"/>
                    <a:lumOff val="25000"/>
                  </a:schemeClr>
                </a:solidFill>
                <a:latin typeface="Calibri" pitchFamily="34" charset="0"/>
                <a:ea typeface="+mj-ea"/>
                <a:cs typeface="+mj-cs"/>
              </a:rPr>
              <a:t>… challenged by quickly changing technology…</a:t>
            </a:r>
            <a:endParaRPr lang="en-US" sz="3200" kern="0" dirty="0">
              <a:solidFill>
                <a:schemeClr val="tx1">
                  <a:lumMod val="75000"/>
                  <a:lumOff val="25000"/>
                </a:schemeClr>
              </a:solidFill>
              <a:latin typeface="Calibri" pitchFamily="34" charset="0"/>
              <a:ea typeface="+mj-ea"/>
              <a:cs typeface="+mj-cs"/>
            </a:endParaRPr>
          </a:p>
        </p:txBody>
      </p:sp>
      <p:sp>
        <p:nvSpPr>
          <p:cNvPr id="8" name="Rectangle 4"/>
          <p:cNvSpPr txBox="1">
            <a:spLocks noChangeArrowheads="1"/>
          </p:cNvSpPr>
          <p:nvPr/>
        </p:nvSpPr>
        <p:spPr>
          <a:xfrm>
            <a:off x="7469188" y="5645150"/>
            <a:ext cx="1252537"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pic>
        <p:nvPicPr>
          <p:cNvPr id="4" name="Picture 3" descr="iPlatform_features.jpg"/>
          <p:cNvPicPr>
            <a:picLocks noChangeAspect="1"/>
          </p:cNvPicPr>
          <p:nvPr/>
        </p:nvPicPr>
        <p:blipFill>
          <a:blip r:embed="rId3" cstate="print"/>
          <a:stretch>
            <a:fillRect/>
          </a:stretch>
        </p:blipFill>
        <p:spPr>
          <a:xfrm>
            <a:off x="2071688" y="987425"/>
            <a:ext cx="4764087" cy="5207000"/>
          </a:xfrm>
          <a:prstGeom prst="rect">
            <a:avLst/>
          </a:prstGeom>
          <a:ln>
            <a:solidFill>
              <a:schemeClr val="tx1">
                <a:lumMod val="65000"/>
                <a:lumOff val="35000"/>
              </a:schemeClr>
            </a:solidFill>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838200"/>
            <a:ext cx="8267700" cy="5235575"/>
          </a:xfrm>
          <a:prstGeom prst="rect">
            <a:avLst/>
          </a:prstGeom>
          <a:solidFill>
            <a:schemeClr val="bg1">
              <a:lumMod val="65000"/>
              <a:alpha val="49000"/>
            </a:schemeClr>
          </a:solidFill>
          <a:ln>
            <a:solidFill>
              <a:schemeClr val="accent1">
                <a:shade val="95000"/>
                <a:satMod val="105000"/>
              </a:schemeClr>
            </a:solidFill>
          </a:ln>
          <a:effectLst>
            <a:outerShdw blurRad="152400" dist="22987" dir="3900000" sx="104000" sy="104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ounded Rectangle 1"/>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8296999"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a:solidFill>
                  <a:schemeClr val="tx1">
                    <a:lumMod val="65000"/>
                    <a:lumOff val="35000"/>
                  </a:schemeClr>
                </a:solidFill>
                <a:latin typeface="+mj-lt"/>
                <a:cs typeface="Lucida Sans Unicode" charset="0"/>
              </a:rPr>
              <a:t>M</a:t>
            </a:r>
            <a:endParaRPr lang="en-US" sz="2400" dirty="0">
              <a:solidFill>
                <a:schemeClr val="tx1">
                  <a:lumMod val="65000"/>
                  <a:lumOff val="35000"/>
                </a:schemeClr>
              </a:solidFill>
              <a:latin typeface="+mj-lt"/>
            </a:endParaRPr>
          </a:p>
        </p:txBody>
      </p:sp>
      <p:sp>
        <p:nvSpPr>
          <p:cNvPr id="5" name="Rectangle 4"/>
          <p:cNvSpPr txBox="1">
            <a:spLocks noChangeArrowheads="1"/>
          </p:cNvSpPr>
          <p:nvPr/>
        </p:nvSpPr>
        <p:spPr>
          <a:xfrm>
            <a:off x="423863" y="357188"/>
            <a:ext cx="8128000" cy="698500"/>
          </a:xfrm>
          <a:prstGeom prst="rect">
            <a:avLst/>
          </a:prstGeom>
          <a:noFill/>
        </p:spPr>
        <p:txBody>
          <a:bodyPr/>
          <a:lstStyle/>
          <a:p>
            <a:pPr fontAlgn="auto">
              <a:lnSpc>
                <a:spcPct val="95000"/>
              </a:lnSpc>
              <a:spcBef>
                <a:spcPts val="0"/>
              </a:spcBef>
              <a:spcAft>
                <a:spcPts val="0"/>
              </a:spcAft>
              <a:defRPr/>
            </a:pPr>
            <a:r>
              <a:rPr lang="en-US" sz="3200" b="1" kern="0" dirty="0">
                <a:solidFill>
                  <a:schemeClr val="tx1">
                    <a:lumMod val="75000"/>
                    <a:lumOff val="25000"/>
                  </a:schemeClr>
                </a:solidFill>
                <a:latin typeface="Calibri" pitchFamily="34" charset="0"/>
                <a:ea typeface="+mj-ea"/>
                <a:cs typeface="+mj-cs"/>
              </a:rPr>
              <a:t>…across a number of different platforms…</a:t>
            </a:r>
            <a:endParaRPr lang="en-US" sz="3200" kern="0" dirty="0">
              <a:solidFill>
                <a:schemeClr val="tx1">
                  <a:lumMod val="75000"/>
                  <a:lumOff val="25000"/>
                </a:schemeClr>
              </a:solidFill>
              <a:latin typeface="Calibri" pitchFamily="34" charset="0"/>
              <a:ea typeface="+mj-ea"/>
              <a:cs typeface="+mj-cs"/>
            </a:endParaRPr>
          </a:p>
        </p:txBody>
      </p:sp>
      <p:sp>
        <p:nvSpPr>
          <p:cNvPr id="8" name="Rectangle 4"/>
          <p:cNvSpPr txBox="1">
            <a:spLocks noChangeArrowheads="1"/>
          </p:cNvSpPr>
          <p:nvPr/>
        </p:nvSpPr>
        <p:spPr>
          <a:xfrm>
            <a:off x="7319963" y="5645150"/>
            <a:ext cx="1252537"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sp>
        <p:nvSpPr>
          <p:cNvPr id="40970" name="Rectangle 4"/>
          <p:cNvSpPr>
            <a:spLocks noChangeArrowheads="1"/>
          </p:cNvSpPr>
          <p:nvPr/>
        </p:nvSpPr>
        <p:spPr bwMode="auto">
          <a:xfrm>
            <a:off x="76200" y="914400"/>
            <a:ext cx="4633913" cy="1015663"/>
          </a:xfrm>
          <a:prstGeom prst="rect">
            <a:avLst/>
          </a:prstGeom>
          <a:noFill/>
          <a:ln w="9525">
            <a:noFill/>
            <a:miter lim="800000"/>
            <a:headEnd/>
            <a:tailEnd/>
          </a:ln>
        </p:spPr>
        <p:txBody>
          <a:bodyPr wrap="square">
            <a:spAutoFit/>
          </a:bodyPr>
          <a:lstStyle/>
          <a:p>
            <a:pPr marL="508000" indent="-508000"/>
            <a:r>
              <a:rPr lang="en-US" dirty="0" smtClean="0">
                <a:latin typeface="Calibri" pitchFamily="34" charset="0"/>
              </a:rPr>
              <a:t>	</a:t>
            </a:r>
            <a:r>
              <a:rPr lang="en-US" sz="1400" dirty="0" smtClean="0">
                <a:latin typeface="Calibri" pitchFamily="34" charset="0"/>
              </a:rPr>
              <a:t>Gartner </a:t>
            </a:r>
            <a:r>
              <a:rPr lang="en-US" sz="1400" dirty="0">
                <a:latin typeface="Calibri" pitchFamily="34" charset="0"/>
              </a:rPr>
              <a:t>forecasts the total app revenue will increase to nearly $30 billion by 2013 with over 21 billion downloads. The number of free or ad-funded apps will increase to 87%.</a:t>
            </a:r>
            <a:endParaRPr lang="en-US" dirty="0">
              <a:latin typeface="Calibri"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5638801" y="2855926"/>
            <a:ext cx="2286000" cy="3011474"/>
          </a:xfrm>
          <a:prstGeom prst="rect">
            <a:avLst/>
          </a:prstGeom>
          <a:noFill/>
          <a:ln w="9525">
            <a:solidFill>
              <a:schemeClr val="tx1">
                <a:lumMod val="65000"/>
                <a:lumOff val="35000"/>
              </a:schemeClr>
            </a:solidFill>
            <a:miter lim="800000"/>
            <a:headEnd/>
            <a:tailEnd/>
          </a:ln>
          <a:extLst>
            <a:ext uri="{909E8E84-426E-40dd-AFC4-6F175D3DCCD1}"/>
          </a:extLst>
        </p:spPr>
      </p:pic>
      <p:sp>
        <p:nvSpPr>
          <p:cNvPr id="12" name="Rectangle 11"/>
          <p:cNvSpPr/>
          <p:nvPr/>
        </p:nvSpPr>
        <p:spPr>
          <a:xfrm>
            <a:off x="327025" y="5942013"/>
            <a:ext cx="7905750" cy="338137"/>
          </a:xfrm>
          <a:prstGeom prst="rect">
            <a:avLst/>
          </a:prstGeom>
          <a:gradFill>
            <a:gsLst>
              <a:gs pos="0">
                <a:schemeClr val="accent6">
                  <a:lumMod val="75000"/>
                </a:schemeClr>
              </a:gs>
              <a:gs pos="100000">
                <a:schemeClr val="accent6">
                  <a:lumMod val="60000"/>
                  <a:lumOff val="40000"/>
                </a:schemeClr>
              </a:gs>
            </a:gsLst>
            <a:lin ang="0" scaled="0"/>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2"/>
          <p:cNvSpPr>
            <a:spLocks noChangeArrowheads="1"/>
          </p:cNvSpPr>
          <p:nvPr/>
        </p:nvSpPr>
        <p:spPr bwMode="auto">
          <a:xfrm>
            <a:off x="488950" y="5875338"/>
            <a:ext cx="7315200" cy="400050"/>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en-US" altLang="ja-JP" sz="2000" dirty="0">
                <a:solidFill>
                  <a:schemeClr val="bg1"/>
                </a:solidFill>
                <a:latin typeface="Calibri" charset="0"/>
              </a:rPr>
              <a:t>iPhone has a larger market share in Mobile Business Applications</a:t>
            </a:r>
            <a:endParaRPr lang="en-US" altLang="ja-JP" sz="2000" b="1" dirty="0">
              <a:solidFill>
                <a:schemeClr val="bg1"/>
              </a:solidFill>
              <a:latin typeface="Calibri" charset="0"/>
            </a:endParaRPr>
          </a:p>
        </p:txBody>
      </p:sp>
      <p:pic>
        <p:nvPicPr>
          <p:cNvPr id="14" name="Picture 13" descr="13-mobileappcategories.gif"/>
          <p:cNvPicPr>
            <a:picLocks noChangeAspect="1"/>
          </p:cNvPicPr>
          <p:nvPr/>
        </p:nvPicPr>
        <p:blipFill>
          <a:blip r:embed="rId4" cstate="print"/>
          <a:stretch>
            <a:fillRect/>
          </a:stretch>
        </p:blipFill>
        <p:spPr>
          <a:xfrm>
            <a:off x="5410200" y="914400"/>
            <a:ext cx="2758966" cy="1905000"/>
          </a:xfrm>
          <a:prstGeom prst="rect">
            <a:avLst/>
          </a:prstGeom>
        </p:spPr>
      </p:pic>
      <p:pic>
        <p:nvPicPr>
          <p:cNvPr id="15" name="Picture 14" descr="distimo-free-apps.png"/>
          <p:cNvPicPr>
            <a:picLocks noChangeAspect="1"/>
          </p:cNvPicPr>
          <p:nvPr/>
        </p:nvPicPr>
        <p:blipFill>
          <a:blip r:embed="rId5" cstate="print"/>
          <a:stretch>
            <a:fillRect/>
          </a:stretch>
        </p:blipFill>
        <p:spPr>
          <a:xfrm>
            <a:off x="762000" y="1981200"/>
            <a:ext cx="4191000" cy="3724688"/>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But, if you can figure it out…</a:t>
            </a:r>
            <a:endParaRPr lang="en-US" dirty="0"/>
          </a:p>
        </p:txBody>
      </p:sp>
      <p:sp>
        <p:nvSpPr>
          <p:cNvPr id="4" name="Slide Number Placeholder 3"/>
          <p:cNvSpPr>
            <a:spLocks noGrp="1"/>
          </p:cNvSpPr>
          <p:nvPr>
            <p:ph type="sldNum" sz="quarter" idx="10"/>
          </p:nvPr>
        </p:nvSpPr>
        <p:spPr>
          <a:xfrm>
            <a:off x="477838" y="6356350"/>
            <a:ext cx="774700" cy="365125"/>
          </a:xfrm>
        </p:spPr>
        <p:txBody>
          <a:bodyPr/>
          <a:lstStyle/>
          <a:p>
            <a:fld id="{26BDC8D8-E660-4226-8804-187229CA1CB3}" type="slidenum">
              <a:rPr lang="en-US" smtClean="0"/>
              <a:pPr/>
              <a:t>12</a:t>
            </a:fld>
            <a:endParaRPr lang="en-US" dirty="0"/>
          </a:p>
        </p:txBody>
      </p:sp>
      <p:pic>
        <p:nvPicPr>
          <p:cNvPr id="5" name="Content Placeholder 4" descr="giant_rubiks_cube_prop.jpg"/>
          <p:cNvPicPr>
            <a:picLocks noGrp="1" noChangeAspect="1"/>
          </p:cNvPicPr>
          <p:nvPr>
            <p:ph idx="4294967295"/>
          </p:nvPr>
        </p:nvPicPr>
        <p:blipFill>
          <a:blip r:embed="rId2" cstate="print">
            <a:clrChange>
              <a:clrFrom>
                <a:srgbClr val="FFFFFF"/>
              </a:clrFrom>
              <a:clrTo>
                <a:srgbClr val="FFFFFF">
                  <a:alpha val="0"/>
                </a:srgbClr>
              </a:clrTo>
            </a:clrChange>
          </a:blip>
          <a:stretch>
            <a:fillRect/>
          </a:stretch>
        </p:blipFill>
        <p:spPr>
          <a:xfrm>
            <a:off x="5613400" y="1131888"/>
            <a:ext cx="3530600" cy="4702175"/>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1488"/>
            <a:ext cx="8229600" cy="1019175"/>
          </a:xfrm>
        </p:spPr>
        <p:txBody>
          <a:bodyPr/>
          <a:lstStyle/>
          <a:p>
            <a:pPr eaLnBrk="1" hangingPunct="1"/>
            <a:r>
              <a:rPr lang="en-US" dirty="0" smtClean="0"/>
              <a:t>Introduction</a:t>
            </a:r>
          </a:p>
        </p:txBody>
      </p:sp>
      <p:sp>
        <p:nvSpPr>
          <p:cNvPr id="19459" name="Subtitle 2"/>
          <p:cNvSpPr>
            <a:spLocks noGrp="1"/>
          </p:cNvSpPr>
          <p:nvPr>
            <p:ph type="subTitle" idx="4294967295"/>
          </p:nvPr>
        </p:nvSpPr>
        <p:spPr>
          <a:xfrm>
            <a:off x="0" y="4843463"/>
            <a:ext cx="6486525" cy="952500"/>
          </a:xfrm>
        </p:spPr>
        <p:txBody>
          <a:bodyPr/>
          <a:lstStyle/>
          <a:p>
            <a:pPr eaLnBrk="1" hangingPunct="1"/>
            <a:r>
              <a:rPr lang="en-US" dirty="0" smtClean="0"/>
              <a:t>Getting started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Compuware’s Mobile QA Landscape</a:t>
            </a:r>
            <a:endParaRPr lang="en-US" dirty="0"/>
          </a:p>
        </p:txBody>
      </p:sp>
      <p:sp>
        <p:nvSpPr>
          <p:cNvPr id="3" name="Slide Number Placeholder 2"/>
          <p:cNvSpPr>
            <a:spLocks noGrp="1"/>
          </p:cNvSpPr>
          <p:nvPr>
            <p:ph type="sldNum" sz="quarter" idx="10"/>
          </p:nvPr>
        </p:nvSpPr>
        <p:spPr/>
        <p:txBody>
          <a:bodyPr/>
          <a:lstStyle/>
          <a:p>
            <a:pPr>
              <a:defRPr/>
            </a:pPr>
            <a:fld id="{F431C9BC-9F0E-4A21-BCB7-DBC52B83DBB4}" type="slidenum">
              <a:rPr lang="en-US" smtClean="0"/>
              <a:pPr>
                <a:defRPr/>
              </a:pPr>
              <a:t>14</a:t>
            </a:fld>
            <a:endParaRPr lang="en-US" dirty="0"/>
          </a:p>
        </p:txBody>
      </p:sp>
      <p:sp>
        <p:nvSpPr>
          <p:cNvPr id="4" name="Content Placeholder 3"/>
          <p:cNvSpPr>
            <a:spLocks noGrp="1"/>
          </p:cNvSpPr>
          <p:nvPr>
            <p:ph sz="quarter" idx="4294967295"/>
          </p:nvPr>
        </p:nvSpPr>
        <p:spPr>
          <a:xfrm>
            <a:off x="898525" y="1169988"/>
            <a:ext cx="8245475" cy="5135562"/>
          </a:xfrm>
        </p:spPr>
        <p:txBody>
          <a:bodyPr/>
          <a:lstStyle/>
          <a:p>
            <a:r>
              <a:rPr lang="en-US" dirty="0" smtClean="0"/>
              <a:t>On site client driven teams – Mobile Web Team (GM)</a:t>
            </a:r>
          </a:p>
          <a:p>
            <a:r>
              <a:rPr lang="en-US" dirty="0" smtClean="0"/>
              <a:t>On site with client self contained teams – NOMAD (</a:t>
            </a:r>
            <a:r>
              <a:rPr lang="en-US" b="1" dirty="0" smtClean="0"/>
              <a:t>NO</a:t>
            </a:r>
            <a:r>
              <a:rPr lang="en-US" dirty="0" smtClean="0"/>
              <a:t>rth American </a:t>
            </a:r>
            <a:r>
              <a:rPr lang="en-US" b="1" dirty="0" smtClean="0"/>
              <a:t>M</a:t>
            </a:r>
            <a:r>
              <a:rPr lang="en-US" dirty="0" smtClean="0"/>
              <a:t>obile </a:t>
            </a:r>
            <a:r>
              <a:rPr lang="en-US" b="1" dirty="0" smtClean="0"/>
              <a:t>A</a:t>
            </a:r>
            <a:r>
              <a:rPr lang="en-US" dirty="0" smtClean="0"/>
              <a:t>pp </a:t>
            </a:r>
            <a:r>
              <a:rPr lang="en-US" b="1" dirty="0" smtClean="0"/>
              <a:t>D</a:t>
            </a:r>
            <a:r>
              <a:rPr lang="en-US" dirty="0" smtClean="0"/>
              <a:t>evelopment (GM)</a:t>
            </a:r>
          </a:p>
          <a:p>
            <a:r>
              <a:rPr lang="en-US" dirty="0" smtClean="0"/>
              <a:t>Fully self contained teams serving multiple clients with diverse mobile solutions – Compuware’s Mobile Center of Excellence (Compuware MCoE)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Today:</a:t>
            </a:r>
            <a:endParaRPr lang="en-US" dirty="0"/>
          </a:p>
        </p:txBody>
      </p:sp>
      <p:sp>
        <p:nvSpPr>
          <p:cNvPr id="4" name="Slide Number Placeholder 3"/>
          <p:cNvSpPr>
            <a:spLocks noGrp="1"/>
          </p:cNvSpPr>
          <p:nvPr>
            <p:ph type="sldNum" sz="quarter" idx="10"/>
          </p:nvPr>
        </p:nvSpPr>
        <p:spPr>
          <a:prstGeom prst="rect">
            <a:avLst/>
          </a:prstGeom>
        </p:spPr>
        <p:txBody>
          <a:bodyPr/>
          <a:lstStyle/>
          <a:p>
            <a:fld id="{26BDC8D8-E660-4226-8804-187229CA1CB3}" type="slidenum">
              <a:rPr lang="en-US" smtClean="0"/>
              <a:pPr/>
              <a:t>15</a:t>
            </a:fld>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4600" y="1144281"/>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Understand Testing Types Required for Mobile Apps</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14600" y="2471932"/>
            <a:ext cx="51054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Various Project Types</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
        <p:nvSpPr>
          <p:cNvPr id="16" name="Rounded Rectangle 15"/>
          <p:cNvSpPr/>
          <p:nvPr/>
        </p:nvSpPr>
        <p:spPr bwMode="auto">
          <a:xfrm>
            <a:off x="1600200" y="3603382"/>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7" name="TextBox 16"/>
          <p:cNvSpPr txBox="1"/>
          <p:nvPr/>
        </p:nvSpPr>
        <p:spPr>
          <a:xfrm>
            <a:off x="2514600" y="3776513"/>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Be Aware of External Challenges and Influences</a:t>
            </a:r>
          </a:p>
        </p:txBody>
      </p:sp>
      <p:sp>
        <p:nvSpPr>
          <p:cNvPr id="25" name="TextBox 24"/>
          <p:cNvSpPr txBox="1"/>
          <p:nvPr/>
        </p:nvSpPr>
        <p:spPr>
          <a:xfrm>
            <a:off x="1709457" y="3536618"/>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3</a:t>
            </a:r>
          </a:p>
        </p:txBody>
      </p:sp>
      <p:sp>
        <p:nvSpPr>
          <p:cNvPr id="18" name="Rounded Rectangle 17"/>
          <p:cNvSpPr/>
          <p:nvPr/>
        </p:nvSpPr>
        <p:spPr bwMode="auto">
          <a:xfrm>
            <a:off x="1600200" y="492978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22" name="TextBox 21"/>
          <p:cNvSpPr txBox="1"/>
          <p:nvPr/>
        </p:nvSpPr>
        <p:spPr>
          <a:xfrm>
            <a:off x="2514600" y="5072304"/>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Select Tools that Fit Your Organization</a:t>
            </a:r>
          </a:p>
        </p:txBody>
      </p:sp>
      <p:sp>
        <p:nvSpPr>
          <p:cNvPr id="26" name="TextBox 25"/>
          <p:cNvSpPr txBox="1"/>
          <p:nvPr/>
        </p:nvSpPr>
        <p:spPr>
          <a:xfrm>
            <a:off x="1709457" y="4863015"/>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xit" presetSubtype="0" fill="hold" grpId="1" nodeType="clickEffect">
                                  <p:stCondLst>
                                    <p:cond delay="0"/>
                                  </p:stCondLst>
                                  <p:childTnLst>
                                    <p:animEffect transition="out" filter="dissolve">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23" grpId="0"/>
      <p:bldP spid="13" grpId="0" animBg="1"/>
      <p:bldP spid="13" grpId="1" animBg="1"/>
      <p:bldP spid="14" grpId="0"/>
      <p:bldP spid="14" grpId="1"/>
      <p:bldP spid="24" grpId="0"/>
      <p:bldP spid="24" grpId="1"/>
      <p:bldP spid="16" grpId="0" animBg="1"/>
      <p:bldP spid="16" grpId="1" animBg="1"/>
      <p:bldP spid="17" grpId="0"/>
      <p:bldP spid="17" grpId="1"/>
      <p:bldP spid="25" grpId="0"/>
      <p:bldP spid="25" grpId="1"/>
      <p:bldP spid="18" grpId="0" animBg="1"/>
      <p:bldP spid="18" grpId="1" animBg="1"/>
      <p:bldP spid="22" grpId="0"/>
      <p:bldP spid="22" grpId="1"/>
      <p:bldP spid="26" grpId="0"/>
      <p:bldP spid="2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1488"/>
            <a:ext cx="8229600" cy="1019175"/>
          </a:xfrm>
        </p:spPr>
        <p:txBody>
          <a:bodyPr/>
          <a:lstStyle/>
          <a:p>
            <a:pPr eaLnBrk="1" hangingPunct="1"/>
            <a:r>
              <a:rPr lang="en-US" dirty="0" smtClean="0"/>
              <a:t>Testing Types</a:t>
            </a:r>
          </a:p>
        </p:txBody>
      </p:sp>
      <p:sp>
        <p:nvSpPr>
          <p:cNvPr id="21507" name="Subtitle 2"/>
          <p:cNvSpPr>
            <a:spLocks noGrp="1"/>
          </p:cNvSpPr>
          <p:nvPr>
            <p:ph type="subTitle" idx="4294967295"/>
          </p:nvPr>
        </p:nvSpPr>
        <p:spPr>
          <a:xfrm>
            <a:off x="0" y="4843463"/>
            <a:ext cx="6486525" cy="952500"/>
          </a:xfrm>
        </p:spPr>
        <p:txBody>
          <a:bodyPr/>
          <a:lstStyle/>
          <a:p>
            <a:pPr eaLnBrk="1" hangingPunct="1"/>
            <a:r>
              <a:rPr lang="en-US" dirty="0" smtClean="0"/>
              <a:t>An overview of the most critical mobile testing types</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world_MAP.jpg"/>
          <p:cNvPicPr>
            <a:picLocks noChangeAspect="1"/>
          </p:cNvPicPr>
          <p:nvPr/>
        </p:nvPicPr>
        <p:blipFill>
          <a:blip r:embed="rId3" cstate="email">
            <a:lum bright="5000"/>
          </a:blip>
          <a:srcRect/>
          <a:stretch>
            <a:fillRect/>
          </a:stretch>
        </p:blipFill>
        <p:spPr>
          <a:xfrm>
            <a:off x="0" y="1169814"/>
            <a:ext cx="9144000" cy="4767005"/>
          </a:xfrm>
          <a:prstGeom prst="rect">
            <a:avLst/>
          </a:prstGeom>
        </p:spPr>
      </p:pic>
      <p:sp>
        <p:nvSpPr>
          <p:cNvPr id="2" name="Title 1"/>
          <p:cNvSpPr>
            <a:spLocks noGrp="1"/>
          </p:cNvSpPr>
          <p:nvPr>
            <p:ph type="title"/>
          </p:nvPr>
        </p:nvSpPr>
        <p:spPr/>
        <p:txBody>
          <a:bodyPr/>
          <a:lstStyle/>
          <a:p>
            <a:r>
              <a:rPr lang="en-US" dirty="0" smtClean="0"/>
              <a:t>Meet your new (global) consumer</a:t>
            </a:r>
            <a:endParaRPr lang="en-US" dirty="0"/>
          </a:p>
        </p:txBody>
      </p:sp>
      <p:sp>
        <p:nvSpPr>
          <p:cNvPr id="6" name="Slide Number Placeholder 5"/>
          <p:cNvSpPr>
            <a:spLocks noGrp="1"/>
          </p:cNvSpPr>
          <p:nvPr>
            <p:ph type="sldNum" sz="quarter" idx="10"/>
          </p:nvPr>
        </p:nvSpPr>
        <p:spPr>
          <a:prstGeom prst="rect">
            <a:avLst/>
          </a:prstGeom>
        </p:spPr>
        <p:txBody>
          <a:bodyPr/>
          <a:lstStyle/>
          <a:p>
            <a:fld id="{26BDC8D8-E660-4226-8804-187229CA1CB3}" type="slidenum">
              <a:rPr lang="en-US" smtClean="0"/>
              <a:pPr/>
              <a:t>17</a:t>
            </a:fld>
            <a:endParaRPr lang="en-US" dirty="0"/>
          </a:p>
        </p:txBody>
      </p:sp>
      <p:sp>
        <p:nvSpPr>
          <p:cNvPr id="51" name="Rounded Rectangular Callout 50"/>
          <p:cNvSpPr/>
          <p:nvPr/>
        </p:nvSpPr>
        <p:spPr bwMode="auto">
          <a:xfrm>
            <a:off x="5905500" y="3962400"/>
            <a:ext cx="2552700" cy="838200"/>
          </a:xfrm>
          <a:prstGeom prst="wedgeRoundRectCallout">
            <a:avLst>
              <a:gd name="adj1" fmla="val -77846"/>
              <a:gd name="adj2" fmla="val -46968"/>
              <a:gd name="adj3" fmla="val 16667"/>
            </a:avLst>
          </a:prstGeom>
          <a:solidFill>
            <a:schemeClr val="accent1">
              <a:lumMod val="20000"/>
              <a:lumOff val="80000"/>
            </a:schemeClr>
          </a:solidFill>
          <a:ln w="9525">
            <a:noFill/>
            <a:miter lim="800000"/>
            <a:headEnd/>
            <a:tailEnd/>
          </a:ln>
          <a:effectLst>
            <a:outerShdw blurRad="127000" algn="ctr" rotWithShape="0">
              <a:prstClr val="black">
                <a:alpha val="50000"/>
              </a:prstClr>
            </a:outerShdw>
          </a:effectLst>
          <a:scene3d>
            <a:camera prst="orthographicFront"/>
            <a:lightRig rig="threePt" dir="t"/>
          </a:scene3d>
          <a:sp3d extrusionH="76200">
            <a:bevelT w="127000" h="63500"/>
            <a:bevelB w="0" h="0"/>
            <a:extrusionClr>
              <a:schemeClr val="accent1"/>
            </a:extrusionClr>
          </a:sp3d>
        </p:spPr>
        <p:txBody>
          <a:bodyPr wrap="square" lIns="91440" tIns="91440" rIns="0" bIns="91440" rtlCol="0" anchor="ctr" anchorCtr="0"/>
          <a:lstStyle/>
          <a:p>
            <a:pPr marL="1588" indent="-1588">
              <a:lnSpc>
                <a:spcPct val="80000"/>
              </a:lnSpc>
              <a:spcAft>
                <a:spcPts val="600"/>
              </a:spcAft>
            </a:pPr>
            <a:r>
              <a:rPr lang="en-US" sz="2000" b="1" dirty="0" smtClean="0">
                <a:solidFill>
                  <a:srgbClr val="312F31"/>
                </a:solidFill>
                <a:latin typeface="Arial" pitchFamily="34" charset="0"/>
                <a:cs typeface="Arial" pitchFamily="34" charset="0"/>
              </a:rPr>
              <a:t>an engaging, rich media experience.”</a:t>
            </a:r>
          </a:p>
        </p:txBody>
      </p:sp>
      <p:sp>
        <p:nvSpPr>
          <p:cNvPr id="50" name="Rounded Rectangular Callout 49"/>
          <p:cNvSpPr/>
          <p:nvPr/>
        </p:nvSpPr>
        <p:spPr bwMode="auto">
          <a:xfrm>
            <a:off x="5524500" y="2743200"/>
            <a:ext cx="2933700" cy="838200"/>
          </a:xfrm>
          <a:prstGeom prst="wedgeRoundRectCallout">
            <a:avLst>
              <a:gd name="adj1" fmla="val -62958"/>
              <a:gd name="adj2" fmla="val 44528"/>
              <a:gd name="adj3" fmla="val 16667"/>
            </a:avLst>
          </a:prstGeom>
          <a:solidFill>
            <a:schemeClr val="accent1">
              <a:lumMod val="20000"/>
              <a:lumOff val="80000"/>
            </a:schemeClr>
          </a:solidFill>
          <a:ln w="9525">
            <a:noFill/>
            <a:miter lim="800000"/>
            <a:headEnd/>
            <a:tailEnd/>
          </a:ln>
          <a:effectLst>
            <a:outerShdw blurRad="127000" algn="ctr" rotWithShape="0">
              <a:prstClr val="black">
                <a:alpha val="50000"/>
              </a:prstClr>
            </a:outerShdw>
          </a:effectLst>
          <a:scene3d>
            <a:camera prst="orthographicFront"/>
            <a:lightRig rig="threePt" dir="t"/>
          </a:scene3d>
          <a:sp3d extrusionH="76200">
            <a:bevelT w="127000" h="63500"/>
            <a:bevelB w="0" h="0"/>
            <a:extrusionClr>
              <a:schemeClr val="accent1"/>
            </a:extrusionClr>
          </a:sp3d>
        </p:spPr>
        <p:txBody>
          <a:bodyPr wrap="square" lIns="91440" tIns="91440" rIns="0" bIns="91440" rtlCol="0" anchor="ctr" anchorCtr="0"/>
          <a:lstStyle/>
          <a:p>
            <a:pPr marL="1588" indent="-1588">
              <a:lnSpc>
                <a:spcPct val="80000"/>
              </a:lnSpc>
              <a:spcAft>
                <a:spcPts val="600"/>
              </a:spcAft>
            </a:pPr>
            <a:r>
              <a:rPr lang="en-US" sz="2000" b="1" dirty="0" smtClean="0">
                <a:solidFill>
                  <a:srgbClr val="312F31"/>
                </a:solidFill>
                <a:latin typeface="Arial" pitchFamily="34" charset="0"/>
                <a:cs typeface="Arial" pitchFamily="34" charset="0"/>
              </a:rPr>
              <a:t>to receive information that’s relevant to me.”</a:t>
            </a:r>
          </a:p>
        </p:txBody>
      </p:sp>
      <p:sp>
        <p:nvSpPr>
          <p:cNvPr id="49" name="Rounded Rectangular Callout 48"/>
          <p:cNvSpPr/>
          <p:nvPr/>
        </p:nvSpPr>
        <p:spPr bwMode="auto">
          <a:xfrm>
            <a:off x="4724400" y="1447800"/>
            <a:ext cx="2971800" cy="838200"/>
          </a:xfrm>
          <a:prstGeom prst="wedgeRoundRectCallout">
            <a:avLst>
              <a:gd name="adj1" fmla="val -50641"/>
              <a:gd name="adj2" fmla="val 111390"/>
              <a:gd name="adj3" fmla="val 16667"/>
            </a:avLst>
          </a:prstGeom>
          <a:solidFill>
            <a:schemeClr val="accent1">
              <a:lumMod val="20000"/>
              <a:lumOff val="80000"/>
            </a:schemeClr>
          </a:solidFill>
          <a:ln w="9525">
            <a:noFill/>
            <a:miter lim="800000"/>
            <a:headEnd/>
            <a:tailEnd/>
          </a:ln>
          <a:effectLst>
            <a:outerShdw blurRad="127000" algn="ctr" rotWithShape="0">
              <a:prstClr val="black">
                <a:alpha val="50000"/>
              </a:prstClr>
            </a:outerShdw>
          </a:effectLst>
          <a:scene3d>
            <a:camera prst="orthographicFront"/>
            <a:lightRig rig="threePt" dir="t"/>
          </a:scene3d>
          <a:sp3d extrusionH="76200">
            <a:bevelT w="127000" h="63500"/>
            <a:bevelB w="0" h="0"/>
            <a:extrusionClr>
              <a:schemeClr val="accent1"/>
            </a:extrusionClr>
          </a:sp3d>
        </p:spPr>
        <p:txBody>
          <a:bodyPr wrap="square" lIns="91440" tIns="91440" rIns="0" bIns="91440" rtlCol="0" anchor="ctr" anchorCtr="0"/>
          <a:lstStyle/>
          <a:p>
            <a:pPr marL="1588" indent="-1588">
              <a:lnSpc>
                <a:spcPct val="80000"/>
              </a:lnSpc>
              <a:spcAft>
                <a:spcPts val="600"/>
              </a:spcAft>
            </a:pPr>
            <a:r>
              <a:rPr lang="en-US" sz="2000" b="1" dirty="0" smtClean="0">
                <a:solidFill>
                  <a:srgbClr val="312F31"/>
                </a:solidFill>
                <a:latin typeface="Arial" pitchFamily="34" charset="0"/>
                <a:cs typeface="Arial" pitchFamily="34" charset="0"/>
              </a:rPr>
              <a:t>you to understand my needs, not sell to me.”</a:t>
            </a:r>
          </a:p>
        </p:txBody>
      </p:sp>
      <p:sp>
        <p:nvSpPr>
          <p:cNvPr id="48" name="Rounded Rectangular Callout 47"/>
          <p:cNvSpPr/>
          <p:nvPr/>
        </p:nvSpPr>
        <p:spPr bwMode="auto">
          <a:xfrm>
            <a:off x="685800" y="2743200"/>
            <a:ext cx="2781300" cy="838200"/>
          </a:xfrm>
          <a:prstGeom prst="wedgeRoundRectCallout">
            <a:avLst>
              <a:gd name="adj1" fmla="val 64169"/>
              <a:gd name="adj2" fmla="val 35840"/>
              <a:gd name="adj3" fmla="val 16667"/>
            </a:avLst>
          </a:prstGeom>
          <a:solidFill>
            <a:schemeClr val="accent1">
              <a:lumMod val="20000"/>
              <a:lumOff val="80000"/>
            </a:schemeClr>
          </a:solidFill>
          <a:ln w="9525">
            <a:noFill/>
            <a:miter lim="800000"/>
            <a:headEnd/>
            <a:tailEnd/>
          </a:ln>
          <a:effectLst>
            <a:outerShdw blurRad="127000" algn="ctr" rotWithShape="0">
              <a:prstClr val="black">
                <a:alpha val="50000"/>
              </a:prstClr>
            </a:outerShdw>
          </a:effectLst>
          <a:scene3d>
            <a:camera prst="orthographicFront"/>
            <a:lightRig rig="threePt" dir="t"/>
          </a:scene3d>
          <a:sp3d extrusionH="76200">
            <a:bevelT w="127000" h="63500"/>
            <a:bevelB w="0" h="0"/>
            <a:extrusionClr>
              <a:schemeClr val="accent1"/>
            </a:extrusionClr>
          </a:sp3d>
        </p:spPr>
        <p:txBody>
          <a:bodyPr wrap="square" lIns="91440" tIns="91440" rIns="0" bIns="91440" rtlCol="0" anchor="ctr" anchorCtr="0"/>
          <a:lstStyle/>
          <a:p>
            <a:pPr marL="1588" lvl="0" indent="-1588">
              <a:lnSpc>
                <a:spcPct val="80000"/>
              </a:lnSpc>
              <a:spcAft>
                <a:spcPts val="600"/>
              </a:spcAft>
            </a:pPr>
            <a:r>
              <a:rPr lang="en-US" sz="2000" b="1" dirty="0" smtClean="0">
                <a:solidFill>
                  <a:srgbClr val="312F31"/>
                </a:solidFill>
                <a:latin typeface="Arial" pitchFamily="34" charset="0"/>
                <a:cs typeface="Arial" pitchFamily="34" charset="0"/>
              </a:rPr>
              <a:t>to access my data anywhere, anytime.”</a:t>
            </a:r>
          </a:p>
        </p:txBody>
      </p:sp>
      <p:pic>
        <p:nvPicPr>
          <p:cNvPr id="29698" name="Picture 2" descr="http://data.oceandrilling.org/images/silhouette.png"/>
          <p:cNvPicPr>
            <a:picLocks noChangeAspect="1" noChangeArrowheads="1"/>
          </p:cNvPicPr>
          <p:nvPr/>
        </p:nvPicPr>
        <p:blipFill>
          <a:blip r:embed="rId4" cstate="print">
            <a:duotone>
              <a:schemeClr val="accent3">
                <a:shade val="45000"/>
                <a:satMod val="135000"/>
              </a:schemeClr>
              <a:prstClr val="white"/>
            </a:duotone>
            <a:lum bright="28000" contrast="-5000"/>
          </a:blip>
          <a:srcRect/>
          <a:stretch>
            <a:fillRect/>
          </a:stretch>
        </p:blipFill>
        <p:spPr bwMode="auto">
          <a:xfrm>
            <a:off x="3505200" y="3199723"/>
            <a:ext cx="2133600" cy="1981877"/>
          </a:xfrm>
          <a:prstGeom prst="rect">
            <a:avLst/>
          </a:prstGeom>
          <a:noFill/>
          <a:effectLst>
            <a:reflection blurRad="6350" stA="52000" endA="300" endPos="35000" dir="5400000" sy="-100000" algn="bl" rotWithShape="0"/>
          </a:effectLst>
        </p:spPr>
      </p:pic>
      <p:sp>
        <p:nvSpPr>
          <p:cNvPr id="46" name="Rectangle 45"/>
          <p:cNvSpPr/>
          <p:nvPr/>
        </p:nvSpPr>
        <p:spPr>
          <a:xfrm>
            <a:off x="509552" y="990600"/>
            <a:ext cx="3576621" cy="830997"/>
          </a:xfrm>
          <a:prstGeom prst="rect">
            <a:avLst/>
          </a:prstGeom>
          <a:noFill/>
        </p:spPr>
        <p:txBody>
          <a:bodyPr wrap="none" rtlCol="0">
            <a:spAutoFit/>
          </a:bodyPr>
          <a:lstStyle/>
          <a:p>
            <a:pPr marL="228600" indent="-228600" algn="ctr">
              <a:spcAft>
                <a:spcPts val="600"/>
              </a:spcAft>
            </a:pPr>
            <a:r>
              <a:rPr lang="en-US" sz="4800" b="1" dirty="0" smtClean="0">
                <a:gradFill flip="none" rotWithShape="1">
                  <a:gsLst>
                    <a:gs pos="23000">
                      <a:schemeClr val="bg1">
                        <a:lumMod val="50000"/>
                      </a:schemeClr>
                    </a:gs>
                    <a:gs pos="100000">
                      <a:schemeClr val="tx1"/>
                    </a:gs>
                  </a:gsLst>
                  <a:lin ang="5400000" scaled="0"/>
                  <a:tileRect/>
                </a:gradFill>
                <a:latin typeface="Arial" pitchFamily="34" charset="0"/>
                <a:cs typeface="Arial" pitchFamily="34" charset="0"/>
              </a:rPr>
              <a:t>“I expect …</a:t>
            </a:r>
          </a:p>
        </p:txBody>
      </p:sp>
      <p:sp>
        <p:nvSpPr>
          <p:cNvPr id="13" name="Rounded Rectangular Callout 12"/>
          <p:cNvSpPr/>
          <p:nvPr/>
        </p:nvSpPr>
        <p:spPr bwMode="auto">
          <a:xfrm>
            <a:off x="838200" y="3962400"/>
            <a:ext cx="2455862" cy="838200"/>
          </a:xfrm>
          <a:prstGeom prst="wedgeRoundRectCallout">
            <a:avLst>
              <a:gd name="adj1" fmla="val 75322"/>
              <a:gd name="adj2" fmla="val -47683"/>
              <a:gd name="adj3" fmla="val 16667"/>
            </a:avLst>
          </a:prstGeom>
          <a:solidFill>
            <a:schemeClr val="accent1">
              <a:lumMod val="20000"/>
              <a:lumOff val="80000"/>
            </a:schemeClr>
          </a:solidFill>
          <a:ln w="9525">
            <a:noFill/>
            <a:miter lim="800000"/>
            <a:headEnd/>
            <a:tailEnd/>
          </a:ln>
          <a:effectLst>
            <a:outerShdw blurRad="127000" algn="ctr" rotWithShape="0">
              <a:prstClr val="black">
                <a:alpha val="50000"/>
              </a:prstClr>
            </a:outerShdw>
          </a:effectLst>
          <a:scene3d>
            <a:camera prst="orthographicFront"/>
            <a:lightRig rig="threePt" dir="t"/>
          </a:scene3d>
          <a:sp3d extrusionH="76200">
            <a:bevelT w="127000" h="63500"/>
            <a:bevelB w="0" h="0"/>
            <a:extrusionClr>
              <a:schemeClr val="accent1"/>
            </a:extrusionClr>
          </a:sp3d>
        </p:spPr>
        <p:txBody>
          <a:bodyPr wrap="square" lIns="91440" tIns="91440" rIns="0" bIns="91440" rtlCol="0" anchor="ctr" anchorCtr="0"/>
          <a:lstStyle/>
          <a:p>
            <a:pPr marL="1588" indent="-1588">
              <a:lnSpc>
                <a:spcPct val="80000"/>
              </a:lnSpc>
              <a:spcAft>
                <a:spcPts val="600"/>
              </a:spcAft>
            </a:pPr>
            <a:r>
              <a:rPr lang="en-US" sz="2000" b="1" dirty="0" smtClean="0">
                <a:solidFill>
                  <a:srgbClr val="312F31"/>
                </a:solidFill>
                <a:latin typeface="Arial" pitchFamily="34" charset="0"/>
                <a:cs typeface="Arial" pitchFamily="34" charset="0"/>
              </a:rPr>
              <a:t>to use any device that I choose.”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49" grpId="0" animBg="1"/>
      <p:bldP spid="4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Testing Types</a:t>
            </a:r>
          </a:p>
        </p:txBody>
      </p:sp>
      <p:sp>
        <p:nvSpPr>
          <p:cNvPr id="22531" name="Subtitle 2"/>
          <p:cNvSpPr>
            <a:spLocks noGrp="1"/>
          </p:cNvSpPr>
          <p:nvPr>
            <p:ph idx="4294967295"/>
          </p:nvPr>
        </p:nvSpPr>
        <p:spPr>
          <a:xfrm>
            <a:off x="900113" y="1169988"/>
            <a:ext cx="8243887" cy="5135562"/>
          </a:xfrm>
        </p:spPr>
        <p:txBody>
          <a:bodyPr/>
          <a:lstStyle/>
          <a:p>
            <a:pPr eaLnBrk="1" hangingPunct="1"/>
            <a:r>
              <a:rPr lang="en-US" dirty="0" smtClean="0"/>
              <a:t>User Interface Testing</a:t>
            </a:r>
          </a:p>
          <a:p>
            <a:pPr eaLnBrk="1" hangingPunct="1"/>
            <a:r>
              <a:rPr lang="en-US" dirty="0" smtClean="0"/>
              <a:t>External Factor</a:t>
            </a:r>
          </a:p>
          <a:p>
            <a:pPr eaLnBrk="1" hangingPunct="1"/>
            <a:r>
              <a:rPr lang="en-US" dirty="0" smtClean="0"/>
              <a:t>Performance</a:t>
            </a:r>
          </a:p>
          <a:p>
            <a:pPr eaLnBrk="1" hangingPunct="1"/>
            <a:r>
              <a:rPr lang="en-US" dirty="0" smtClean="0"/>
              <a:t>Security Testing</a:t>
            </a:r>
          </a:p>
          <a:p>
            <a:pPr eaLnBrk="1" hangingPunct="1"/>
            <a:r>
              <a:rPr lang="en-US" dirty="0" smtClean="0"/>
              <a:t>Device Certification</a:t>
            </a:r>
          </a:p>
        </p:txBody>
      </p:sp>
      <p:pic>
        <p:nvPicPr>
          <p:cNvPr id="4" name="Picture 3" descr="iphone-app-app.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491430" y="3642853"/>
            <a:ext cx="5044199" cy="2602936"/>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 companies need to do?</a:t>
            </a:r>
            <a:endParaRPr lang="en-US" dirty="0"/>
          </a:p>
        </p:txBody>
      </p:sp>
      <p:sp>
        <p:nvSpPr>
          <p:cNvPr id="2" name="Slide Number Placeholder 1"/>
          <p:cNvSpPr>
            <a:spLocks noGrp="1"/>
          </p:cNvSpPr>
          <p:nvPr>
            <p:ph type="sldNum" sz="quarter" idx="10"/>
          </p:nvPr>
        </p:nvSpPr>
        <p:spPr>
          <a:prstGeom prst="rect">
            <a:avLst/>
          </a:prstGeom>
        </p:spPr>
        <p:txBody>
          <a:bodyPr/>
          <a:lstStyle/>
          <a:p>
            <a:fld id="{26BDC8D8-E660-4226-8804-187229CA1CB3}" type="slidenum">
              <a:rPr lang="en-US" smtClean="0"/>
              <a:pPr/>
              <a:t>19</a:t>
            </a:fld>
            <a:endParaRPr lang="en-US" dirty="0"/>
          </a:p>
        </p:txBody>
      </p:sp>
      <p:sp>
        <p:nvSpPr>
          <p:cNvPr id="57" name="Rectangle 56"/>
          <p:cNvSpPr/>
          <p:nvPr/>
        </p:nvSpPr>
        <p:spPr>
          <a:xfrm>
            <a:off x="838200" y="6477000"/>
            <a:ext cx="4572000" cy="153888"/>
          </a:xfrm>
          <a:prstGeom prst="rect">
            <a:avLst/>
          </a:prstGeom>
        </p:spPr>
        <p:txBody>
          <a:bodyPr>
            <a:spAutoFit/>
          </a:bodyPr>
          <a:lstStyle/>
          <a:p>
            <a:r>
              <a:rPr lang="en-US" sz="400" dirty="0" smtClean="0"/>
              <a:t>http://blog.hubspot.com/blog/tabid/6307/bid/14281/33-of-Companies-Have-a-Mobile-Marketing-Strategy-New-Data.aspx?source=BlogTwitter_%5B33%25%20of%20Companies%20Hav%5D</a:t>
            </a:r>
            <a:endParaRPr lang="en-US" sz="400" dirty="0"/>
          </a:p>
        </p:txBody>
      </p:sp>
      <p:sp>
        <p:nvSpPr>
          <p:cNvPr id="58" name="Rectangle 57"/>
          <p:cNvSpPr/>
          <p:nvPr/>
        </p:nvSpPr>
        <p:spPr>
          <a:xfrm>
            <a:off x="838200" y="6553200"/>
            <a:ext cx="4572000" cy="153888"/>
          </a:xfrm>
          <a:prstGeom prst="rect">
            <a:avLst/>
          </a:prstGeom>
        </p:spPr>
        <p:txBody>
          <a:bodyPr>
            <a:spAutoFit/>
          </a:bodyPr>
          <a:lstStyle/>
          <a:p>
            <a:r>
              <a:rPr lang="en-US" sz="400" dirty="0" smtClean="0"/>
              <a:t>http://blogs.forrester.com/thomas_husson/10-10-19-how_mature_is_your_mobile_strategy</a:t>
            </a:r>
            <a:endParaRPr lang="en-US" sz="400" dirty="0"/>
          </a:p>
        </p:txBody>
      </p:sp>
      <p:sp>
        <p:nvSpPr>
          <p:cNvPr id="64" name="Rounded Rectangle 63"/>
          <p:cNvSpPr/>
          <p:nvPr/>
        </p:nvSpPr>
        <p:spPr bwMode="auto">
          <a:xfrm>
            <a:off x="228600" y="1143000"/>
            <a:ext cx="8763000" cy="2286000"/>
          </a:xfrm>
          <a:prstGeom prst="roundRect">
            <a:avLst>
              <a:gd name="adj" fmla="val 5844"/>
            </a:avLst>
          </a:prstGeom>
          <a:solidFill>
            <a:schemeClr val="bg1">
              <a:lumMod val="85000"/>
              <a:alpha val="25000"/>
            </a:schemeClr>
          </a:solidFill>
          <a:ln w="9525">
            <a:noFill/>
            <a:miter lim="800000"/>
            <a:headEnd/>
            <a:tailEnd/>
          </a:ln>
          <a:effectLst/>
        </p:spPr>
        <p:txBody>
          <a:bodyPr wrap="none" rtlCol="0" anchor="ctr"/>
          <a:lstStyle/>
          <a:p>
            <a:pPr algn="ctr"/>
            <a:endParaRPr lang="en-US" dirty="0"/>
          </a:p>
        </p:txBody>
      </p:sp>
      <p:grpSp>
        <p:nvGrpSpPr>
          <p:cNvPr id="4" name="Group 60"/>
          <p:cNvGrpSpPr/>
          <p:nvPr/>
        </p:nvGrpSpPr>
        <p:grpSpPr>
          <a:xfrm>
            <a:off x="457200" y="1295400"/>
            <a:ext cx="7433187" cy="381000"/>
            <a:chOff x="-457200" y="1944708"/>
            <a:chExt cx="3125952" cy="435429"/>
          </a:xfrm>
        </p:grpSpPr>
        <p:sp>
          <p:nvSpPr>
            <p:cNvPr id="60" name="Rounded Rectangle 59"/>
            <p:cNvSpPr/>
            <p:nvPr/>
          </p:nvSpPr>
          <p:spPr bwMode="auto">
            <a:xfrm>
              <a:off x="-457200" y="1944708"/>
              <a:ext cx="2862317" cy="435429"/>
            </a:xfrm>
            <a:prstGeom prst="roundRect">
              <a:avLst>
                <a:gd name="adj" fmla="val 6571"/>
              </a:avLst>
            </a:prstGeom>
            <a:gradFill>
              <a:gsLst>
                <a:gs pos="100000">
                  <a:schemeClr val="accent1">
                    <a:lumMod val="75000"/>
                  </a:schemeClr>
                </a:gs>
                <a:gs pos="0">
                  <a:schemeClr val="accent1">
                    <a:lumMod val="50000"/>
                  </a:schemeClr>
                </a:gs>
              </a:gsLst>
              <a:lin ang="16200000" scaled="0"/>
            </a:gradFill>
            <a:ln w="9525">
              <a:noFill/>
              <a:miter lim="800000"/>
              <a:headEnd/>
              <a:tailEnd/>
            </a:ln>
            <a:effectLst/>
          </p:spPr>
          <p:txBody>
            <a:bodyPr wrap="none" rtlCol="0" anchor="ctr"/>
            <a:lstStyle/>
            <a:p>
              <a:pPr algn="ctr"/>
              <a:endParaRPr lang="en-US" sz="1600" dirty="0"/>
            </a:p>
          </p:txBody>
        </p:sp>
        <p:sp>
          <p:nvSpPr>
            <p:cNvPr id="52" name="Rectangle 51"/>
            <p:cNvSpPr/>
            <p:nvPr/>
          </p:nvSpPr>
          <p:spPr>
            <a:xfrm>
              <a:off x="-457200" y="1944708"/>
              <a:ext cx="3125952" cy="386919"/>
            </a:xfrm>
            <a:prstGeom prst="rect">
              <a:avLst/>
            </a:prstGeom>
          </p:spPr>
          <p:txBody>
            <a:bodyPr wrap="square">
              <a:spAutoFit/>
            </a:bodyPr>
            <a:lstStyle/>
            <a:p>
              <a:r>
                <a:rPr lang="en-US" sz="1600" b="1" dirty="0" smtClean="0">
                  <a:solidFill>
                    <a:schemeClr val="bg1"/>
                  </a:solidFill>
                </a:rPr>
                <a:t>Make sure all stakeholders are aligned to the business objectives</a:t>
              </a:r>
              <a:endParaRPr lang="en-US" sz="1600" b="1" dirty="0">
                <a:solidFill>
                  <a:schemeClr val="bg1"/>
                </a:solidFill>
              </a:endParaRPr>
            </a:p>
          </p:txBody>
        </p:sp>
      </p:grpSp>
      <p:grpSp>
        <p:nvGrpSpPr>
          <p:cNvPr id="5" name="Group 77"/>
          <p:cNvGrpSpPr/>
          <p:nvPr/>
        </p:nvGrpSpPr>
        <p:grpSpPr>
          <a:xfrm>
            <a:off x="457200" y="1828800"/>
            <a:ext cx="5098211" cy="1295400"/>
            <a:chOff x="533400" y="1828800"/>
            <a:chExt cx="5098211" cy="1295400"/>
          </a:xfrm>
        </p:grpSpPr>
        <p:sp>
          <p:nvSpPr>
            <p:cNvPr id="56" name="Rounded Rectangle 55"/>
            <p:cNvSpPr/>
            <p:nvPr/>
          </p:nvSpPr>
          <p:spPr bwMode="auto">
            <a:xfrm>
              <a:off x="533400" y="1828800"/>
              <a:ext cx="5029200" cy="1295400"/>
            </a:xfrm>
            <a:prstGeom prst="roundRect">
              <a:avLst>
                <a:gd name="adj" fmla="val 6090"/>
              </a:avLst>
            </a:prstGeom>
            <a:solidFill>
              <a:schemeClr val="bg1"/>
            </a:solidFill>
            <a:ln w="9525">
              <a:solidFill>
                <a:schemeClr val="tx1">
                  <a:lumMod val="25000"/>
                  <a:lumOff val="75000"/>
                </a:schemeClr>
              </a:solidFill>
              <a:miter lim="800000"/>
              <a:headEnd/>
              <a:tailEnd/>
            </a:ln>
            <a:effectLst>
              <a:outerShdw blurRad="127000" dist="38100" dir="2700000" algn="tl" rotWithShape="0">
                <a:prstClr val="black">
                  <a:alpha val="40000"/>
                </a:prstClr>
              </a:outerShdw>
            </a:effectLst>
          </p:spPr>
          <p:txBody>
            <a:bodyPr wrap="none" rtlCol="0" anchor="ctr"/>
            <a:lstStyle/>
            <a:p>
              <a:pPr algn="ctr"/>
              <a:endParaRPr lang="en-US" dirty="0"/>
            </a:p>
          </p:txBody>
        </p:sp>
        <p:sp>
          <p:nvSpPr>
            <p:cNvPr id="54" name="TextBox 53"/>
            <p:cNvSpPr txBox="1"/>
            <p:nvPr/>
          </p:nvSpPr>
          <p:spPr>
            <a:xfrm>
              <a:off x="533400" y="2362200"/>
              <a:ext cx="4800600" cy="738664"/>
            </a:xfrm>
            <a:prstGeom prst="rect">
              <a:avLst/>
            </a:prstGeom>
            <a:noFill/>
          </p:spPr>
          <p:txBody>
            <a:bodyPr wrap="square" rtlCol="0">
              <a:spAutoFit/>
            </a:bodyPr>
            <a:lstStyle/>
            <a:p>
              <a:pPr indent="-228600">
                <a:spcAft>
                  <a:spcPts val="600"/>
                </a:spcAft>
              </a:pPr>
              <a:r>
                <a:rPr lang="en-US" sz="1400" dirty="0" smtClean="0">
                  <a:latin typeface="Arial Narrow" pitchFamily="34" charset="0"/>
                </a:rPr>
                <a:t>"Just 45% of our respondents with a mobile strategy in place stated that they have a shared mobile vision across the organization, and only 44% have created a mobile task force to agree on mobile objectives."</a:t>
              </a:r>
            </a:p>
          </p:txBody>
        </p:sp>
        <p:pic>
          <p:nvPicPr>
            <p:cNvPr id="55" name="Picture 4" descr="http://www.google.com/images?q=tbn:ANd9GcQmT3bRdepJ2NVEu41ooYARU0_egds2kVIyKmc9C8FxfUv6r9dCrh4dpQg">
              <a:hlinkClick r:id="rId3"/>
            </p:cNvPr>
            <p:cNvPicPr>
              <a:picLocks noChangeAspect="1" noChangeArrowheads="1"/>
            </p:cNvPicPr>
            <p:nvPr/>
          </p:nvPicPr>
          <p:blipFill>
            <a:blip r:embed="rId4" cstate="print"/>
            <a:srcRect/>
            <a:stretch>
              <a:fillRect/>
            </a:stretch>
          </p:blipFill>
          <p:spPr bwMode="auto">
            <a:xfrm>
              <a:off x="838200" y="1905000"/>
              <a:ext cx="1295400" cy="457200"/>
            </a:xfrm>
            <a:prstGeom prst="rect">
              <a:avLst/>
            </a:prstGeom>
            <a:noFill/>
          </p:spPr>
        </p:pic>
        <p:sp>
          <p:nvSpPr>
            <p:cNvPr id="71" name="TextBox 70"/>
            <p:cNvSpPr txBox="1"/>
            <p:nvPr/>
          </p:nvSpPr>
          <p:spPr>
            <a:xfrm>
              <a:off x="2057400" y="1947446"/>
              <a:ext cx="3574211" cy="338554"/>
            </a:xfrm>
            <a:prstGeom prst="rect">
              <a:avLst/>
            </a:prstGeom>
            <a:noFill/>
          </p:spPr>
          <p:txBody>
            <a:bodyPr wrap="square" rtlCol="0">
              <a:spAutoFit/>
            </a:bodyPr>
            <a:lstStyle/>
            <a:p>
              <a:pPr indent="-228600" algn="ctr">
                <a:spcAft>
                  <a:spcPts val="600"/>
                </a:spcAft>
              </a:pPr>
              <a:r>
                <a:rPr lang="en-US" sz="1600" dirty="0" smtClean="0"/>
                <a:t>"How Mature Is Your Mobility Strategy"</a:t>
              </a:r>
            </a:p>
          </p:txBody>
        </p:sp>
      </p:grpSp>
      <p:grpSp>
        <p:nvGrpSpPr>
          <p:cNvPr id="6" name="Group 89"/>
          <p:cNvGrpSpPr/>
          <p:nvPr/>
        </p:nvGrpSpPr>
        <p:grpSpPr>
          <a:xfrm>
            <a:off x="5486400" y="1828800"/>
            <a:ext cx="3352800" cy="1295400"/>
            <a:chOff x="5486400" y="1676400"/>
            <a:chExt cx="3352800" cy="1295400"/>
          </a:xfrm>
        </p:grpSpPr>
        <p:grpSp>
          <p:nvGrpSpPr>
            <p:cNvPr id="7" name="Group 79"/>
            <p:cNvGrpSpPr/>
            <p:nvPr/>
          </p:nvGrpSpPr>
          <p:grpSpPr>
            <a:xfrm>
              <a:off x="6172200" y="1676400"/>
              <a:ext cx="2667000" cy="1295400"/>
              <a:chOff x="5715000" y="1676400"/>
              <a:chExt cx="2667000" cy="1295400"/>
            </a:xfrm>
          </p:grpSpPr>
          <p:sp>
            <p:nvSpPr>
              <p:cNvPr id="77" name="Rounded Rectangle 76"/>
              <p:cNvSpPr/>
              <p:nvPr/>
            </p:nvSpPr>
            <p:spPr bwMode="auto">
              <a:xfrm>
                <a:off x="5715000" y="1676400"/>
                <a:ext cx="2590800" cy="1295400"/>
              </a:xfrm>
              <a:prstGeom prst="roundRect">
                <a:avLst>
                  <a:gd name="adj" fmla="val 6090"/>
                </a:avLst>
              </a:prstGeom>
              <a:solidFill>
                <a:schemeClr val="bg1"/>
              </a:solidFill>
              <a:ln w="9525">
                <a:solidFill>
                  <a:schemeClr val="tx1">
                    <a:lumMod val="25000"/>
                    <a:lumOff val="75000"/>
                  </a:schemeClr>
                </a:solidFill>
                <a:miter lim="800000"/>
                <a:headEnd/>
                <a:tailEnd/>
              </a:ln>
              <a:effectLst>
                <a:outerShdw blurRad="127000" dist="38100" dir="2700000" algn="tl" rotWithShape="0">
                  <a:prstClr val="black">
                    <a:alpha val="40000"/>
                  </a:prstClr>
                </a:outerShdw>
              </a:effectLst>
            </p:spPr>
            <p:txBody>
              <a:bodyPr wrap="none" rtlCol="0" anchor="ctr"/>
              <a:lstStyle/>
              <a:p>
                <a:pPr algn="ctr"/>
                <a:endParaRPr lang="en-US" dirty="0"/>
              </a:p>
            </p:txBody>
          </p:sp>
          <p:sp>
            <p:nvSpPr>
              <p:cNvPr id="75" name="TextBox 74"/>
              <p:cNvSpPr txBox="1"/>
              <p:nvPr/>
            </p:nvSpPr>
            <p:spPr>
              <a:xfrm>
                <a:off x="5715000" y="2133600"/>
                <a:ext cx="2667000" cy="830997"/>
              </a:xfrm>
              <a:prstGeom prst="rect">
                <a:avLst/>
              </a:prstGeom>
              <a:noFill/>
            </p:spPr>
            <p:txBody>
              <a:bodyPr wrap="square" rtlCol="0">
                <a:spAutoFit/>
              </a:bodyPr>
              <a:lstStyle/>
              <a:p>
                <a:pPr indent="-228600">
                  <a:spcAft>
                    <a:spcPts val="600"/>
                  </a:spcAft>
                </a:pPr>
                <a:r>
                  <a:rPr lang="en-US" sz="1200" dirty="0" smtClean="0">
                    <a:latin typeface="Arial Narrow" pitchFamily="34" charset="0"/>
                  </a:rPr>
                  <a:t>"Do you believe that your mobility security strategies would satisfy an auditor? Just over 18% said it would, just over 45% said </a:t>
                </a:r>
                <a:br>
                  <a:rPr lang="en-US" sz="1200" dirty="0" smtClean="0">
                    <a:latin typeface="Arial Narrow" pitchFamily="34" charset="0"/>
                  </a:rPr>
                </a:br>
                <a:r>
                  <a:rPr lang="en-US" sz="1200" dirty="0" smtClean="0">
                    <a:latin typeface="Arial Narrow" pitchFamily="34" charset="0"/>
                  </a:rPr>
                  <a:t>it wouldn't and the remainder were unsure." </a:t>
                </a:r>
              </a:p>
            </p:txBody>
          </p:sp>
          <p:pic>
            <p:nvPicPr>
              <p:cNvPr id="76" name="Picture 2" descr="http://www.google.com/images?q=tbn:ANd9GcREzJcXY05MxVqvJvq0Ew3XIcuLD9p7I44okcDwsusf2oUiO85y6Dn5RazX">
                <a:hlinkClick r:id="rId5"/>
              </p:cNvPr>
              <p:cNvPicPr>
                <a:picLocks noChangeAspect="1" noChangeArrowheads="1"/>
              </p:cNvPicPr>
              <p:nvPr/>
            </p:nvPicPr>
            <p:blipFill>
              <a:blip r:embed="rId6" cstate="print"/>
              <a:srcRect/>
              <a:stretch>
                <a:fillRect/>
              </a:stretch>
            </p:blipFill>
            <p:spPr bwMode="auto">
              <a:xfrm>
                <a:off x="5791200" y="1752600"/>
                <a:ext cx="1200147" cy="274320"/>
              </a:xfrm>
              <a:prstGeom prst="rect">
                <a:avLst/>
              </a:prstGeom>
              <a:noFill/>
            </p:spPr>
          </p:pic>
        </p:grpSp>
        <p:sp>
          <p:nvSpPr>
            <p:cNvPr id="81" name="Right Arrow 80"/>
            <p:cNvSpPr/>
            <p:nvPr/>
          </p:nvSpPr>
          <p:spPr bwMode="auto">
            <a:xfrm>
              <a:off x="5486400" y="2133600"/>
              <a:ext cx="609600" cy="457200"/>
            </a:xfrm>
            <a:prstGeom prst="rightArrow">
              <a:avLst/>
            </a:prstGeom>
            <a:gradFill>
              <a:gsLst>
                <a:gs pos="0">
                  <a:schemeClr val="tx1"/>
                </a:gs>
                <a:gs pos="100000">
                  <a:schemeClr val="tx1">
                    <a:lumMod val="75000"/>
                    <a:lumOff val="25000"/>
                  </a:schemeClr>
                </a:gs>
              </a:gsLst>
              <a:lin ang="0" scaled="0"/>
            </a:gradFill>
            <a:ln w="9525">
              <a:noFill/>
              <a:miter lim="800000"/>
              <a:headEnd/>
              <a:tailEnd/>
            </a:ln>
            <a:effectLst/>
          </p:spPr>
          <p:txBody>
            <a:bodyPr wrap="none" rtlCol="0" anchor="ctr"/>
            <a:lstStyle/>
            <a:p>
              <a:pPr algn="ctr"/>
              <a:endParaRPr lang="en-US" dirty="0"/>
            </a:p>
          </p:txBody>
        </p:sp>
      </p:grpSp>
      <p:grpSp>
        <p:nvGrpSpPr>
          <p:cNvPr id="8" name="Group 90"/>
          <p:cNvGrpSpPr/>
          <p:nvPr/>
        </p:nvGrpSpPr>
        <p:grpSpPr>
          <a:xfrm>
            <a:off x="228600" y="3810000"/>
            <a:ext cx="8763000" cy="2209800"/>
            <a:chOff x="228600" y="3657600"/>
            <a:chExt cx="8763000" cy="2209800"/>
          </a:xfrm>
        </p:grpSpPr>
        <p:sp>
          <p:nvSpPr>
            <p:cNvPr id="65" name="Rounded Rectangle 64"/>
            <p:cNvSpPr/>
            <p:nvPr/>
          </p:nvSpPr>
          <p:spPr bwMode="auto">
            <a:xfrm>
              <a:off x="228600" y="3657600"/>
              <a:ext cx="8763000" cy="2209800"/>
            </a:xfrm>
            <a:prstGeom prst="roundRect">
              <a:avLst>
                <a:gd name="adj" fmla="val 7047"/>
              </a:avLst>
            </a:prstGeom>
            <a:solidFill>
              <a:schemeClr val="bg1">
                <a:lumMod val="85000"/>
                <a:alpha val="25000"/>
              </a:schemeClr>
            </a:solidFill>
            <a:ln w="9525">
              <a:noFill/>
              <a:miter lim="800000"/>
              <a:headEnd/>
              <a:tailEnd/>
            </a:ln>
            <a:effectLst/>
          </p:spPr>
          <p:txBody>
            <a:bodyPr wrap="none" rtlCol="0" anchor="ctr"/>
            <a:lstStyle/>
            <a:p>
              <a:pPr algn="ctr"/>
              <a:endParaRPr lang="en-US" dirty="0"/>
            </a:p>
          </p:txBody>
        </p:sp>
        <p:grpSp>
          <p:nvGrpSpPr>
            <p:cNvPr id="9" name="Group 81"/>
            <p:cNvGrpSpPr/>
            <p:nvPr/>
          </p:nvGrpSpPr>
          <p:grpSpPr>
            <a:xfrm>
              <a:off x="457200" y="3810000"/>
              <a:ext cx="8067368" cy="381000"/>
              <a:chOff x="-457200" y="2031794"/>
              <a:chExt cx="3987320" cy="435429"/>
            </a:xfrm>
          </p:grpSpPr>
          <p:sp>
            <p:nvSpPr>
              <p:cNvPr id="83" name="Rounded Rectangle 82"/>
              <p:cNvSpPr/>
              <p:nvPr/>
            </p:nvSpPr>
            <p:spPr bwMode="auto">
              <a:xfrm>
                <a:off x="-457200" y="2031794"/>
                <a:ext cx="3389586" cy="435429"/>
              </a:xfrm>
              <a:prstGeom prst="roundRect">
                <a:avLst>
                  <a:gd name="adj" fmla="val 6571"/>
                </a:avLst>
              </a:prstGeom>
              <a:gradFill>
                <a:gsLst>
                  <a:gs pos="100000">
                    <a:schemeClr val="accent1">
                      <a:lumMod val="75000"/>
                    </a:schemeClr>
                  </a:gs>
                  <a:gs pos="0">
                    <a:schemeClr val="accent1">
                      <a:lumMod val="50000"/>
                    </a:schemeClr>
                  </a:gs>
                </a:gsLst>
                <a:lin ang="16200000" scaled="0"/>
              </a:gradFill>
              <a:ln w="9525">
                <a:noFill/>
                <a:miter lim="800000"/>
                <a:headEnd/>
                <a:tailEnd/>
              </a:ln>
              <a:effectLst/>
            </p:spPr>
            <p:txBody>
              <a:bodyPr wrap="none" rtlCol="0" anchor="ctr"/>
              <a:lstStyle/>
              <a:p>
                <a:pPr algn="ctr"/>
                <a:endParaRPr lang="en-US" sz="1600" dirty="0"/>
              </a:p>
            </p:txBody>
          </p:sp>
          <p:sp>
            <p:nvSpPr>
              <p:cNvPr id="84" name="Rectangle 83"/>
              <p:cNvSpPr/>
              <p:nvPr/>
            </p:nvSpPr>
            <p:spPr>
              <a:xfrm>
                <a:off x="-457200" y="2031794"/>
                <a:ext cx="3987320" cy="386919"/>
              </a:xfrm>
              <a:prstGeom prst="rect">
                <a:avLst/>
              </a:prstGeom>
            </p:spPr>
            <p:txBody>
              <a:bodyPr wrap="square">
                <a:spAutoFit/>
              </a:bodyPr>
              <a:lstStyle/>
              <a:p>
                <a:r>
                  <a:rPr lang="en-US" sz="1600" b="1" dirty="0" smtClean="0">
                    <a:solidFill>
                      <a:schemeClr val="bg1"/>
                    </a:solidFill>
                  </a:rPr>
                  <a:t>Do you </a:t>
                </a:r>
                <a:r>
                  <a:rPr lang="en-US" sz="1600" b="1" i="1" dirty="0" smtClean="0">
                    <a:solidFill>
                      <a:schemeClr val="bg1"/>
                    </a:solidFill>
                  </a:rPr>
                  <a:t>really</a:t>
                </a:r>
                <a:r>
                  <a:rPr lang="en-US" sz="1600" b="1" dirty="0" smtClean="0">
                    <a:solidFill>
                      <a:schemeClr val="bg1"/>
                    </a:solidFill>
                  </a:rPr>
                  <a:t> understand your customers' mobility expectations?</a:t>
                </a:r>
                <a:endParaRPr lang="en-US" sz="1600" b="1" dirty="0">
                  <a:solidFill>
                    <a:schemeClr val="bg1"/>
                  </a:solidFill>
                </a:endParaRPr>
              </a:p>
            </p:txBody>
          </p:sp>
        </p:grpSp>
      </p:grpSp>
      <p:grpSp>
        <p:nvGrpSpPr>
          <p:cNvPr id="10" name="Group 92"/>
          <p:cNvGrpSpPr/>
          <p:nvPr/>
        </p:nvGrpSpPr>
        <p:grpSpPr>
          <a:xfrm>
            <a:off x="3810000" y="4495800"/>
            <a:ext cx="4953000" cy="1295400"/>
            <a:chOff x="3810000" y="4343400"/>
            <a:chExt cx="4953000" cy="1295400"/>
          </a:xfrm>
        </p:grpSpPr>
        <p:sp>
          <p:nvSpPr>
            <p:cNvPr id="85" name="Rounded Rectangle 84"/>
            <p:cNvSpPr/>
            <p:nvPr/>
          </p:nvSpPr>
          <p:spPr bwMode="auto">
            <a:xfrm>
              <a:off x="4419600" y="4343400"/>
              <a:ext cx="4343400" cy="1295400"/>
            </a:xfrm>
            <a:prstGeom prst="roundRect">
              <a:avLst>
                <a:gd name="adj" fmla="val 6090"/>
              </a:avLst>
            </a:prstGeom>
            <a:solidFill>
              <a:schemeClr val="bg1"/>
            </a:solidFill>
            <a:ln w="9525">
              <a:solidFill>
                <a:schemeClr val="tx1">
                  <a:lumMod val="25000"/>
                  <a:lumOff val="75000"/>
                </a:schemeClr>
              </a:solidFill>
              <a:miter lim="800000"/>
              <a:headEnd/>
              <a:tailEnd/>
            </a:ln>
            <a:effectLst>
              <a:outerShdw blurRad="127000" dist="38100" dir="2700000" algn="tl" rotWithShape="0">
                <a:prstClr val="black">
                  <a:alpha val="40000"/>
                </a:prstClr>
              </a:outerShdw>
            </a:effectLst>
          </p:spPr>
          <p:txBody>
            <a:bodyPr wrap="none" rtlCol="0" anchor="ctr"/>
            <a:lstStyle/>
            <a:p>
              <a:pPr algn="ctr"/>
              <a:endParaRPr lang="en-US" dirty="0"/>
            </a:p>
          </p:txBody>
        </p:sp>
        <p:pic>
          <p:nvPicPr>
            <p:cNvPr id="58373" name="Picture 5"/>
            <p:cNvPicPr>
              <a:picLocks noChangeAspect="1" noChangeArrowheads="1"/>
            </p:cNvPicPr>
            <p:nvPr/>
          </p:nvPicPr>
          <p:blipFill>
            <a:blip r:embed="rId7" cstate="print"/>
            <a:srcRect r="31165"/>
            <a:stretch>
              <a:fillRect/>
            </a:stretch>
          </p:blipFill>
          <p:spPr bwMode="auto">
            <a:xfrm>
              <a:off x="4469424" y="4407872"/>
              <a:ext cx="1743075" cy="1188720"/>
            </a:xfrm>
            <a:prstGeom prst="rect">
              <a:avLst/>
            </a:prstGeom>
            <a:noFill/>
            <a:ln w="9525">
              <a:noFill/>
              <a:miter lim="800000"/>
              <a:headEnd/>
              <a:tailEnd/>
            </a:ln>
            <a:effectLst>
              <a:softEdge rad="31750"/>
            </a:effectLst>
          </p:spPr>
        </p:pic>
        <p:sp>
          <p:nvSpPr>
            <p:cNvPr id="86" name="Rectangle 85"/>
            <p:cNvSpPr/>
            <p:nvPr/>
          </p:nvSpPr>
          <p:spPr>
            <a:xfrm>
              <a:off x="6324600" y="4419600"/>
              <a:ext cx="2438400" cy="1169551"/>
            </a:xfrm>
            <a:prstGeom prst="rect">
              <a:avLst/>
            </a:prstGeom>
          </p:spPr>
          <p:txBody>
            <a:bodyPr wrap="square">
              <a:spAutoFit/>
            </a:bodyPr>
            <a:lstStyle/>
            <a:p>
              <a:r>
                <a:rPr lang="en-US" sz="1400" dirty="0" smtClean="0">
                  <a:latin typeface="Arial Narrow" pitchFamily="34" charset="0"/>
                </a:rPr>
                <a:t>"71% stated they expect websites to load as quickly, almost as quickly or faster on their mobile phone compared to the computer they use at home" </a:t>
              </a:r>
              <a:endParaRPr lang="en-US" sz="1400" dirty="0">
                <a:latin typeface="Arial Narrow" pitchFamily="34" charset="0"/>
              </a:endParaRPr>
            </a:p>
          </p:txBody>
        </p:sp>
        <p:sp>
          <p:nvSpPr>
            <p:cNvPr id="87" name="Right Arrow 86"/>
            <p:cNvSpPr/>
            <p:nvPr/>
          </p:nvSpPr>
          <p:spPr bwMode="auto">
            <a:xfrm>
              <a:off x="3810000" y="4724400"/>
              <a:ext cx="533400" cy="457200"/>
            </a:xfrm>
            <a:prstGeom prst="rightArrow">
              <a:avLst/>
            </a:prstGeom>
            <a:gradFill>
              <a:gsLst>
                <a:gs pos="0">
                  <a:schemeClr val="tx1"/>
                </a:gs>
                <a:gs pos="100000">
                  <a:schemeClr val="tx1">
                    <a:lumMod val="75000"/>
                    <a:lumOff val="25000"/>
                  </a:schemeClr>
                </a:gs>
              </a:gsLst>
              <a:lin ang="0" scaled="0"/>
            </a:gradFill>
            <a:ln w="9525">
              <a:noFill/>
              <a:miter lim="800000"/>
              <a:headEnd/>
              <a:tailEnd/>
            </a:ln>
            <a:effectLst/>
          </p:spPr>
          <p:txBody>
            <a:bodyPr wrap="none" rtlCol="0" anchor="ctr"/>
            <a:lstStyle/>
            <a:p>
              <a:pPr algn="ctr"/>
              <a:endParaRPr lang="en-US" dirty="0"/>
            </a:p>
          </p:txBody>
        </p:sp>
      </p:grpSp>
      <p:grpSp>
        <p:nvGrpSpPr>
          <p:cNvPr id="11" name="Group 91"/>
          <p:cNvGrpSpPr/>
          <p:nvPr/>
        </p:nvGrpSpPr>
        <p:grpSpPr>
          <a:xfrm>
            <a:off x="454272" y="4493456"/>
            <a:ext cx="3572038" cy="1307592"/>
            <a:chOff x="454272" y="4341056"/>
            <a:chExt cx="3572038" cy="1307592"/>
          </a:xfrm>
        </p:grpSpPr>
        <p:sp>
          <p:nvSpPr>
            <p:cNvPr id="88" name="Rounded Rectangle 87"/>
            <p:cNvSpPr/>
            <p:nvPr/>
          </p:nvSpPr>
          <p:spPr bwMode="auto">
            <a:xfrm>
              <a:off x="457200" y="4343400"/>
              <a:ext cx="3352800" cy="1295400"/>
            </a:xfrm>
            <a:prstGeom prst="roundRect">
              <a:avLst>
                <a:gd name="adj" fmla="val 6090"/>
              </a:avLst>
            </a:prstGeom>
            <a:solidFill>
              <a:schemeClr val="bg1"/>
            </a:solidFill>
            <a:ln w="9525">
              <a:solidFill>
                <a:schemeClr val="tx1">
                  <a:lumMod val="25000"/>
                  <a:lumOff val="75000"/>
                </a:schemeClr>
              </a:solidFill>
              <a:miter lim="800000"/>
              <a:headEnd/>
              <a:tailEnd/>
            </a:ln>
            <a:effectLst>
              <a:outerShdw blurRad="127000" dist="38100" dir="2700000" algn="tl" rotWithShape="0">
                <a:prstClr val="black">
                  <a:alpha val="40000"/>
                </a:prstClr>
              </a:outerShdw>
            </a:effectLst>
          </p:spPr>
          <p:txBody>
            <a:bodyPr wrap="none" rtlCol="0" anchor="ctr"/>
            <a:lstStyle/>
            <a:p>
              <a:pPr algn="ctr"/>
              <a:endParaRPr lang="en-US" dirty="0"/>
            </a:p>
          </p:txBody>
        </p:sp>
        <p:pic>
          <p:nvPicPr>
            <p:cNvPr id="58374" name="Picture 6"/>
            <p:cNvPicPr>
              <a:picLocks noChangeAspect="1" noChangeArrowheads="1"/>
            </p:cNvPicPr>
            <p:nvPr/>
          </p:nvPicPr>
          <p:blipFill>
            <a:blip r:embed="rId8" cstate="print"/>
            <a:srcRect/>
            <a:stretch>
              <a:fillRect/>
            </a:stretch>
          </p:blipFill>
          <p:spPr bwMode="auto">
            <a:xfrm>
              <a:off x="454272" y="4341056"/>
              <a:ext cx="1338540" cy="1307592"/>
            </a:xfrm>
            <a:prstGeom prst="rect">
              <a:avLst/>
            </a:prstGeom>
            <a:noFill/>
            <a:ln w="9525">
              <a:noFill/>
              <a:miter lim="800000"/>
              <a:headEnd/>
              <a:tailEnd/>
            </a:ln>
          </p:spPr>
        </p:pic>
        <p:sp>
          <p:nvSpPr>
            <p:cNvPr id="89" name="Rectangle 88"/>
            <p:cNvSpPr/>
            <p:nvPr/>
          </p:nvSpPr>
          <p:spPr>
            <a:xfrm>
              <a:off x="1752600" y="4463559"/>
              <a:ext cx="2273710" cy="954107"/>
            </a:xfrm>
            <a:prstGeom prst="rect">
              <a:avLst/>
            </a:prstGeom>
          </p:spPr>
          <p:txBody>
            <a:bodyPr wrap="square">
              <a:spAutoFit/>
            </a:bodyPr>
            <a:lstStyle/>
            <a:p>
              <a:r>
                <a:rPr lang="en-US" sz="1400" b="1" dirty="0" smtClean="0"/>
                <a:t>There is zero tolerance for sites that don’t deliver a near perfect experience.</a:t>
              </a:r>
              <a:endParaRPr lang="en-US" sz="1400" dirty="0"/>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590"/>
            <a:ext cx="8229600" cy="3871809"/>
          </a:xfrm>
        </p:spPr>
        <p:txBody>
          <a:bodyPr/>
          <a:lstStyle/>
          <a:p>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
            </a:r>
            <a:br>
              <a:rPr lang="en-US" sz="4400" dirty="0" smtClean="0"/>
            </a:br>
            <a:r>
              <a:rPr lang="en-US" sz="4400" dirty="0" smtClean="0"/>
              <a:t>What are the trends?</a:t>
            </a:r>
            <a:endParaRPr lang="en-US" sz="4000" dirty="0"/>
          </a:p>
        </p:txBody>
      </p:sp>
      <p:sp>
        <p:nvSpPr>
          <p:cNvPr id="3" name="Slide Number Placeholder 2"/>
          <p:cNvSpPr>
            <a:spLocks noGrp="1"/>
          </p:cNvSpPr>
          <p:nvPr>
            <p:ph type="sldNum" sz="quarter" idx="10"/>
          </p:nvPr>
        </p:nvSpPr>
        <p:spPr/>
        <p:txBody>
          <a:bodyPr/>
          <a:lstStyle/>
          <a:p>
            <a:fld id="{26BDC8D8-E660-4226-8804-187229CA1CB3}" type="slidenum">
              <a:rPr lang="en-US" smtClean="0"/>
              <a:pPr/>
              <a:t>2</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User Interface Testing</a:t>
            </a:r>
          </a:p>
        </p:txBody>
      </p:sp>
      <p:sp>
        <p:nvSpPr>
          <p:cNvPr id="23555" name="Content Placeholder 2"/>
          <p:cNvSpPr>
            <a:spLocks noGrp="1"/>
          </p:cNvSpPr>
          <p:nvPr>
            <p:ph idx="4294967295"/>
          </p:nvPr>
        </p:nvSpPr>
        <p:spPr>
          <a:xfrm>
            <a:off x="900113" y="1169988"/>
            <a:ext cx="8243887" cy="5135562"/>
          </a:xfrm>
        </p:spPr>
        <p:txBody>
          <a:bodyPr/>
          <a:lstStyle/>
          <a:p>
            <a:pPr>
              <a:spcBef>
                <a:spcPct val="30000"/>
              </a:spcBef>
              <a:spcAft>
                <a:spcPct val="0"/>
              </a:spcAft>
            </a:pPr>
            <a:r>
              <a:rPr lang="en-US" dirty="0" smtClean="0">
                <a:latin typeface="Arial" pitchFamily="34" charset="0"/>
                <a:cs typeface="Arial" pitchFamily="34" charset="0"/>
              </a:rPr>
              <a:t>Comparing your application </a:t>
            </a:r>
            <a:r>
              <a:rPr lang="en-US" smtClean="0">
                <a:latin typeface="Arial" pitchFamily="34" charset="0"/>
                <a:cs typeface="Arial" pitchFamily="34" charset="0"/>
              </a:rPr>
              <a:t>with other native </a:t>
            </a:r>
            <a:r>
              <a:rPr lang="en-US" dirty="0" smtClean="0">
                <a:latin typeface="Arial" pitchFamily="34" charset="0"/>
                <a:cs typeface="Arial" pitchFamily="34" charset="0"/>
              </a:rPr>
              <a:t>applications</a:t>
            </a:r>
          </a:p>
          <a:p>
            <a:pPr marL="400050" lvl="1" indent="0">
              <a:lnSpc>
                <a:spcPct val="100000"/>
              </a:lnSpc>
              <a:spcBef>
                <a:spcPct val="30000"/>
              </a:spcBef>
              <a:spcAft>
                <a:spcPct val="0"/>
              </a:spcAft>
              <a:defRPr/>
            </a:pPr>
            <a:r>
              <a:rPr lang="en-US" dirty="0" smtClean="0">
                <a:latin typeface="Arial" pitchFamily="34" charset="0"/>
                <a:cs typeface="Arial" pitchFamily="34" charset="0"/>
              </a:rPr>
              <a:t>Screen orientation / resolution</a:t>
            </a:r>
          </a:p>
          <a:p>
            <a:pPr marL="400050" lvl="1" indent="0">
              <a:lnSpc>
                <a:spcPct val="100000"/>
              </a:lnSpc>
              <a:spcBef>
                <a:spcPct val="30000"/>
              </a:spcBef>
              <a:spcAft>
                <a:spcPct val="0"/>
              </a:spcAft>
              <a:defRPr/>
            </a:pPr>
            <a:r>
              <a:rPr lang="en-US" dirty="0" smtClean="0">
                <a:latin typeface="Arial" pitchFamily="34" charset="0"/>
                <a:cs typeface="Arial" pitchFamily="34" charset="0"/>
              </a:rPr>
              <a:t>Touch screens </a:t>
            </a:r>
          </a:p>
          <a:p>
            <a:pPr>
              <a:spcBef>
                <a:spcPct val="30000"/>
              </a:spcBef>
              <a:spcAft>
                <a:spcPct val="0"/>
              </a:spcAft>
            </a:pPr>
            <a:r>
              <a:rPr lang="en-US" dirty="0" smtClean="0">
                <a:latin typeface="Arial" pitchFamily="34" charset="0"/>
                <a:cs typeface="Arial" pitchFamily="34" charset="0"/>
              </a:rPr>
              <a:t>Trackballs, Track wheels, and Touchpad's</a:t>
            </a:r>
          </a:p>
          <a:p>
            <a:pPr>
              <a:spcBef>
                <a:spcPct val="30000"/>
              </a:spcBef>
              <a:spcAft>
                <a:spcPct val="0"/>
              </a:spcAft>
            </a:pPr>
            <a:r>
              <a:rPr lang="en-US" dirty="0" smtClean="0">
                <a:latin typeface="Arial" pitchFamily="34" charset="0"/>
                <a:cs typeface="Arial" pitchFamily="34" charset="0"/>
              </a:rPr>
              <a:t>Soft Keyboard / Hard Keyboard</a:t>
            </a:r>
          </a:p>
          <a:p>
            <a:pPr>
              <a:spcBef>
                <a:spcPct val="30000"/>
              </a:spcBef>
              <a:spcAft>
                <a:spcPct val="0"/>
              </a:spcAft>
            </a:pPr>
            <a:r>
              <a:rPr lang="en-US" dirty="0" smtClean="0">
                <a:latin typeface="Arial" pitchFamily="34" charset="0"/>
                <a:cs typeface="Arial" pitchFamily="34" charset="0"/>
              </a:rPr>
              <a:t>Shortcuts </a:t>
            </a:r>
          </a:p>
        </p:txBody>
      </p:sp>
      <p:pic>
        <p:nvPicPr>
          <p:cNvPr id="4" name="Picture 3" descr="iphone-app-app.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91430" y="3642853"/>
            <a:ext cx="5044199" cy="26029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dissolve">
                                      <p:cBhvr>
                                        <p:cTn id="7" dur="500"/>
                                        <p:tgtEl>
                                          <p:spTgt spid="2355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dissolve">
                                      <p:cBhvr>
                                        <p:cTn id="10" dur="500"/>
                                        <p:tgtEl>
                                          <p:spTgt spid="2355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dissolve">
                                      <p:cBhvr>
                                        <p:cTn id="13" dur="500"/>
                                        <p:tgtEl>
                                          <p:spTgt spid="235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3555">
                                            <p:txEl>
                                              <p:pRg st="3" end="3"/>
                                            </p:txEl>
                                          </p:spTgt>
                                        </p:tgtEl>
                                        <p:attrNameLst>
                                          <p:attrName>style.visibility</p:attrName>
                                        </p:attrNameLst>
                                      </p:cBhvr>
                                      <p:to>
                                        <p:strVal val="visible"/>
                                      </p:to>
                                    </p:set>
                                    <p:animEffect transition="in" filter="dissolve">
                                      <p:cBhvr>
                                        <p:cTn id="18" dur="500"/>
                                        <p:tgtEl>
                                          <p:spTgt spid="2355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dissolve">
                                      <p:cBhvr>
                                        <p:cTn id="23" dur="500"/>
                                        <p:tgtEl>
                                          <p:spTgt spid="2355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3555">
                                            <p:txEl>
                                              <p:pRg st="5" end="5"/>
                                            </p:txEl>
                                          </p:spTgt>
                                        </p:tgtEl>
                                        <p:attrNameLst>
                                          <p:attrName>style.visibility</p:attrName>
                                        </p:attrNameLst>
                                      </p:cBhvr>
                                      <p:to>
                                        <p:strVal val="visible"/>
                                      </p:to>
                                    </p:set>
                                    <p:animEffect transition="in" filter="dissolve">
                                      <p:cBhvr>
                                        <p:cTn id="28"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External Factor</a:t>
            </a:r>
          </a:p>
        </p:txBody>
      </p:sp>
      <p:sp>
        <p:nvSpPr>
          <p:cNvPr id="24579" name="Content Placeholder 2"/>
          <p:cNvSpPr>
            <a:spLocks noGrp="1"/>
          </p:cNvSpPr>
          <p:nvPr>
            <p:ph idx="4294967295"/>
          </p:nvPr>
        </p:nvSpPr>
        <p:spPr>
          <a:xfrm>
            <a:off x="900113" y="1169988"/>
            <a:ext cx="8243887" cy="5135562"/>
          </a:xfrm>
        </p:spPr>
        <p:txBody>
          <a:bodyPr/>
          <a:lstStyle/>
          <a:p>
            <a:pPr>
              <a:spcBef>
                <a:spcPct val="30000"/>
              </a:spcBef>
              <a:spcAft>
                <a:spcPct val="0"/>
              </a:spcAft>
            </a:pPr>
            <a:r>
              <a:rPr lang="en-US" dirty="0" smtClean="0">
                <a:latin typeface="Arial" pitchFamily="34" charset="0"/>
                <a:cs typeface="Arial" pitchFamily="34" charset="0"/>
              </a:rPr>
              <a:t>Browser</a:t>
            </a:r>
          </a:p>
          <a:p>
            <a:pPr>
              <a:spcBef>
                <a:spcPct val="30000"/>
              </a:spcBef>
              <a:spcAft>
                <a:spcPct val="0"/>
              </a:spcAft>
            </a:pPr>
            <a:r>
              <a:rPr lang="en-US" dirty="0" smtClean="0">
                <a:latin typeface="Arial" pitchFamily="34" charset="0"/>
                <a:cs typeface="Arial" pitchFamily="34" charset="0"/>
              </a:rPr>
              <a:t>Back end data connectivity</a:t>
            </a:r>
          </a:p>
          <a:p>
            <a:pPr>
              <a:spcBef>
                <a:spcPct val="30000"/>
              </a:spcBef>
              <a:spcAft>
                <a:spcPct val="0"/>
              </a:spcAft>
            </a:pPr>
            <a:r>
              <a:rPr lang="en-US" dirty="0" smtClean="0">
                <a:latin typeface="Arial" pitchFamily="34" charset="0"/>
                <a:cs typeface="Arial" pitchFamily="34" charset="0"/>
              </a:rPr>
              <a:t>Security</a:t>
            </a:r>
          </a:p>
          <a:p>
            <a:pPr>
              <a:spcBef>
                <a:spcPct val="30000"/>
              </a:spcBef>
              <a:spcAft>
                <a:spcPct val="0"/>
              </a:spcAft>
            </a:pPr>
            <a:r>
              <a:rPr lang="en-US" dirty="0" smtClean="0">
                <a:latin typeface="Arial" pitchFamily="34" charset="0"/>
                <a:cs typeface="Arial" pitchFamily="34" charset="0"/>
              </a:rPr>
              <a:t>Social Media</a:t>
            </a:r>
          </a:p>
        </p:txBody>
      </p:sp>
      <p:pic>
        <p:nvPicPr>
          <p:cNvPr id="4" name="Picture 3" descr="iphone-app-app.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91430" y="3642853"/>
            <a:ext cx="5044199" cy="26029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746125" y="647700"/>
            <a:ext cx="4489450" cy="423863"/>
          </a:xfrm>
          <a:prstGeom prst="rect">
            <a:avLst/>
          </a:prstGeom>
          <a:noFill/>
        </p:spPr>
        <p:txBody>
          <a:bodyPr/>
          <a:lstStyle/>
          <a:p>
            <a:pPr fontAlgn="auto">
              <a:lnSpc>
                <a:spcPct val="95000"/>
              </a:lnSpc>
              <a:spcBef>
                <a:spcPts val="0"/>
              </a:spcBef>
              <a:spcAft>
                <a:spcPts val="0"/>
              </a:spcAft>
              <a:defRPr/>
            </a:pPr>
            <a:r>
              <a:rPr lang="en-US" sz="2000" b="1" dirty="0">
                <a:solidFill>
                  <a:schemeClr val="tx1">
                    <a:lumMod val="75000"/>
                    <a:lumOff val="25000"/>
                  </a:schemeClr>
                </a:solidFill>
                <a:latin typeface="Calibri" pitchFamily="34" charset="0"/>
              </a:rPr>
              <a:t>Monitoring Systems and Usage</a:t>
            </a:r>
          </a:p>
        </p:txBody>
      </p:sp>
      <p:sp>
        <p:nvSpPr>
          <p:cNvPr id="5" name="Rectangle 4"/>
          <p:cNvSpPr/>
          <p:nvPr/>
        </p:nvSpPr>
        <p:spPr>
          <a:xfrm>
            <a:off x="339725" y="303213"/>
            <a:ext cx="1836738" cy="447675"/>
          </a:xfrm>
          <a:prstGeom prst="rect">
            <a:avLst/>
          </a:prstGeom>
        </p:spPr>
        <p:txBody>
          <a:bodyPr wrap="none">
            <a:spAutoFit/>
          </a:bodyPr>
          <a:lstStyle/>
          <a:p>
            <a:pPr fontAlgn="auto">
              <a:lnSpc>
                <a:spcPct val="95000"/>
              </a:lnSpc>
              <a:spcBef>
                <a:spcPts val="0"/>
              </a:spcBef>
              <a:spcAft>
                <a:spcPts val="0"/>
              </a:spcAft>
              <a:defRPr/>
            </a:pPr>
            <a:r>
              <a:rPr lang="en-US" sz="2400" b="1" dirty="0">
                <a:solidFill>
                  <a:schemeClr val="tx1">
                    <a:lumMod val="75000"/>
                    <a:lumOff val="25000"/>
                  </a:schemeClr>
                </a:solidFill>
                <a:latin typeface="Calibri" pitchFamily="34" charset="0"/>
              </a:rPr>
              <a:t>Performance</a:t>
            </a:r>
          </a:p>
        </p:txBody>
      </p:sp>
      <p:sp>
        <p:nvSpPr>
          <p:cNvPr id="6" name="Rectangle 2"/>
          <p:cNvSpPr>
            <a:spLocks noChangeArrowheads="1"/>
          </p:cNvSpPr>
          <p:nvPr/>
        </p:nvSpPr>
        <p:spPr bwMode="auto">
          <a:xfrm>
            <a:off x="1163638" y="952500"/>
            <a:ext cx="7596187" cy="922338"/>
          </a:xfrm>
          <a:prstGeom prst="rect">
            <a:avLst/>
          </a:prstGeom>
          <a:noFill/>
          <a:ln>
            <a:noFill/>
          </a:ln>
          <a:extLst>
            <a:ext uri="{909E8E84-426E-40dd-AFC4-6F175D3DCCD1}"/>
            <a:ext uri="{91240B29-F687-4f45-9708-019B960494DF}"/>
          </a:extLst>
        </p:spPr>
        <p:txBody>
          <a:bodyPr>
            <a:spAutoFit/>
          </a:bodyPr>
          <a:lstStyle/>
          <a:p>
            <a:pPr marL="347663" indent="-347663">
              <a:buFont typeface="Calibri" pitchFamily="34" charset="0"/>
              <a:buChar char="§"/>
            </a:pPr>
            <a:r>
              <a:rPr lang="en-US" dirty="0">
                <a:latin typeface="Calibri" pitchFamily="34" charset="0"/>
              </a:rPr>
              <a:t>Focus on architecture and testing to ensure the quality of the application and infrastructure so they are primed to deliver and maintain.</a:t>
            </a:r>
            <a:endParaRPr lang="en-US" dirty="0">
              <a:solidFill>
                <a:srgbClr val="404040"/>
              </a:solidFill>
              <a:latin typeface="Calibri" pitchFamily="34" charset="0"/>
            </a:endParaRPr>
          </a:p>
          <a:p>
            <a:pPr marL="347663" indent="-347663">
              <a:buFont typeface="Calibri" pitchFamily="34" charset="0"/>
              <a:buChar char="§"/>
            </a:pPr>
            <a:r>
              <a:rPr lang="en-US" dirty="0">
                <a:solidFill>
                  <a:srgbClr val="404040"/>
                </a:solidFill>
                <a:latin typeface="Calibri" pitchFamily="34" charset="0"/>
              </a:rPr>
              <a:t>Monitor behavior and usage to optimize long term design solution.</a:t>
            </a:r>
            <a:endParaRPr lang="en-US" dirty="0">
              <a:latin typeface="Calibri" pitchFamily="34" charset="0"/>
            </a:endParaRPr>
          </a:p>
        </p:txBody>
      </p:sp>
      <p:sp>
        <p:nvSpPr>
          <p:cNvPr id="40" name="Rectangle 39"/>
          <p:cNvSpPr/>
          <p:nvPr/>
        </p:nvSpPr>
        <p:spPr>
          <a:xfrm>
            <a:off x="1946275" y="1874838"/>
            <a:ext cx="6238875" cy="3925887"/>
          </a:xfrm>
          <a:prstGeom prst="rect">
            <a:avLst/>
          </a:prstGeom>
          <a:solidFill>
            <a:schemeClr val="bg1">
              <a:lumMod val="65000"/>
              <a:alpha val="49000"/>
            </a:schemeClr>
          </a:solidFill>
          <a:ln>
            <a:solidFill>
              <a:schemeClr val="accent1">
                <a:shade val="95000"/>
                <a:satMod val="105000"/>
                <a:alpha val="49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1708150" y="1900238"/>
            <a:ext cx="5789613" cy="612775"/>
          </a:xfrm>
          <a:prstGeom prst="rect">
            <a:avLst/>
          </a:prstGeom>
        </p:spPr>
        <p:txBody>
          <a:bodyPr bIns="0"/>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000" b="1" dirty="0" smtClean="0">
                <a:solidFill>
                  <a:schemeClr val="tx1">
                    <a:lumMod val="65000"/>
                    <a:lumOff val="35000"/>
                  </a:schemeClr>
                </a:solidFill>
              </a:rPr>
              <a:t>The Compelling Market Shift</a:t>
            </a:r>
            <a:r>
              <a:rPr lang="en-US" sz="2000" dirty="0" smtClean="0">
                <a:solidFill>
                  <a:schemeClr val="tx1">
                    <a:lumMod val="65000"/>
                    <a:lumOff val="35000"/>
                  </a:schemeClr>
                </a:solidFill>
              </a:rPr>
              <a:t/>
            </a:r>
            <a:br>
              <a:rPr lang="en-US" sz="2000" dirty="0" smtClean="0">
                <a:solidFill>
                  <a:schemeClr val="tx1">
                    <a:lumMod val="65000"/>
                    <a:lumOff val="35000"/>
                  </a:schemeClr>
                </a:solidFill>
              </a:rPr>
            </a:br>
            <a:r>
              <a:rPr lang="en-US" sz="2000" dirty="0" smtClean="0">
                <a:solidFill>
                  <a:schemeClr val="tx1">
                    <a:lumMod val="65000"/>
                    <a:lumOff val="35000"/>
                  </a:schemeClr>
                </a:solidFill>
              </a:rPr>
              <a:t> </a:t>
            </a:r>
            <a:r>
              <a:rPr lang="en-US" sz="2000" b="1" dirty="0" smtClean="0">
                <a:solidFill>
                  <a:schemeClr val="tx1">
                    <a:lumMod val="65000"/>
                    <a:lumOff val="35000"/>
                  </a:schemeClr>
                </a:solidFill>
              </a:rPr>
              <a:t>&gt;</a:t>
            </a:r>
            <a:r>
              <a:rPr lang="en-US" sz="2000" dirty="0" smtClean="0">
                <a:solidFill>
                  <a:schemeClr val="tx1">
                    <a:lumMod val="65000"/>
                    <a:lumOff val="35000"/>
                  </a:schemeClr>
                </a:solidFill>
              </a:rPr>
              <a:t> Mobile and Internet Mature</a:t>
            </a:r>
            <a:endParaRPr lang="en-US" sz="2000" dirty="0">
              <a:solidFill>
                <a:schemeClr val="tx1">
                  <a:lumMod val="65000"/>
                  <a:lumOff val="35000"/>
                </a:schemeClr>
              </a:solidFill>
            </a:endParaRPr>
          </a:p>
        </p:txBody>
      </p:sp>
      <p:sp>
        <p:nvSpPr>
          <p:cNvPr id="2" name="Rectangle 1"/>
          <p:cNvSpPr/>
          <p:nvPr/>
        </p:nvSpPr>
        <p:spPr>
          <a:xfrm>
            <a:off x="307975" y="2609850"/>
            <a:ext cx="8567738" cy="362743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Curved Left Arrow 8"/>
          <p:cNvSpPr/>
          <p:nvPr/>
        </p:nvSpPr>
        <p:spPr>
          <a:xfrm>
            <a:off x="1946275" y="3760788"/>
            <a:ext cx="6781800" cy="1905000"/>
          </a:xfrm>
          <a:prstGeom prst="curvedLeftArrow">
            <a:avLst>
              <a:gd name="adj1" fmla="val 17639"/>
              <a:gd name="adj2" fmla="val 40722"/>
              <a:gd name="adj3" fmla="val 338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66569" name="TextBox 5"/>
          <p:cNvSpPr txBox="1">
            <a:spLocks noChangeArrowheads="1"/>
          </p:cNvSpPr>
          <p:nvPr/>
        </p:nvSpPr>
        <p:spPr bwMode="auto">
          <a:xfrm>
            <a:off x="6518275" y="3430588"/>
            <a:ext cx="2239963" cy="581025"/>
          </a:xfrm>
          <a:prstGeom prst="rect">
            <a:avLst/>
          </a:prstGeom>
          <a:noFill/>
          <a:ln w="9525">
            <a:noFill/>
            <a:miter lim="800000"/>
            <a:headEnd/>
            <a:tailEnd/>
          </a:ln>
        </p:spPr>
        <p:txBody>
          <a:bodyPr>
            <a:spAutoFit/>
          </a:bodyPr>
          <a:lstStyle/>
          <a:p>
            <a:pPr algn="ctr"/>
            <a:r>
              <a:rPr lang="en-US" sz="1600" i="1" dirty="0">
                <a:solidFill>
                  <a:srgbClr val="000000"/>
                </a:solidFill>
                <a:latin typeface="Calibri" pitchFamily="34" charset="0"/>
              </a:rPr>
              <a:t>Customer </a:t>
            </a:r>
            <a:r>
              <a:rPr lang="en-US" sz="1600" b="1" i="1" dirty="0">
                <a:solidFill>
                  <a:srgbClr val="960000"/>
                </a:solidFill>
                <a:latin typeface="Calibri" pitchFamily="34" charset="0"/>
              </a:rPr>
              <a:t>Realizes</a:t>
            </a:r>
            <a:r>
              <a:rPr lang="en-US" sz="1600" i="1" dirty="0">
                <a:solidFill>
                  <a:srgbClr val="000000"/>
                </a:solidFill>
                <a:latin typeface="Calibri" pitchFamily="34" charset="0"/>
              </a:rPr>
              <a:t> Value as Content Delivered</a:t>
            </a:r>
          </a:p>
        </p:txBody>
      </p:sp>
      <p:sp>
        <p:nvSpPr>
          <p:cNvPr id="11" name="Arc 10"/>
          <p:cNvSpPr/>
          <p:nvPr/>
        </p:nvSpPr>
        <p:spPr>
          <a:xfrm>
            <a:off x="7127875" y="3049588"/>
            <a:ext cx="381000" cy="381000"/>
          </a:xfrm>
          <a:prstGeom prst="arc">
            <a:avLst/>
          </a:prstGeom>
          <a:no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2" name="Arc 11"/>
          <p:cNvSpPr/>
          <p:nvPr/>
        </p:nvSpPr>
        <p:spPr>
          <a:xfrm flipH="1">
            <a:off x="1336675" y="3049588"/>
            <a:ext cx="381000" cy="381000"/>
          </a:xfrm>
          <a:prstGeom prst="arc">
            <a:avLst/>
          </a:prstGeom>
          <a:no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cxnSp>
        <p:nvCxnSpPr>
          <p:cNvPr id="13" name="Straight Connector 12"/>
          <p:cNvCxnSpPr>
            <a:stCxn id="12" idx="0"/>
            <a:endCxn id="11" idx="0"/>
          </p:cNvCxnSpPr>
          <p:nvPr/>
        </p:nvCxnSpPr>
        <p:spPr>
          <a:xfrm>
            <a:off x="1527175" y="3049588"/>
            <a:ext cx="57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222375" y="3316288"/>
            <a:ext cx="22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7394575" y="3316288"/>
            <a:ext cx="228600" cy="0"/>
          </a:xfrm>
          <a:prstGeom prst="line">
            <a:avLst/>
          </a:prstGeom>
          <a:ln w="38100">
            <a:solidFill>
              <a:schemeClr val="accent1">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flipV="1">
            <a:off x="7127875" y="5456238"/>
            <a:ext cx="381000" cy="381000"/>
          </a:xfrm>
          <a:prstGeom prst="arc">
            <a:avLst/>
          </a:prstGeom>
          <a:no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7" name="Arc 16"/>
          <p:cNvSpPr/>
          <p:nvPr/>
        </p:nvSpPr>
        <p:spPr>
          <a:xfrm flipH="1" flipV="1">
            <a:off x="2936875" y="5456238"/>
            <a:ext cx="381000" cy="381000"/>
          </a:xfrm>
          <a:prstGeom prst="arc">
            <a:avLst/>
          </a:prstGeom>
          <a:noFill/>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cxnSp>
        <p:nvCxnSpPr>
          <p:cNvPr id="18" name="Straight Connector 17"/>
          <p:cNvCxnSpPr>
            <a:stCxn id="17" idx="0"/>
            <a:endCxn id="16" idx="0"/>
          </p:cNvCxnSpPr>
          <p:nvPr/>
        </p:nvCxnSpPr>
        <p:spPr>
          <a:xfrm>
            <a:off x="3127375" y="5837238"/>
            <a:ext cx="4191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46275" y="3735388"/>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Rounded Rectangle 19"/>
          <p:cNvSpPr/>
          <p:nvPr/>
        </p:nvSpPr>
        <p:spPr>
          <a:xfrm>
            <a:off x="2784475" y="2787650"/>
            <a:ext cx="3581400" cy="531813"/>
          </a:xfrm>
          <a:prstGeom prst="roundRect">
            <a:avLst>
              <a:gd name="adj" fmla="val 50000"/>
            </a:avLst>
          </a:prstGeom>
          <a:solidFill>
            <a:schemeClr val="bg1">
              <a:lumMod val="9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6580" name="TextBox 32"/>
          <p:cNvSpPr txBox="1">
            <a:spLocks noChangeArrowheads="1"/>
          </p:cNvSpPr>
          <p:nvPr/>
        </p:nvSpPr>
        <p:spPr bwMode="auto">
          <a:xfrm>
            <a:off x="2784475" y="2790825"/>
            <a:ext cx="3581400" cy="517525"/>
          </a:xfrm>
          <a:prstGeom prst="rect">
            <a:avLst/>
          </a:prstGeom>
          <a:noFill/>
          <a:ln w="9525">
            <a:noFill/>
            <a:miter lim="800000"/>
            <a:headEnd/>
            <a:tailEnd/>
          </a:ln>
        </p:spPr>
        <p:txBody>
          <a:bodyPr>
            <a:spAutoFit/>
          </a:bodyPr>
          <a:lstStyle/>
          <a:p>
            <a:pPr algn="ctr"/>
            <a:r>
              <a:rPr lang="en-US" sz="1400" b="1" dirty="0">
                <a:solidFill>
                  <a:srgbClr val="376092"/>
                </a:solidFill>
                <a:latin typeface="Calibri" pitchFamily="34" charset="0"/>
              </a:rPr>
              <a:t>Customer </a:t>
            </a:r>
            <a:r>
              <a:rPr lang="en-US" sz="1400" b="1" dirty="0">
                <a:solidFill>
                  <a:srgbClr val="960000"/>
                </a:solidFill>
                <a:latin typeface="Calibri" pitchFamily="34" charset="0"/>
              </a:rPr>
              <a:t>PERCEIVES</a:t>
            </a:r>
            <a:r>
              <a:rPr lang="en-US" sz="1400" b="1" dirty="0">
                <a:solidFill>
                  <a:srgbClr val="376092"/>
                </a:solidFill>
                <a:latin typeface="Calibri" pitchFamily="34" charset="0"/>
              </a:rPr>
              <a:t> the Entire Services Delivery Chain as the Carriers Responsibility   </a:t>
            </a:r>
          </a:p>
        </p:txBody>
      </p:sp>
      <p:sp>
        <p:nvSpPr>
          <p:cNvPr id="22" name="Rounded Rectangle 21"/>
          <p:cNvSpPr/>
          <p:nvPr/>
        </p:nvSpPr>
        <p:spPr>
          <a:xfrm>
            <a:off x="3324225" y="5595938"/>
            <a:ext cx="3795713" cy="520700"/>
          </a:xfrm>
          <a:prstGeom prst="roundRect">
            <a:avLst>
              <a:gd name="adj" fmla="val 50000"/>
            </a:avLst>
          </a:prstGeom>
          <a:solidFill>
            <a:schemeClr val="bg1">
              <a:lumMod val="9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6582" name="TextBox 9"/>
          <p:cNvSpPr txBox="1">
            <a:spLocks noChangeArrowheads="1"/>
          </p:cNvSpPr>
          <p:nvPr/>
        </p:nvSpPr>
        <p:spPr bwMode="auto">
          <a:xfrm>
            <a:off x="3324225" y="5576888"/>
            <a:ext cx="3795713" cy="517525"/>
          </a:xfrm>
          <a:prstGeom prst="rect">
            <a:avLst/>
          </a:prstGeom>
          <a:noFill/>
          <a:ln w="9525">
            <a:noFill/>
            <a:miter lim="800000"/>
            <a:headEnd/>
            <a:tailEnd/>
          </a:ln>
        </p:spPr>
        <p:txBody>
          <a:bodyPr>
            <a:spAutoFit/>
          </a:bodyPr>
          <a:lstStyle/>
          <a:p>
            <a:pPr algn="ctr"/>
            <a:r>
              <a:rPr lang="en-US" sz="1400" b="1" dirty="0">
                <a:solidFill>
                  <a:srgbClr val="376092"/>
                </a:solidFill>
                <a:latin typeface="Calibri" pitchFamily="34" charset="0"/>
              </a:rPr>
              <a:t>Customer Satisfaction is </a:t>
            </a:r>
            <a:r>
              <a:rPr lang="en-US" sz="1400" b="1" dirty="0">
                <a:solidFill>
                  <a:srgbClr val="960000"/>
                </a:solidFill>
                <a:latin typeface="Calibri" pitchFamily="34" charset="0"/>
              </a:rPr>
              <a:t>MEASURED</a:t>
            </a:r>
            <a:r>
              <a:rPr lang="en-US" sz="1400" b="1" dirty="0">
                <a:solidFill>
                  <a:srgbClr val="376092"/>
                </a:solidFill>
                <a:latin typeface="Calibri" pitchFamily="34" charset="0"/>
              </a:rPr>
              <a:t> and </a:t>
            </a:r>
            <a:r>
              <a:rPr lang="en-US" sz="1400" b="1" dirty="0">
                <a:solidFill>
                  <a:srgbClr val="990000"/>
                </a:solidFill>
                <a:latin typeface="Calibri" pitchFamily="34" charset="0"/>
              </a:rPr>
              <a:t>EARNED</a:t>
            </a:r>
            <a:r>
              <a:rPr lang="en-US" sz="1400" b="1" dirty="0">
                <a:solidFill>
                  <a:srgbClr val="376092"/>
                </a:solidFill>
                <a:latin typeface="Calibri" pitchFamily="34" charset="0"/>
              </a:rPr>
              <a:t> across the entire Service Delivery Chain</a:t>
            </a:r>
          </a:p>
        </p:txBody>
      </p:sp>
      <p:cxnSp>
        <p:nvCxnSpPr>
          <p:cNvPr id="24" name="Straight Connector 23"/>
          <p:cNvCxnSpPr>
            <a:stCxn id="16" idx="2"/>
          </p:cNvCxnSpPr>
          <p:nvPr/>
        </p:nvCxnSpPr>
        <p:spPr>
          <a:xfrm rot="5400000" flipH="1" flipV="1">
            <a:off x="7277100" y="5395913"/>
            <a:ext cx="463550" cy="0"/>
          </a:xfrm>
          <a:prstGeom prst="line">
            <a:avLst/>
          </a:prstGeom>
          <a:ln w="38100">
            <a:solidFill>
              <a:schemeClr val="accent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7" idx="2"/>
          </p:cNvCxnSpPr>
          <p:nvPr/>
        </p:nvCxnSpPr>
        <p:spPr>
          <a:xfrm rot="5400000">
            <a:off x="2706688" y="5437188"/>
            <a:ext cx="463550" cy="0"/>
          </a:xfrm>
          <a:prstGeom prst="line">
            <a:avLst/>
          </a:prstGeom>
          <a:ln w="38100">
            <a:solidFill>
              <a:schemeClr val="accent1">
                <a:lumMod val="75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3774370" y="4192407"/>
            <a:ext cx="1371600" cy="838200"/>
          </a:xfrm>
          <a:prstGeom prst="roundRect">
            <a:avLst/>
          </a:prstGeom>
          <a:solidFill>
            <a:srgbClr val="EE8E00"/>
          </a:solidFill>
          <a:ln w="9525" cap="flat" cmpd="sng" algn="ctr">
            <a:noFill/>
            <a:prstDash val="solid"/>
            <a:round/>
            <a:headEnd type="none" w="med" len="med"/>
            <a:tailEnd type="none" w="med" len="med"/>
          </a:ln>
          <a:effectLst>
            <a:outerShdw blurRad="88900" dist="50800" dir="2700000" algn="tl" rotWithShape="0">
              <a:prstClr val="black">
                <a:alpha val="40000"/>
              </a:prstClr>
            </a:outerShdw>
          </a:effectLst>
          <a:scene3d>
            <a:camera prst="orthographicFront"/>
            <a:lightRig rig="threePt" dir="t">
              <a:rot lat="0" lon="0" rev="20400000"/>
            </a:lightRig>
          </a:scene3d>
          <a:sp3d extrusionH="76200" contourW="12700">
            <a:bevelT w="158750" h="63500"/>
            <a:extrusionClr>
              <a:schemeClr val="accent2">
                <a:lumMod val="40000"/>
                <a:lumOff val="60000"/>
              </a:schemeClr>
            </a:extrusionClr>
            <a:contourClr>
              <a:schemeClr val="accent2">
                <a:lumMod val="75000"/>
              </a:schemeClr>
            </a:contourClr>
          </a:sp3d>
        </p:spPr>
        <p:txBody>
          <a:bodyPr/>
          <a:lstStyle/>
          <a:p>
            <a:endParaRPr lang="en-US" sz="2400" u="sng" dirty="0">
              <a:solidFill>
                <a:srgbClr val="000000"/>
              </a:solidFill>
              <a:latin typeface="Calibri" pitchFamily="34" charset="0"/>
            </a:endParaRPr>
          </a:p>
        </p:txBody>
      </p:sp>
      <p:sp>
        <p:nvSpPr>
          <p:cNvPr id="66588" name="TextBox 85"/>
          <p:cNvSpPr txBox="1">
            <a:spLocks noChangeArrowheads="1"/>
          </p:cNvSpPr>
          <p:nvPr/>
        </p:nvSpPr>
        <p:spPr bwMode="auto">
          <a:xfrm>
            <a:off x="3775075" y="4216400"/>
            <a:ext cx="1371600" cy="731838"/>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Application</a:t>
            </a:r>
          </a:p>
          <a:p>
            <a:pPr algn="ctr"/>
            <a:r>
              <a:rPr lang="en-US" sz="1200" dirty="0">
                <a:solidFill>
                  <a:srgbClr val="FFFFFF"/>
                </a:solidFill>
                <a:latin typeface="Calibri" pitchFamily="34" charset="0"/>
              </a:rPr>
              <a:t>(Browser, Client, Mail, etc…)</a:t>
            </a:r>
            <a:endParaRPr lang="en-US" sz="1200" dirty="0">
              <a:solidFill>
                <a:srgbClr val="000000"/>
              </a:solidFill>
              <a:latin typeface="Calibri" pitchFamily="34" charset="0"/>
            </a:endParaRPr>
          </a:p>
        </p:txBody>
      </p:sp>
      <p:grpSp>
        <p:nvGrpSpPr>
          <p:cNvPr id="3" name="Group 86"/>
          <p:cNvGrpSpPr>
            <a:grpSpLocks/>
          </p:cNvGrpSpPr>
          <p:nvPr/>
        </p:nvGrpSpPr>
        <p:grpSpPr bwMode="auto">
          <a:xfrm>
            <a:off x="2181225" y="4117975"/>
            <a:ext cx="1577975" cy="1047750"/>
            <a:chOff x="615696" y="2820797"/>
            <a:chExt cx="1578864" cy="1048512"/>
          </a:xfrm>
        </p:grpSpPr>
        <p:sp>
          <p:nvSpPr>
            <p:cNvPr id="29" name="Rounded Rectangle 28"/>
            <p:cNvSpPr/>
            <p:nvPr/>
          </p:nvSpPr>
          <p:spPr bwMode="auto">
            <a:xfrm>
              <a:off x="685800" y="2895600"/>
              <a:ext cx="1371600" cy="838200"/>
            </a:xfrm>
            <a:prstGeom prst="roundRect">
              <a:avLst/>
            </a:prstGeom>
            <a:solidFill>
              <a:srgbClr val="960000"/>
            </a:solidFill>
            <a:ln w="9525" cap="flat" cmpd="sng" algn="ctr">
              <a:noFill/>
              <a:prstDash val="solid"/>
              <a:round/>
              <a:headEnd type="none" w="med" len="med"/>
              <a:tailEnd type="none" w="med" len="med"/>
            </a:ln>
            <a:effectLst>
              <a:outerShdw blurRad="88900" dist="50800" dir="2700000" algn="tl" rotWithShape="0">
                <a:prstClr val="black">
                  <a:alpha val="40000"/>
                </a:prstClr>
              </a:outerShdw>
            </a:effectLst>
            <a:scene3d>
              <a:camera prst="orthographicFront"/>
              <a:lightRig rig="threePt" dir="t">
                <a:rot lat="0" lon="0" rev="20400000"/>
              </a:lightRig>
            </a:scene3d>
            <a:sp3d extrusionH="76200" contourW="12700">
              <a:bevelT w="158750" h="63500"/>
              <a:extrusionClr>
                <a:srgbClr val="FD9491"/>
              </a:extrusionClr>
              <a:contourClr>
                <a:srgbClr val="C00000"/>
              </a:contourClr>
            </a:sp3d>
          </p:spPr>
          <p:txBody>
            <a:bodyPr/>
            <a:lstStyle/>
            <a:p>
              <a:endParaRPr lang="en-US" sz="2400" u="sng" dirty="0">
                <a:solidFill>
                  <a:srgbClr val="000000"/>
                </a:solidFill>
                <a:latin typeface="Calibri" pitchFamily="34" charset="0"/>
              </a:endParaRPr>
            </a:p>
          </p:txBody>
        </p:sp>
        <p:sp>
          <p:nvSpPr>
            <p:cNvPr id="66612" name="TextBox 88"/>
            <p:cNvSpPr txBox="1">
              <a:spLocks noChangeArrowheads="1"/>
            </p:cNvSpPr>
            <p:nvPr/>
          </p:nvSpPr>
          <p:spPr bwMode="auto">
            <a:xfrm>
              <a:off x="685800" y="2908300"/>
              <a:ext cx="1371600" cy="549275"/>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Device</a:t>
              </a:r>
            </a:p>
            <a:p>
              <a:pPr algn="ctr"/>
              <a:r>
                <a:rPr lang="en-US" sz="1200" dirty="0">
                  <a:solidFill>
                    <a:srgbClr val="FFFFFF"/>
                  </a:solidFill>
                  <a:latin typeface="Calibri" pitchFamily="34" charset="0"/>
                </a:rPr>
                <a:t>(Laptop, Handset)</a:t>
              </a:r>
            </a:p>
          </p:txBody>
        </p:sp>
      </p:grpSp>
      <p:grpSp>
        <p:nvGrpSpPr>
          <p:cNvPr id="8" name="Group 89"/>
          <p:cNvGrpSpPr>
            <a:grpSpLocks/>
          </p:cNvGrpSpPr>
          <p:nvPr/>
        </p:nvGrpSpPr>
        <p:grpSpPr bwMode="auto">
          <a:xfrm>
            <a:off x="5229225" y="4117975"/>
            <a:ext cx="1577975" cy="1047750"/>
            <a:chOff x="4959096" y="2820797"/>
            <a:chExt cx="1578864" cy="1048512"/>
          </a:xfrm>
        </p:grpSpPr>
        <p:sp>
          <p:nvSpPr>
            <p:cNvPr id="32" name="Rounded Rectangle 31"/>
            <p:cNvSpPr/>
            <p:nvPr/>
          </p:nvSpPr>
          <p:spPr bwMode="auto">
            <a:xfrm>
              <a:off x="5029200" y="2895600"/>
              <a:ext cx="1371600" cy="838200"/>
            </a:xfrm>
            <a:prstGeom prst="roundRect">
              <a:avLst/>
            </a:prstGeom>
            <a:solidFill>
              <a:srgbClr val="285000"/>
            </a:solidFill>
            <a:ln w="9525" cap="flat" cmpd="sng" algn="ctr">
              <a:noFill/>
              <a:prstDash val="solid"/>
              <a:round/>
              <a:headEnd type="none" w="med" len="med"/>
              <a:tailEnd type="none" w="med" len="med"/>
            </a:ln>
            <a:effectLst>
              <a:outerShdw blurRad="88900" dist="50800" dir="2700000" algn="tl" rotWithShape="0">
                <a:prstClr val="black">
                  <a:alpha val="40000"/>
                </a:prstClr>
              </a:outerShdw>
            </a:effectLst>
            <a:scene3d>
              <a:camera prst="orthographicFront"/>
              <a:lightRig rig="threePt" dir="t">
                <a:rot lat="0" lon="0" rev="20400000"/>
              </a:lightRig>
            </a:scene3d>
            <a:sp3d extrusionH="76200" contourW="12700">
              <a:bevelT w="158750" h="63500"/>
              <a:extrusionClr>
                <a:srgbClr val="00B050"/>
              </a:extrusionClr>
              <a:contourClr>
                <a:srgbClr val="006600"/>
              </a:contourClr>
            </a:sp3d>
          </p:spPr>
          <p:txBody>
            <a:bodyPr/>
            <a:lstStyle/>
            <a:p>
              <a:endParaRPr lang="en-US" sz="2400" u="sng" dirty="0">
                <a:solidFill>
                  <a:srgbClr val="000000"/>
                </a:solidFill>
                <a:latin typeface="Calibri" pitchFamily="34" charset="0"/>
              </a:endParaRPr>
            </a:p>
          </p:txBody>
        </p:sp>
        <p:sp>
          <p:nvSpPr>
            <p:cNvPr id="66608" name="TextBox 91"/>
            <p:cNvSpPr txBox="1">
              <a:spLocks noChangeArrowheads="1"/>
            </p:cNvSpPr>
            <p:nvPr/>
          </p:nvSpPr>
          <p:spPr bwMode="auto">
            <a:xfrm>
              <a:off x="5029200" y="2940050"/>
              <a:ext cx="1371600" cy="549275"/>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Network</a:t>
              </a:r>
            </a:p>
            <a:p>
              <a:pPr algn="ctr"/>
              <a:r>
                <a:rPr lang="en-US" sz="1200" dirty="0">
                  <a:solidFill>
                    <a:srgbClr val="FFFFFF"/>
                  </a:solidFill>
                  <a:latin typeface="Calibri" pitchFamily="34" charset="0"/>
                </a:rPr>
                <a:t>(Access)</a:t>
              </a:r>
              <a:endParaRPr lang="en-US" sz="1200" dirty="0">
                <a:solidFill>
                  <a:srgbClr val="000000"/>
                </a:solidFill>
                <a:latin typeface="Calibri" pitchFamily="34" charset="0"/>
              </a:endParaRPr>
            </a:p>
          </p:txBody>
        </p:sp>
      </p:grpSp>
      <p:grpSp>
        <p:nvGrpSpPr>
          <p:cNvPr id="10" name="Group 92"/>
          <p:cNvGrpSpPr>
            <a:grpSpLocks/>
          </p:cNvGrpSpPr>
          <p:nvPr/>
        </p:nvGrpSpPr>
        <p:grpSpPr bwMode="auto">
          <a:xfrm>
            <a:off x="6745288" y="4154488"/>
            <a:ext cx="1577975" cy="1047750"/>
            <a:chOff x="3358896" y="2820797"/>
            <a:chExt cx="1578864" cy="1048512"/>
          </a:xfrm>
        </p:grpSpPr>
        <p:sp>
          <p:nvSpPr>
            <p:cNvPr id="35" name="Rounded Rectangle 34"/>
            <p:cNvSpPr/>
            <p:nvPr/>
          </p:nvSpPr>
          <p:spPr bwMode="auto">
            <a:xfrm>
              <a:off x="3429000" y="2895600"/>
              <a:ext cx="1371600" cy="838200"/>
            </a:xfrm>
            <a:prstGeom prst="roundRect">
              <a:avLst/>
            </a:prstGeom>
            <a:solidFill>
              <a:srgbClr val="960000"/>
            </a:solidFill>
            <a:ln w="9525" cap="flat" cmpd="sng" algn="ctr">
              <a:noFill/>
              <a:prstDash val="solid"/>
              <a:round/>
              <a:headEnd type="none" w="med" len="med"/>
              <a:tailEnd type="none" w="med" len="med"/>
            </a:ln>
            <a:effectLst>
              <a:outerShdw blurRad="88900" dist="50800" dir="2700000" algn="tl" rotWithShape="0">
                <a:prstClr val="black">
                  <a:alpha val="40000"/>
                </a:prstClr>
              </a:outerShdw>
            </a:effectLst>
            <a:scene3d>
              <a:camera prst="orthographicFront"/>
              <a:lightRig rig="threePt" dir="t">
                <a:rot lat="0" lon="0" rev="20400000"/>
              </a:lightRig>
            </a:scene3d>
            <a:sp3d extrusionH="76200" contourW="12700">
              <a:bevelT w="158750" h="63500"/>
              <a:extrusionClr>
                <a:srgbClr val="FD9491"/>
              </a:extrusionClr>
              <a:contourClr>
                <a:srgbClr val="C00000"/>
              </a:contourClr>
            </a:sp3d>
          </p:spPr>
          <p:txBody>
            <a:bodyPr/>
            <a:lstStyle/>
            <a:p>
              <a:endParaRPr lang="en-US" sz="2400" u="sng" dirty="0">
                <a:solidFill>
                  <a:srgbClr val="000000"/>
                </a:solidFill>
                <a:latin typeface="Calibri" pitchFamily="34" charset="0"/>
              </a:endParaRPr>
            </a:p>
          </p:txBody>
        </p:sp>
        <p:sp>
          <p:nvSpPr>
            <p:cNvPr id="66604" name="TextBox 94"/>
            <p:cNvSpPr txBox="1">
              <a:spLocks noChangeArrowheads="1"/>
            </p:cNvSpPr>
            <p:nvPr/>
          </p:nvSpPr>
          <p:spPr bwMode="auto">
            <a:xfrm>
              <a:off x="3429000" y="2919413"/>
              <a:ext cx="1371600" cy="731837"/>
            </a:xfrm>
            <a:prstGeom prst="rect">
              <a:avLst/>
            </a:prstGeom>
            <a:noFill/>
            <a:ln w="9525">
              <a:noFill/>
              <a:miter lim="800000"/>
              <a:headEnd/>
              <a:tailEnd/>
            </a:ln>
          </p:spPr>
          <p:txBody>
            <a:bodyPr>
              <a:spAutoFit/>
            </a:bodyPr>
            <a:lstStyle/>
            <a:p>
              <a:pPr algn="ctr"/>
              <a:r>
                <a:rPr lang="en-US" b="1" dirty="0">
                  <a:solidFill>
                    <a:srgbClr val="FFFFFF"/>
                  </a:solidFill>
                  <a:latin typeface="Calibri" pitchFamily="34" charset="0"/>
                </a:rPr>
                <a:t>Content</a:t>
              </a:r>
            </a:p>
            <a:p>
              <a:pPr algn="ctr"/>
              <a:r>
                <a:rPr lang="en-US" sz="1200" dirty="0">
                  <a:solidFill>
                    <a:srgbClr val="FFFFFF"/>
                  </a:solidFill>
                  <a:latin typeface="Calibri" pitchFamily="34" charset="0"/>
                </a:rPr>
                <a:t>(E-Mail, YouTube, Stock quote, etc)</a:t>
              </a:r>
            </a:p>
          </p:txBody>
        </p:sp>
      </p:grpSp>
      <p:cxnSp>
        <p:nvCxnSpPr>
          <p:cNvPr id="37" name="Straight Connector 36"/>
          <p:cNvCxnSpPr/>
          <p:nvPr/>
        </p:nvCxnSpPr>
        <p:spPr>
          <a:xfrm rot="5400000" flipH="1" flipV="1">
            <a:off x="7391400" y="5521325"/>
            <a:ext cx="228600" cy="0"/>
          </a:xfrm>
          <a:prstGeom prst="line">
            <a:avLst/>
          </a:prstGeom>
          <a:ln w="38100">
            <a:solidFill>
              <a:schemeClr val="accent1">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2822575" y="5297488"/>
            <a:ext cx="228600" cy="0"/>
          </a:xfrm>
          <a:prstGeom prst="line">
            <a:avLst/>
          </a:prstGeom>
          <a:ln w="38100">
            <a:solidFill>
              <a:schemeClr val="accent1">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6594" name="TextBox 13"/>
          <p:cNvSpPr txBox="1">
            <a:spLocks noChangeArrowheads="1"/>
          </p:cNvSpPr>
          <p:nvPr/>
        </p:nvSpPr>
        <p:spPr bwMode="auto">
          <a:xfrm>
            <a:off x="422275" y="3430588"/>
            <a:ext cx="1828800" cy="581025"/>
          </a:xfrm>
          <a:prstGeom prst="rect">
            <a:avLst/>
          </a:prstGeom>
          <a:noFill/>
          <a:ln w="9525">
            <a:noFill/>
            <a:miter lim="800000"/>
            <a:headEnd/>
            <a:tailEnd/>
          </a:ln>
        </p:spPr>
        <p:txBody>
          <a:bodyPr>
            <a:spAutoFit/>
          </a:bodyPr>
          <a:lstStyle/>
          <a:p>
            <a:pPr algn="ctr"/>
            <a:r>
              <a:rPr lang="en-US" sz="1600" i="1" dirty="0">
                <a:solidFill>
                  <a:srgbClr val="000000"/>
                </a:solidFill>
                <a:latin typeface="Calibri" pitchFamily="34" charset="0"/>
              </a:rPr>
              <a:t>Customer </a:t>
            </a:r>
            <a:r>
              <a:rPr lang="en-US" sz="1600" b="1" i="1" dirty="0">
                <a:solidFill>
                  <a:srgbClr val="009900"/>
                </a:solidFill>
                <a:latin typeface="Calibri" pitchFamily="34" charset="0"/>
              </a:rPr>
              <a:t>Requests</a:t>
            </a:r>
            <a:r>
              <a:rPr lang="en-US" sz="1600" i="1" dirty="0">
                <a:solidFill>
                  <a:srgbClr val="000000"/>
                </a:solidFill>
                <a:latin typeface="Calibri" pitchFamily="34" charset="0"/>
              </a:rPr>
              <a:t> Value at Device   </a:t>
            </a:r>
          </a:p>
        </p:txBody>
      </p:sp>
      <p:sp>
        <p:nvSpPr>
          <p:cNvPr id="41" name="Rounded Rectangle 40"/>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42" name="Rectangle 41"/>
          <p:cNvSpPr/>
          <p:nvPr/>
        </p:nvSpPr>
        <p:spPr>
          <a:xfrm>
            <a:off x="8356763"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a:solidFill>
                  <a:schemeClr val="tx1">
                    <a:lumMod val="65000"/>
                    <a:lumOff val="35000"/>
                  </a:schemeClr>
                </a:solidFill>
                <a:latin typeface="+mj-lt"/>
                <a:cs typeface="Lucida Sans Unicode" charset="0"/>
              </a:rPr>
              <a:t>S</a:t>
            </a:r>
            <a:endParaRPr lang="en-US" sz="2400" dirty="0">
              <a:solidFill>
                <a:schemeClr val="tx1">
                  <a:lumMod val="65000"/>
                  <a:lumOff val="35000"/>
                </a:schemeClr>
              </a:solidFill>
              <a:latin typeface="+mj-lt"/>
            </a:endParaRPr>
          </a:p>
        </p:txBody>
      </p:sp>
      <p:pic>
        <p:nvPicPr>
          <p:cNvPr id="43" name="Picture 42" descr="iphone-in-hand.jpg"/>
          <p:cNvPicPr>
            <a:picLocks noChangeAspect="1"/>
          </p:cNvPicPr>
          <p:nvPr/>
        </p:nvPicPr>
        <p:blipFill>
          <a:blip r:embed="rId3" cstate="print">
            <a:clrChange>
              <a:clrFrom>
                <a:srgbClr val="F1F1EF"/>
              </a:clrFrom>
              <a:clrTo>
                <a:srgbClr val="F1F1EF">
                  <a:alpha val="0"/>
                </a:srgbClr>
              </a:clrTo>
            </a:clrChange>
          </a:blip>
          <a:stretch>
            <a:fillRect/>
          </a:stretch>
        </p:blipFill>
        <p:spPr>
          <a:xfrm>
            <a:off x="418618" y="4157995"/>
            <a:ext cx="1322070" cy="1318260"/>
          </a:xfrm>
          <a:prstGeom prst="rect">
            <a:avLst/>
          </a:prstGeom>
        </p:spPr>
      </p:pic>
      <p:sp>
        <p:nvSpPr>
          <p:cNvPr id="44" name="Title 43"/>
          <p:cNvSpPr>
            <a:spLocks noGrp="1"/>
          </p:cNvSpPr>
          <p:nvPr>
            <p:ph type="title"/>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can’t be an afterthought</a:t>
            </a:r>
          </a:p>
        </p:txBody>
      </p:sp>
      <p:sp>
        <p:nvSpPr>
          <p:cNvPr id="3" name="Slide Number Placeholder 2"/>
          <p:cNvSpPr>
            <a:spLocks noGrp="1"/>
          </p:cNvSpPr>
          <p:nvPr>
            <p:ph type="sldNum" sz="quarter" idx="10"/>
          </p:nvPr>
        </p:nvSpPr>
        <p:spPr>
          <a:prstGeom prst="rect">
            <a:avLst/>
          </a:prstGeom>
        </p:spPr>
        <p:txBody>
          <a:bodyPr/>
          <a:lstStyle/>
          <a:p>
            <a:fld id="{26BDC8D8-E660-4226-8804-187229CA1CB3}" type="slidenum">
              <a:rPr lang="en-US" smtClean="0"/>
              <a:pPr/>
              <a:t>23</a:t>
            </a:fld>
            <a:endParaRPr lang="en-US" dirty="0"/>
          </a:p>
        </p:txBody>
      </p:sp>
      <p:grpSp>
        <p:nvGrpSpPr>
          <p:cNvPr id="4" name="Group 30"/>
          <p:cNvGrpSpPr/>
          <p:nvPr/>
        </p:nvGrpSpPr>
        <p:grpSpPr>
          <a:xfrm>
            <a:off x="624545" y="1066801"/>
            <a:ext cx="3718855" cy="2428641"/>
            <a:chOff x="624545" y="1143001"/>
            <a:chExt cx="3718855" cy="2428641"/>
          </a:xfrm>
        </p:grpSpPr>
        <p:grpSp>
          <p:nvGrpSpPr>
            <p:cNvPr id="5" name="Group 42"/>
            <p:cNvGrpSpPr/>
            <p:nvPr/>
          </p:nvGrpSpPr>
          <p:grpSpPr>
            <a:xfrm>
              <a:off x="624545" y="1143001"/>
              <a:ext cx="3718855" cy="2428641"/>
              <a:chOff x="4875580" y="1152150"/>
              <a:chExt cx="3718855" cy="2428641"/>
            </a:xfrm>
          </p:grpSpPr>
          <p:sp>
            <p:nvSpPr>
              <p:cNvPr id="12" name="Rounded Rectangle 11"/>
              <p:cNvSpPr/>
              <p:nvPr/>
            </p:nvSpPr>
            <p:spPr>
              <a:xfrm>
                <a:off x="4875580" y="1152151"/>
                <a:ext cx="3718855" cy="2428640"/>
              </a:xfrm>
              <a:prstGeom prst="roundRect">
                <a:avLst>
                  <a:gd name="adj" fmla="val 0"/>
                </a:avLst>
              </a:prstGeom>
              <a:solidFill>
                <a:schemeClr val="bg1"/>
              </a:solidFill>
              <a:ln w="19050">
                <a:solidFill>
                  <a:schemeClr val="bg1">
                    <a:lumMod val="50000"/>
                  </a:schemeClr>
                </a:solid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7" name="TextBox 16"/>
              <p:cNvSpPr txBox="1"/>
              <p:nvPr/>
            </p:nvSpPr>
            <p:spPr>
              <a:xfrm>
                <a:off x="4875580" y="1152150"/>
                <a:ext cx="3718855" cy="307777"/>
              </a:xfrm>
              <a:prstGeom prst="rect">
                <a:avLst/>
              </a:prstGeom>
              <a:noFill/>
            </p:spPr>
            <p:txBody>
              <a:bodyPr wrap="square" rtlCol="0">
                <a:spAutoFit/>
              </a:bodyPr>
              <a:lstStyle/>
              <a:p>
                <a:r>
                  <a:rPr lang="en-US" sz="1400" b="1" dirty="0" smtClean="0">
                    <a:solidFill>
                      <a:schemeClr val="accent1">
                        <a:lumMod val="50000"/>
                      </a:schemeClr>
                    </a:solidFill>
                    <a:latin typeface="Calibri" pitchFamily="34" charset="0"/>
                    <a:cs typeface="Lucida Sans Unicode" pitchFamily="34" charset="0"/>
                  </a:rPr>
                  <a:t>Consumer expectation</a:t>
                </a:r>
              </a:p>
            </p:txBody>
          </p:sp>
        </p:grpSp>
        <p:pic>
          <p:nvPicPr>
            <p:cNvPr id="25" name="Picture 24" descr="20084_Gartner_Mexico_Bag_Insert_v3_06.png"/>
            <p:cNvPicPr>
              <a:picLocks noChangeAspect="1"/>
            </p:cNvPicPr>
            <p:nvPr/>
          </p:nvPicPr>
          <p:blipFill>
            <a:blip r:embed="rId3" cstate="print"/>
            <a:stretch>
              <a:fillRect/>
            </a:stretch>
          </p:blipFill>
          <p:spPr>
            <a:xfrm>
              <a:off x="838200" y="1371600"/>
              <a:ext cx="3429000" cy="2092817"/>
            </a:xfrm>
            <a:prstGeom prst="rect">
              <a:avLst/>
            </a:prstGeom>
          </p:spPr>
        </p:pic>
      </p:grpSp>
      <p:grpSp>
        <p:nvGrpSpPr>
          <p:cNvPr id="6" name="Group 31"/>
          <p:cNvGrpSpPr/>
          <p:nvPr/>
        </p:nvGrpSpPr>
        <p:grpSpPr>
          <a:xfrm>
            <a:off x="4648200" y="1066800"/>
            <a:ext cx="3718855" cy="2547937"/>
            <a:chOff x="4648200" y="1143000"/>
            <a:chExt cx="3718855" cy="2547937"/>
          </a:xfrm>
        </p:grpSpPr>
        <p:grpSp>
          <p:nvGrpSpPr>
            <p:cNvPr id="7" name="Group 42"/>
            <p:cNvGrpSpPr/>
            <p:nvPr/>
          </p:nvGrpSpPr>
          <p:grpSpPr>
            <a:xfrm>
              <a:off x="4648200" y="1143000"/>
              <a:ext cx="3718855" cy="2428641"/>
              <a:chOff x="8914180" y="999749"/>
              <a:chExt cx="3718855" cy="2428641"/>
            </a:xfrm>
          </p:grpSpPr>
          <p:sp>
            <p:nvSpPr>
              <p:cNvPr id="19" name="Rounded Rectangle 18"/>
              <p:cNvSpPr/>
              <p:nvPr/>
            </p:nvSpPr>
            <p:spPr>
              <a:xfrm>
                <a:off x="8914180" y="999750"/>
                <a:ext cx="3718855" cy="2428640"/>
              </a:xfrm>
              <a:prstGeom prst="roundRect">
                <a:avLst>
                  <a:gd name="adj" fmla="val 0"/>
                </a:avLst>
              </a:prstGeom>
              <a:solidFill>
                <a:schemeClr val="bg1"/>
              </a:solidFill>
              <a:ln w="19050">
                <a:solidFill>
                  <a:schemeClr val="bg1">
                    <a:lumMod val="50000"/>
                  </a:schemeClr>
                </a:solid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20" name="TextBox 19"/>
              <p:cNvSpPr txBox="1"/>
              <p:nvPr/>
            </p:nvSpPr>
            <p:spPr>
              <a:xfrm>
                <a:off x="8914180" y="999749"/>
                <a:ext cx="3718855" cy="307777"/>
              </a:xfrm>
              <a:prstGeom prst="rect">
                <a:avLst/>
              </a:prstGeom>
              <a:noFill/>
            </p:spPr>
            <p:txBody>
              <a:bodyPr wrap="square" rtlCol="0">
                <a:spAutoFit/>
              </a:bodyPr>
              <a:lstStyle/>
              <a:p>
                <a:r>
                  <a:rPr lang="en-US" sz="1400" b="1" dirty="0" smtClean="0">
                    <a:solidFill>
                      <a:schemeClr val="accent1">
                        <a:lumMod val="50000"/>
                      </a:schemeClr>
                    </a:solidFill>
                    <a:latin typeface="Calibri" pitchFamily="34" charset="0"/>
                    <a:cs typeface="Lucida Sans Unicode" pitchFamily="34" charset="0"/>
                  </a:rPr>
                  <a:t>Reality</a:t>
                </a:r>
              </a:p>
            </p:txBody>
          </p:sp>
        </p:grpSp>
        <p:pic>
          <p:nvPicPr>
            <p:cNvPr id="26" name="Picture 25" descr="20084_Gartner_Mexico_Bag_Insert_v3_03.png"/>
            <p:cNvPicPr>
              <a:picLocks noChangeAspect="1"/>
            </p:cNvPicPr>
            <p:nvPr/>
          </p:nvPicPr>
          <p:blipFill>
            <a:blip r:embed="rId4" cstate="print"/>
            <a:stretch>
              <a:fillRect/>
            </a:stretch>
          </p:blipFill>
          <p:spPr>
            <a:xfrm>
              <a:off x="5394655" y="1143000"/>
              <a:ext cx="2245281" cy="2547937"/>
            </a:xfrm>
            <a:prstGeom prst="rect">
              <a:avLst/>
            </a:prstGeom>
          </p:spPr>
        </p:pic>
      </p:grpSp>
      <p:grpSp>
        <p:nvGrpSpPr>
          <p:cNvPr id="8" name="Group 32"/>
          <p:cNvGrpSpPr/>
          <p:nvPr/>
        </p:nvGrpSpPr>
        <p:grpSpPr>
          <a:xfrm>
            <a:off x="609600" y="3657600"/>
            <a:ext cx="7772400" cy="2590800"/>
            <a:chOff x="609600" y="3810000"/>
            <a:chExt cx="7772400" cy="2590800"/>
          </a:xfrm>
        </p:grpSpPr>
        <p:grpSp>
          <p:nvGrpSpPr>
            <p:cNvPr id="9" name="Group 48"/>
            <p:cNvGrpSpPr/>
            <p:nvPr/>
          </p:nvGrpSpPr>
          <p:grpSpPr>
            <a:xfrm>
              <a:off x="609600" y="3810000"/>
              <a:ext cx="7772400" cy="2560320"/>
              <a:chOff x="999079" y="4131734"/>
              <a:chExt cx="7772400" cy="2560320"/>
            </a:xfrm>
          </p:grpSpPr>
          <p:sp>
            <p:nvSpPr>
              <p:cNvPr id="23" name="Rounded Rectangle 22"/>
              <p:cNvSpPr/>
              <p:nvPr/>
            </p:nvSpPr>
            <p:spPr>
              <a:xfrm>
                <a:off x="999079" y="4131734"/>
                <a:ext cx="7772400" cy="2560320"/>
              </a:xfrm>
              <a:prstGeom prst="roundRect">
                <a:avLst>
                  <a:gd name="adj" fmla="val 0"/>
                </a:avLst>
              </a:prstGeom>
              <a:solidFill>
                <a:schemeClr val="bg1"/>
              </a:solidFill>
              <a:ln w="19050">
                <a:solidFill>
                  <a:schemeClr val="bg1">
                    <a:lumMod val="50000"/>
                  </a:schemeClr>
                </a:solid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24" name="TextBox 23"/>
              <p:cNvSpPr txBox="1"/>
              <p:nvPr/>
            </p:nvSpPr>
            <p:spPr>
              <a:xfrm>
                <a:off x="1075279" y="4187950"/>
                <a:ext cx="3516120" cy="307777"/>
              </a:xfrm>
              <a:prstGeom prst="rect">
                <a:avLst/>
              </a:prstGeom>
              <a:noFill/>
            </p:spPr>
            <p:txBody>
              <a:bodyPr wrap="square" rtlCol="0">
                <a:spAutoFit/>
              </a:bodyPr>
              <a:lstStyle/>
              <a:p>
                <a:r>
                  <a:rPr lang="en-US" sz="1400" b="1" dirty="0" smtClean="0">
                    <a:solidFill>
                      <a:schemeClr val="accent1">
                        <a:lumMod val="50000"/>
                      </a:schemeClr>
                    </a:solidFill>
                    <a:latin typeface="Calibri" pitchFamily="34" charset="0"/>
                    <a:cs typeface="Lucida Sans Unicode" pitchFamily="34" charset="0"/>
                  </a:rPr>
                  <a:t>The result</a:t>
                </a:r>
              </a:p>
            </p:txBody>
          </p:sp>
        </p:grpSp>
        <p:pic>
          <p:nvPicPr>
            <p:cNvPr id="27" name="Picture 26" descr="20084_Gartner_Mexico_Bag_Insert_v3_10.png"/>
            <p:cNvPicPr>
              <a:picLocks noChangeAspect="1"/>
            </p:cNvPicPr>
            <p:nvPr/>
          </p:nvPicPr>
          <p:blipFill>
            <a:blip r:embed="rId5" cstate="print"/>
            <a:stretch>
              <a:fillRect/>
            </a:stretch>
          </p:blipFill>
          <p:spPr>
            <a:xfrm>
              <a:off x="1019175" y="3962400"/>
              <a:ext cx="3019425" cy="2344129"/>
            </a:xfrm>
            <a:prstGeom prst="rect">
              <a:avLst/>
            </a:prstGeom>
          </p:spPr>
        </p:pic>
        <p:pic>
          <p:nvPicPr>
            <p:cNvPr id="30" name="Picture 29" descr="20084_Gartner_Mexico_Bag_Insert_v3_12.png"/>
            <p:cNvPicPr>
              <a:picLocks noChangeAspect="1"/>
            </p:cNvPicPr>
            <p:nvPr/>
          </p:nvPicPr>
          <p:blipFill>
            <a:blip r:embed="rId6" cstate="print"/>
            <a:stretch>
              <a:fillRect/>
            </a:stretch>
          </p:blipFill>
          <p:spPr>
            <a:xfrm>
              <a:off x="4876800" y="3837893"/>
              <a:ext cx="3048000" cy="2562907"/>
            </a:xfrm>
            <a:prstGeom prst="rect">
              <a:avLst/>
            </a:prstGeom>
          </p:spPr>
        </p:pic>
      </p:grpSp>
      <p:grpSp>
        <p:nvGrpSpPr>
          <p:cNvPr id="10" name="Group 33"/>
          <p:cNvGrpSpPr/>
          <p:nvPr/>
        </p:nvGrpSpPr>
        <p:grpSpPr>
          <a:xfrm>
            <a:off x="609600" y="3657600"/>
            <a:ext cx="7772400" cy="2560320"/>
            <a:chOff x="609600" y="3581400"/>
            <a:chExt cx="7772400" cy="2560320"/>
          </a:xfrm>
        </p:grpSpPr>
        <p:sp>
          <p:nvSpPr>
            <p:cNvPr id="28" name="Rounded Rectangle 27"/>
            <p:cNvSpPr/>
            <p:nvPr/>
          </p:nvSpPr>
          <p:spPr>
            <a:xfrm>
              <a:off x="609600" y="3581400"/>
              <a:ext cx="7772400" cy="2560320"/>
            </a:xfrm>
            <a:prstGeom prst="roundRect">
              <a:avLst>
                <a:gd name="adj" fmla="val 0"/>
              </a:avLst>
            </a:prstGeom>
            <a:solidFill>
              <a:schemeClr val="bg1">
                <a:lumMod val="85000"/>
                <a:alpha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29" name="Rectangle 28"/>
            <p:cNvSpPr/>
            <p:nvPr/>
          </p:nvSpPr>
          <p:spPr>
            <a:xfrm>
              <a:off x="2590800" y="4038600"/>
              <a:ext cx="3733800" cy="1754326"/>
            </a:xfrm>
            <a:prstGeom prst="rect">
              <a:avLst/>
            </a:prstGeom>
            <a:noFill/>
            <a:effectLst/>
          </p:spPr>
          <p:txBody>
            <a:bodyPr wrap="square" lIns="91440" tIns="45720" rIns="91440" bIns="45720">
              <a:spAutoFit/>
            </a:bodyPr>
            <a:lstStyle/>
            <a:p>
              <a:pPr algn="ctr"/>
              <a:r>
                <a:rPr lang="en-US" sz="3600" b="1" dirty="0" smtClean="0">
                  <a:ln w="31550" cmpd="sng">
                    <a:noFill/>
                    <a:prstDash val="solid"/>
                  </a:ln>
                  <a:solidFill>
                    <a:schemeClr val="bg1"/>
                  </a:solidFill>
                  <a:effectLst>
                    <a:glow rad="101600">
                      <a:schemeClr val="tx1">
                        <a:lumMod val="90000"/>
                        <a:lumOff val="10000"/>
                        <a:alpha val="60000"/>
                      </a:schemeClr>
                    </a:glow>
                  </a:effectLst>
                  <a:cs typeface="Arial" pitchFamily="34" charset="0"/>
                </a:rPr>
                <a:t>Lost Revenue </a:t>
              </a:r>
            </a:p>
            <a:p>
              <a:pPr algn="ctr"/>
              <a:r>
                <a:rPr lang="en-US" sz="3600" b="1" dirty="0" smtClean="0">
                  <a:ln w="31550" cmpd="sng">
                    <a:noFill/>
                    <a:prstDash val="solid"/>
                  </a:ln>
                  <a:solidFill>
                    <a:schemeClr val="bg1"/>
                  </a:solidFill>
                  <a:effectLst>
                    <a:glow rad="101600">
                      <a:schemeClr val="tx1">
                        <a:lumMod val="90000"/>
                        <a:lumOff val="10000"/>
                        <a:alpha val="60000"/>
                      </a:schemeClr>
                    </a:glow>
                  </a:effectLst>
                  <a:cs typeface="Arial" pitchFamily="34" charset="0"/>
                </a:rPr>
                <a:t>&amp;</a:t>
              </a:r>
            </a:p>
            <a:p>
              <a:pPr algn="ctr"/>
              <a:r>
                <a:rPr lang="en-US" sz="3600" b="1" dirty="0" smtClean="0">
                  <a:ln w="31550" cmpd="sng">
                    <a:noFill/>
                    <a:prstDash val="solid"/>
                  </a:ln>
                  <a:solidFill>
                    <a:schemeClr val="bg1"/>
                  </a:solidFill>
                  <a:effectLst>
                    <a:glow rad="101600">
                      <a:schemeClr val="tx1">
                        <a:lumMod val="90000"/>
                        <a:lumOff val="10000"/>
                        <a:alpha val="60000"/>
                      </a:schemeClr>
                    </a:glow>
                  </a:effectLst>
                  <a:cs typeface="Arial" pitchFamily="34" charset="0"/>
                </a:rPr>
                <a:t>Lost Credibility</a:t>
              </a:r>
              <a:endParaRPr lang="en-US" sz="3600" b="1" dirty="0">
                <a:ln w="31550" cmpd="sng">
                  <a:noFill/>
                  <a:prstDash val="solid"/>
                </a:ln>
                <a:solidFill>
                  <a:schemeClr val="bg1"/>
                </a:solidFill>
                <a:effectLst>
                  <a:glow rad="101600">
                    <a:schemeClr val="tx1">
                      <a:lumMod val="90000"/>
                      <a:lumOff val="10000"/>
                      <a:alpha val="60000"/>
                    </a:schemeClr>
                  </a:glow>
                </a:effectLst>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000000"/>
                </a:solidFill>
              </a:rPr>
              <a:t/>
            </a:r>
            <a:br>
              <a:rPr lang="en-US" sz="2800" dirty="0" smtClean="0">
                <a:solidFill>
                  <a:srgbClr val="000000"/>
                </a:solidFill>
              </a:rPr>
            </a:br>
            <a:r>
              <a:rPr lang="en-US" sz="2800" dirty="0" smtClean="0">
                <a:solidFill>
                  <a:srgbClr val="000000"/>
                </a:solidFill>
              </a:rPr>
              <a:t>How quickly should your web site load on your tablet?</a:t>
            </a:r>
            <a:endParaRPr lang="en-US" sz="2800" dirty="0">
              <a:solidFill>
                <a:srgbClr val="000000"/>
              </a:solidFill>
            </a:endParaRPr>
          </a:p>
        </p:txBody>
      </p:sp>
      <p:sp>
        <p:nvSpPr>
          <p:cNvPr id="3" name="Slide Number Placeholder 2"/>
          <p:cNvSpPr>
            <a:spLocks noGrp="1"/>
          </p:cNvSpPr>
          <p:nvPr>
            <p:ph type="sldNum" sz="quarter" idx="10"/>
          </p:nvPr>
        </p:nvSpPr>
        <p:spPr>
          <a:prstGeom prst="rect">
            <a:avLst/>
          </a:prstGeom>
        </p:spPr>
        <p:txBody>
          <a:bodyPr/>
          <a:lstStyle/>
          <a:p>
            <a:fld id="{26BDC8D8-E660-4226-8804-187229CA1CB3}" type="slidenum">
              <a:rPr lang="en-US" smtClean="0"/>
              <a:pPr/>
              <a:t>24</a:t>
            </a:fld>
            <a:endParaRPr lang="en-US" dirty="0"/>
          </a:p>
        </p:txBody>
      </p:sp>
      <p:pic>
        <p:nvPicPr>
          <p:cNvPr id="18" name="Content Placeholder 17" descr="watch.jpg"/>
          <p:cNvPicPr>
            <a:picLocks noGrp="1" noChangeAspect="1"/>
          </p:cNvPicPr>
          <p:nvPr>
            <p:ph sz="quarter" idx="4294967295"/>
          </p:nvPr>
        </p:nvPicPr>
        <p:blipFill>
          <a:blip r:embed="rId2" cstate="print"/>
          <a:stretch>
            <a:fillRect/>
          </a:stretch>
        </p:blipFill>
        <p:spPr>
          <a:xfrm>
            <a:off x="0" y="4545013"/>
            <a:ext cx="1098550" cy="1276350"/>
          </a:xfrm>
        </p:spPr>
      </p:pic>
      <p:sp>
        <p:nvSpPr>
          <p:cNvPr id="5" name="Rounded Rectangle 4"/>
          <p:cNvSpPr/>
          <p:nvPr/>
        </p:nvSpPr>
        <p:spPr bwMode="auto">
          <a:xfrm>
            <a:off x="1440873" y="3472889"/>
            <a:ext cx="544945" cy="877455"/>
          </a:xfrm>
          <a:prstGeom prst="roundRect">
            <a:avLst/>
          </a:prstGeom>
          <a:solidFill>
            <a:schemeClr val="accent3"/>
          </a:solidFill>
          <a:ln w="9525">
            <a:noFill/>
            <a:miter lim="800000"/>
            <a:headEnd/>
            <a:tailEnd/>
          </a:ln>
          <a:effectLst/>
        </p:spPr>
        <p:txBody>
          <a:bodyPr wrap="none" rtlCol="0" anchor="ctr"/>
          <a:lstStyle/>
          <a:p>
            <a:pPr algn="ctr"/>
            <a:endParaRPr lang="en-US" dirty="0"/>
          </a:p>
        </p:txBody>
      </p:sp>
      <p:sp>
        <p:nvSpPr>
          <p:cNvPr id="6" name="Rounded Rectangle 5"/>
          <p:cNvSpPr/>
          <p:nvPr/>
        </p:nvSpPr>
        <p:spPr bwMode="auto">
          <a:xfrm>
            <a:off x="2794000" y="2336816"/>
            <a:ext cx="544945" cy="2018147"/>
          </a:xfrm>
          <a:prstGeom prst="roundRect">
            <a:avLst/>
          </a:prstGeom>
          <a:solidFill>
            <a:schemeClr val="accent1">
              <a:lumMod val="75000"/>
            </a:schemeClr>
          </a:solidFill>
          <a:ln w="9525">
            <a:noFill/>
            <a:miter lim="800000"/>
            <a:headEnd/>
            <a:tailEnd/>
          </a:ln>
          <a:effectLst/>
        </p:spPr>
        <p:txBody>
          <a:bodyPr wrap="none" rtlCol="0" anchor="ctr"/>
          <a:lstStyle/>
          <a:p>
            <a:pPr algn="ctr"/>
            <a:endParaRPr lang="en-US" dirty="0"/>
          </a:p>
        </p:txBody>
      </p:sp>
      <p:sp>
        <p:nvSpPr>
          <p:cNvPr id="7" name="Rounded Rectangle 6"/>
          <p:cNvSpPr/>
          <p:nvPr/>
        </p:nvSpPr>
        <p:spPr bwMode="auto">
          <a:xfrm>
            <a:off x="4230255" y="1865762"/>
            <a:ext cx="544945" cy="2475346"/>
          </a:xfrm>
          <a:prstGeom prst="roundRect">
            <a:avLst/>
          </a:prstGeom>
          <a:solidFill>
            <a:schemeClr val="accent2">
              <a:lumMod val="75000"/>
            </a:schemeClr>
          </a:solidFill>
          <a:ln w="9525">
            <a:noFill/>
            <a:miter lim="800000"/>
            <a:headEnd/>
            <a:tailEnd/>
          </a:ln>
          <a:effectLst/>
        </p:spPr>
        <p:txBody>
          <a:bodyPr wrap="none" rtlCol="0" anchor="ctr"/>
          <a:lstStyle/>
          <a:p>
            <a:pPr algn="ctr"/>
            <a:endParaRPr lang="en-US" dirty="0"/>
          </a:p>
        </p:txBody>
      </p:sp>
      <p:sp>
        <p:nvSpPr>
          <p:cNvPr id="8" name="Rounded Rectangle 7"/>
          <p:cNvSpPr/>
          <p:nvPr/>
        </p:nvSpPr>
        <p:spPr bwMode="auto">
          <a:xfrm>
            <a:off x="5648036" y="2650854"/>
            <a:ext cx="544945" cy="1694872"/>
          </a:xfrm>
          <a:prstGeom prst="roundRect">
            <a:avLst/>
          </a:prstGeom>
          <a:solidFill>
            <a:srgbClr val="FFFF00"/>
          </a:solidFill>
          <a:ln w="9525">
            <a:noFill/>
            <a:miter lim="800000"/>
            <a:headEnd/>
            <a:tailEnd/>
          </a:ln>
          <a:effectLst/>
        </p:spPr>
        <p:txBody>
          <a:bodyPr wrap="none" rtlCol="0" anchor="ctr"/>
          <a:lstStyle/>
          <a:p>
            <a:pPr algn="ctr"/>
            <a:endParaRPr lang="en-US" dirty="0"/>
          </a:p>
        </p:txBody>
      </p:sp>
      <p:sp>
        <p:nvSpPr>
          <p:cNvPr id="9" name="Rounded Rectangle 8"/>
          <p:cNvSpPr/>
          <p:nvPr/>
        </p:nvSpPr>
        <p:spPr bwMode="auto">
          <a:xfrm>
            <a:off x="6908773" y="3565252"/>
            <a:ext cx="544945" cy="775856"/>
          </a:xfrm>
          <a:prstGeom prst="roundRect">
            <a:avLst/>
          </a:prstGeom>
          <a:solidFill>
            <a:srgbClr val="C00000"/>
          </a:solidFill>
          <a:ln w="9525">
            <a:noFill/>
            <a:miter lim="800000"/>
            <a:headEnd/>
            <a:tailEnd/>
          </a:ln>
          <a:effectLst/>
        </p:spPr>
        <p:txBody>
          <a:bodyPr wrap="none" rtlCol="0" anchor="ctr"/>
          <a:lstStyle/>
          <a:p>
            <a:pPr algn="ctr"/>
            <a:endParaRPr lang="en-US" dirty="0"/>
          </a:p>
        </p:txBody>
      </p:sp>
      <p:cxnSp>
        <p:nvCxnSpPr>
          <p:cNvPr id="11" name="Straight Connector 10"/>
          <p:cNvCxnSpPr/>
          <p:nvPr/>
        </p:nvCxnSpPr>
        <p:spPr>
          <a:xfrm flipV="1">
            <a:off x="729673" y="4331871"/>
            <a:ext cx="7250545" cy="18472"/>
          </a:xfrm>
          <a:prstGeom prst="line">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1394691" y="3057248"/>
            <a:ext cx="665018" cy="415636"/>
          </a:xfrm>
          <a:prstGeom prst="rect">
            <a:avLst/>
          </a:prstGeom>
          <a:solidFill>
            <a:schemeClr val="bg1"/>
          </a:solidFill>
          <a:ln w="9525">
            <a:noFill/>
            <a:miter lim="800000"/>
            <a:headEnd/>
            <a:tailEnd/>
          </a:ln>
          <a:effectLst/>
        </p:spPr>
        <p:txBody>
          <a:bodyPr wrap="none" rtlCol="0" anchor="ctr"/>
          <a:lstStyle/>
          <a:p>
            <a:pPr algn="ctr"/>
            <a:r>
              <a:rPr lang="en-US" b="1" dirty="0" smtClean="0"/>
              <a:t>13%</a:t>
            </a:r>
            <a:endParaRPr lang="en-US" b="1" dirty="0"/>
          </a:p>
        </p:txBody>
      </p:sp>
      <p:sp>
        <p:nvSpPr>
          <p:cNvPr id="13" name="Rectangle 12"/>
          <p:cNvSpPr/>
          <p:nvPr/>
        </p:nvSpPr>
        <p:spPr bwMode="auto">
          <a:xfrm>
            <a:off x="6811818" y="3172703"/>
            <a:ext cx="665018" cy="415636"/>
          </a:xfrm>
          <a:prstGeom prst="rect">
            <a:avLst/>
          </a:prstGeom>
          <a:solidFill>
            <a:schemeClr val="bg1"/>
          </a:solidFill>
          <a:ln w="9525">
            <a:noFill/>
            <a:miter lim="800000"/>
            <a:headEnd/>
            <a:tailEnd/>
          </a:ln>
          <a:effectLst/>
        </p:spPr>
        <p:txBody>
          <a:bodyPr wrap="none" rtlCol="0" anchor="ctr"/>
          <a:lstStyle/>
          <a:p>
            <a:pPr algn="ctr"/>
            <a:r>
              <a:rPr lang="en-US" b="1" dirty="0" smtClean="0"/>
              <a:t>11%</a:t>
            </a:r>
            <a:endParaRPr lang="en-US" b="1" dirty="0"/>
          </a:p>
        </p:txBody>
      </p:sp>
      <p:sp>
        <p:nvSpPr>
          <p:cNvPr id="14" name="Rectangle 13"/>
          <p:cNvSpPr/>
          <p:nvPr/>
        </p:nvSpPr>
        <p:spPr bwMode="auto">
          <a:xfrm>
            <a:off x="5597236" y="2235212"/>
            <a:ext cx="665018" cy="415636"/>
          </a:xfrm>
          <a:prstGeom prst="rect">
            <a:avLst/>
          </a:prstGeom>
          <a:solidFill>
            <a:schemeClr val="bg1"/>
          </a:solidFill>
          <a:ln w="9525">
            <a:noFill/>
            <a:miter lim="800000"/>
            <a:headEnd/>
            <a:tailEnd/>
          </a:ln>
          <a:effectLst/>
        </p:spPr>
        <p:txBody>
          <a:bodyPr wrap="none" rtlCol="0" anchor="ctr"/>
          <a:lstStyle/>
          <a:p>
            <a:pPr algn="ctr"/>
            <a:r>
              <a:rPr lang="en-US" b="1" dirty="0" smtClean="0"/>
              <a:t>20%</a:t>
            </a:r>
            <a:endParaRPr lang="en-US" b="1" dirty="0"/>
          </a:p>
        </p:txBody>
      </p:sp>
      <p:sp>
        <p:nvSpPr>
          <p:cNvPr id="15" name="Rectangle 14"/>
          <p:cNvSpPr/>
          <p:nvPr/>
        </p:nvSpPr>
        <p:spPr bwMode="auto">
          <a:xfrm>
            <a:off x="4170218" y="1445503"/>
            <a:ext cx="665018" cy="415636"/>
          </a:xfrm>
          <a:prstGeom prst="rect">
            <a:avLst/>
          </a:prstGeom>
          <a:solidFill>
            <a:schemeClr val="bg1"/>
          </a:solidFill>
          <a:ln w="9525">
            <a:noFill/>
            <a:miter lim="800000"/>
            <a:headEnd/>
            <a:tailEnd/>
          </a:ln>
          <a:effectLst/>
        </p:spPr>
        <p:txBody>
          <a:bodyPr wrap="none" rtlCol="0" anchor="ctr"/>
          <a:lstStyle/>
          <a:p>
            <a:pPr algn="ctr"/>
            <a:r>
              <a:rPr lang="en-US" b="1" dirty="0" smtClean="0"/>
              <a:t>32%</a:t>
            </a:r>
            <a:endParaRPr lang="en-US" b="1" dirty="0"/>
          </a:p>
        </p:txBody>
      </p:sp>
      <p:sp>
        <p:nvSpPr>
          <p:cNvPr id="16" name="Rectangle 15"/>
          <p:cNvSpPr/>
          <p:nvPr/>
        </p:nvSpPr>
        <p:spPr bwMode="auto">
          <a:xfrm>
            <a:off x="2724727" y="1921176"/>
            <a:ext cx="665018" cy="415636"/>
          </a:xfrm>
          <a:prstGeom prst="rect">
            <a:avLst/>
          </a:prstGeom>
          <a:solidFill>
            <a:schemeClr val="bg1"/>
          </a:solidFill>
          <a:ln w="9525">
            <a:noFill/>
            <a:miter lim="800000"/>
            <a:headEnd/>
            <a:tailEnd/>
          </a:ln>
          <a:effectLst/>
        </p:spPr>
        <p:txBody>
          <a:bodyPr wrap="none" rtlCol="0" anchor="ctr"/>
          <a:lstStyle/>
          <a:p>
            <a:pPr algn="ctr"/>
            <a:r>
              <a:rPr lang="en-US" b="1" dirty="0" smtClean="0"/>
              <a:t>24%</a:t>
            </a:r>
            <a:endParaRPr lang="en-US" b="1" dirty="0"/>
          </a:p>
        </p:txBody>
      </p:sp>
      <p:sp>
        <p:nvSpPr>
          <p:cNvPr id="17" name="Rounded Rectangle 16"/>
          <p:cNvSpPr/>
          <p:nvPr/>
        </p:nvSpPr>
        <p:spPr bwMode="auto">
          <a:xfrm>
            <a:off x="1745676" y="4673614"/>
            <a:ext cx="5541821" cy="942109"/>
          </a:xfrm>
          <a:prstGeom prst="roundRect">
            <a:avLst/>
          </a:prstGeom>
          <a:solidFill>
            <a:schemeClr val="accent2"/>
          </a:solidFill>
          <a:ln w="9525">
            <a:noFill/>
            <a:miter lim="800000"/>
            <a:headEnd/>
            <a:tailEnd/>
          </a:ln>
          <a:effectLst/>
        </p:spPr>
        <p:txBody>
          <a:bodyPr wrap="none" rtlCol="0" anchor="ctr"/>
          <a:lstStyle/>
          <a:p>
            <a:pPr algn="ctr"/>
            <a:r>
              <a:rPr lang="en-US" dirty="0" smtClean="0">
                <a:solidFill>
                  <a:srgbClr val="FFFFFF"/>
                </a:solidFill>
              </a:rPr>
              <a:t>2 SECONDS</a:t>
            </a:r>
            <a:endParaRPr lang="en-US" b="1" dirty="0" smtClean="0">
              <a:solidFill>
                <a:srgbClr val="FFFFFF"/>
              </a:solidFill>
            </a:endParaRPr>
          </a:p>
          <a:p>
            <a:pPr algn="ctr"/>
            <a:r>
              <a:rPr lang="en-US" dirty="0" smtClean="0">
                <a:solidFill>
                  <a:srgbClr val="FFFFFF"/>
                </a:solidFill>
              </a:rPr>
              <a:t>-------------------------------------------------</a:t>
            </a:r>
          </a:p>
          <a:p>
            <a:pPr algn="ctr"/>
            <a:r>
              <a:rPr lang="en-US" dirty="0" smtClean="0"/>
              <a:t>MEDIAN EXPECTED LOAD TIME</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Performance</a:t>
            </a:r>
          </a:p>
        </p:txBody>
      </p:sp>
      <p:sp>
        <p:nvSpPr>
          <p:cNvPr id="24579" name="Content Placeholder 2"/>
          <p:cNvSpPr>
            <a:spLocks noGrp="1"/>
          </p:cNvSpPr>
          <p:nvPr>
            <p:ph idx="4294967295"/>
          </p:nvPr>
        </p:nvSpPr>
        <p:spPr>
          <a:xfrm>
            <a:off x="900113" y="1169988"/>
            <a:ext cx="8243887" cy="5135562"/>
          </a:xfrm>
        </p:spPr>
        <p:txBody>
          <a:bodyPr/>
          <a:lstStyle/>
          <a:p>
            <a:pPr eaLnBrk="1" hangingPunct="1"/>
            <a:r>
              <a:rPr lang="en-US" dirty="0" smtClean="0"/>
              <a:t>Individual App</a:t>
            </a:r>
          </a:p>
          <a:p>
            <a:pPr eaLnBrk="1" hangingPunct="1"/>
            <a:r>
              <a:rPr lang="en-US" dirty="0" smtClean="0"/>
              <a:t>Device</a:t>
            </a:r>
          </a:p>
          <a:p>
            <a:pPr eaLnBrk="1" hangingPunct="1"/>
            <a:r>
              <a:rPr lang="en-US" dirty="0" smtClean="0"/>
              <a:t>System Integration</a:t>
            </a:r>
          </a:p>
          <a:p>
            <a:pPr eaLnBrk="1" hangingPunct="1"/>
            <a:r>
              <a:rPr lang="en-US" dirty="0" smtClean="0"/>
              <a:t>Memory Usage</a:t>
            </a:r>
          </a:p>
          <a:p>
            <a:pPr eaLnBrk="1" hangingPunct="1"/>
            <a:r>
              <a:rPr lang="en-US" dirty="0" smtClean="0"/>
              <a:t>Battery Life</a:t>
            </a:r>
          </a:p>
        </p:txBody>
      </p:sp>
      <p:pic>
        <p:nvPicPr>
          <p:cNvPr id="4" name="Picture 3" descr="iphone-app-app.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91430" y="3642853"/>
            <a:ext cx="5044199" cy="26029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lnSpc>
                <a:spcPct val="95000"/>
              </a:lnSpc>
              <a:spcBef>
                <a:spcPts val="0"/>
              </a:spcBef>
              <a:spcAft>
                <a:spcPts val="0"/>
              </a:spcAft>
              <a:defRPr/>
            </a:pPr>
            <a:r>
              <a:rPr lang="en-US" sz="2800" kern="0" dirty="0" smtClean="0">
                <a:solidFill>
                  <a:schemeClr val="tx1">
                    <a:lumMod val="75000"/>
                    <a:lumOff val="25000"/>
                  </a:schemeClr>
                </a:solidFill>
                <a:latin typeface="Calibri" pitchFamily="34" charset="0"/>
                <a:ea typeface="+mn-ea"/>
                <a:cs typeface="Arial" charset="0"/>
              </a:rPr>
              <a:t>App Store Standards</a:t>
            </a:r>
            <a:br>
              <a:rPr lang="en-US" sz="2800" kern="0" dirty="0" smtClean="0">
                <a:solidFill>
                  <a:schemeClr val="tx1">
                    <a:lumMod val="75000"/>
                    <a:lumOff val="25000"/>
                  </a:schemeClr>
                </a:solidFill>
                <a:latin typeface="Calibri" pitchFamily="34" charset="0"/>
                <a:ea typeface="+mn-ea"/>
                <a:cs typeface="Arial" charset="0"/>
              </a:rPr>
            </a:br>
            <a:r>
              <a:rPr lang="en-US" sz="2800" kern="0" dirty="0" smtClean="0">
                <a:solidFill>
                  <a:schemeClr val="tx1">
                    <a:lumMod val="75000"/>
                    <a:lumOff val="25000"/>
                  </a:schemeClr>
                </a:solidFill>
                <a:latin typeface="Calibri" pitchFamily="34" charset="0"/>
                <a:ea typeface="+mn-ea"/>
                <a:cs typeface="Arial" charset="0"/>
              </a:rPr>
              <a:t>Drive Certification Requirements…</a:t>
            </a:r>
          </a:p>
        </p:txBody>
      </p:sp>
      <p:sp>
        <p:nvSpPr>
          <p:cNvPr id="4" name="Slide Number Placeholder 3"/>
          <p:cNvSpPr>
            <a:spLocks noGrp="1"/>
          </p:cNvSpPr>
          <p:nvPr>
            <p:ph type="sldNum" sz="quarter" idx="10"/>
          </p:nvPr>
        </p:nvSpPr>
        <p:spPr/>
        <p:txBody>
          <a:bodyPr/>
          <a:lstStyle/>
          <a:p>
            <a:pPr>
              <a:defRPr/>
            </a:pPr>
            <a:fld id="{8F0A011F-0382-408B-BE73-692C9C4E66FB}" type="slidenum">
              <a:rPr lang="en-US" smtClean="0"/>
              <a:pPr>
                <a:defRPr/>
              </a:pPr>
              <a:t>26</a:t>
            </a:fld>
            <a:endParaRPr lang="en-US" dirty="0"/>
          </a:p>
        </p:txBody>
      </p:sp>
      <p:pic>
        <p:nvPicPr>
          <p:cNvPr id="5" name="Content Placeholder 4" descr="android_logo.gif"/>
          <p:cNvPicPr>
            <a:picLocks noGrp="1" noChangeAspect="1"/>
          </p:cNvPicPr>
          <p:nvPr>
            <p:ph idx="4294967295"/>
          </p:nvPr>
        </p:nvPicPr>
        <p:blipFill>
          <a:blip r:embed="rId2" cstate="print">
            <a:clrChange>
              <a:clrFrom>
                <a:srgbClr val="FFFFFF"/>
              </a:clrFrom>
              <a:clrTo>
                <a:srgbClr val="FFFFFF">
                  <a:alpha val="0"/>
                </a:srgbClr>
              </a:clrTo>
            </a:clrChange>
          </a:blip>
          <a:stretch>
            <a:fillRect/>
          </a:stretch>
        </p:blipFill>
        <p:spPr>
          <a:xfrm>
            <a:off x="0" y="1638300"/>
            <a:ext cx="3249613" cy="2436813"/>
          </a:xfrm>
        </p:spPr>
      </p:pic>
      <p:pic>
        <p:nvPicPr>
          <p:cNvPr id="7" name="Picture 6" descr="App-Store-Icon.png"/>
          <p:cNvPicPr>
            <a:picLocks noChangeAspect="1"/>
          </p:cNvPicPr>
          <p:nvPr/>
        </p:nvPicPr>
        <p:blipFill>
          <a:blip r:embed="rId3" cstate="print">
            <a:clrChange>
              <a:clrFrom>
                <a:srgbClr val="FFFFFF"/>
              </a:clrFrom>
              <a:clrTo>
                <a:srgbClr val="FFFFFF">
                  <a:alpha val="0"/>
                </a:srgbClr>
              </a:clrTo>
            </a:clrChange>
          </a:blip>
          <a:stretch>
            <a:fillRect/>
          </a:stretch>
        </p:blipFill>
        <p:spPr>
          <a:xfrm>
            <a:off x="5172001" y="1478307"/>
            <a:ext cx="2640504" cy="2640504"/>
          </a:xfrm>
          <a:prstGeom prst="rect">
            <a:avLst/>
          </a:prstGeom>
        </p:spPr>
      </p:pic>
      <p:pic>
        <p:nvPicPr>
          <p:cNvPr id="8" name="Picture 7" descr="blackberry_app-world.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026758" y="4507831"/>
            <a:ext cx="5092126" cy="1886590"/>
          </a:xfrm>
          <a:prstGeom prst="rect">
            <a:avLst/>
          </a:prstGeom>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4g-cell-tower110315134418.jpg"/>
          <p:cNvPicPr>
            <a:picLocks noChangeAspect="1"/>
          </p:cNvPicPr>
          <p:nvPr/>
        </p:nvPicPr>
        <p:blipFill>
          <a:blip r:embed="rId2" cstate="print"/>
          <a:stretch>
            <a:fillRect/>
          </a:stretch>
        </p:blipFill>
        <p:spPr>
          <a:xfrm>
            <a:off x="2933700" y="2200275"/>
            <a:ext cx="6210300" cy="4657725"/>
          </a:xfrm>
          <a:prstGeom prst="rect">
            <a:avLst/>
          </a:prstGeom>
        </p:spPr>
      </p:pic>
      <p:sp>
        <p:nvSpPr>
          <p:cNvPr id="2" name="Title 1"/>
          <p:cNvSpPr>
            <a:spLocks noGrp="1"/>
          </p:cNvSpPr>
          <p:nvPr>
            <p:ph type="title"/>
          </p:nvPr>
        </p:nvSpPr>
        <p:spPr/>
        <p:txBody>
          <a:bodyPr/>
          <a:lstStyle/>
          <a:p>
            <a:pPr fontAlgn="auto">
              <a:lnSpc>
                <a:spcPct val="95000"/>
              </a:lnSpc>
              <a:spcBef>
                <a:spcPts val="0"/>
              </a:spcBef>
              <a:spcAft>
                <a:spcPts val="0"/>
              </a:spcAft>
              <a:defRPr/>
            </a:pPr>
            <a:r>
              <a:rPr lang="en-US" sz="2800" kern="0" dirty="0" smtClean="0">
                <a:solidFill>
                  <a:schemeClr val="tx1">
                    <a:lumMod val="75000"/>
                    <a:lumOff val="25000"/>
                  </a:schemeClr>
                </a:solidFill>
                <a:latin typeface="Calibri" pitchFamily="34" charset="0"/>
                <a:ea typeface="+mn-ea"/>
                <a:cs typeface="Arial" charset="0"/>
              </a:rPr>
              <a:t>Carrier network</a:t>
            </a:r>
            <a:br>
              <a:rPr lang="en-US" sz="2800" kern="0" dirty="0" smtClean="0">
                <a:solidFill>
                  <a:schemeClr val="tx1">
                    <a:lumMod val="75000"/>
                    <a:lumOff val="25000"/>
                  </a:schemeClr>
                </a:solidFill>
                <a:latin typeface="Calibri" pitchFamily="34" charset="0"/>
                <a:ea typeface="+mn-ea"/>
                <a:cs typeface="Arial" charset="0"/>
              </a:rPr>
            </a:br>
            <a:r>
              <a:rPr lang="en-US" sz="2800" kern="0" dirty="0" smtClean="0">
                <a:solidFill>
                  <a:schemeClr val="tx1">
                    <a:lumMod val="75000"/>
                    <a:lumOff val="25000"/>
                  </a:schemeClr>
                </a:solidFill>
                <a:latin typeface="Calibri" pitchFamily="34" charset="0"/>
                <a:ea typeface="+mn-ea"/>
                <a:cs typeface="Arial" charset="0"/>
              </a:rPr>
              <a:t>Drive Certification Requirements…</a:t>
            </a:r>
          </a:p>
        </p:txBody>
      </p:sp>
      <p:sp>
        <p:nvSpPr>
          <p:cNvPr id="4" name="Slide Number Placeholder 3"/>
          <p:cNvSpPr>
            <a:spLocks noGrp="1"/>
          </p:cNvSpPr>
          <p:nvPr>
            <p:ph type="sldNum" sz="quarter" idx="10"/>
          </p:nvPr>
        </p:nvSpPr>
        <p:spPr/>
        <p:txBody>
          <a:bodyPr/>
          <a:lstStyle/>
          <a:p>
            <a:pPr>
              <a:defRPr/>
            </a:pPr>
            <a:fld id="{8F0A011F-0382-408B-BE73-692C9C4E66FB}" type="slidenum">
              <a:rPr lang="en-US" smtClean="0"/>
              <a:pPr>
                <a:defRPr/>
              </a:pPr>
              <a:t>27</a:t>
            </a:fld>
            <a:endParaRPr lang="en-US" dirty="0"/>
          </a:p>
        </p:txBody>
      </p:sp>
      <p:pic>
        <p:nvPicPr>
          <p:cNvPr id="10" name="Picture 9" descr="Wi-Fi-Alliance-642x411.png"/>
          <p:cNvPicPr>
            <a:picLocks noChangeAspect="1"/>
          </p:cNvPicPr>
          <p:nvPr/>
        </p:nvPicPr>
        <p:blipFill>
          <a:blip r:embed="rId3" cstate="print"/>
          <a:stretch>
            <a:fillRect/>
          </a:stretch>
        </p:blipFill>
        <p:spPr>
          <a:xfrm>
            <a:off x="6397801" y="517385"/>
            <a:ext cx="2297021" cy="1470523"/>
          </a:xfrm>
          <a:prstGeom prst="rect">
            <a:avLst/>
          </a:prstGeom>
        </p:spPr>
      </p:pic>
      <p:pic>
        <p:nvPicPr>
          <p:cNvPr id="11" name="Picture 10" descr="3G4G.jpg"/>
          <p:cNvPicPr>
            <a:picLocks noChangeAspect="1"/>
          </p:cNvPicPr>
          <p:nvPr/>
        </p:nvPicPr>
        <p:blipFill>
          <a:blip r:embed="rId4" cstate="print"/>
          <a:stretch>
            <a:fillRect/>
          </a:stretch>
        </p:blipFill>
        <p:spPr>
          <a:xfrm>
            <a:off x="6953250" y="4442660"/>
            <a:ext cx="2190750" cy="2190750"/>
          </a:xfrm>
          <a:prstGeom prst="rect">
            <a:avLst/>
          </a:prstGeom>
        </p:spPr>
      </p:pic>
      <p:pic>
        <p:nvPicPr>
          <p:cNvPr id="13" name="Picture 12" descr="Verizon_4g.jpg"/>
          <p:cNvPicPr>
            <a:picLocks noChangeAspect="1"/>
          </p:cNvPicPr>
          <p:nvPr/>
        </p:nvPicPr>
        <p:blipFill>
          <a:blip r:embed="rId5" cstate="print"/>
          <a:stretch>
            <a:fillRect/>
          </a:stretch>
        </p:blipFill>
        <p:spPr>
          <a:xfrm>
            <a:off x="6534651" y="2518611"/>
            <a:ext cx="2312905" cy="1466166"/>
          </a:xfrm>
          <a:prstGeom prst="rect">
            <a:avLst/>
          </a:prstGeom>
        </p:spPr>
      </p:pic>
      <p:pic>
        <p:nvPicPr>
          <p:cNvPr id="14" name="Picture 13" descr="list-of-cell-phone-companies-3.jpg"/>
          <p:cNvPicPr>
            <a:picLocks noChangeAspect="1"/>
          </p:cNvPicPr>
          <p:nvPr/>
        </p:nvPicPr>
        <p:blipFill>
          <a:blip r:embed="rId6" cstate="print"/>
          <a:stretch>
            <a:fillRect/>
          </a:stretch>
        </p:blipFill>
        <p:spPr>
          <a:xfrm>
            <a:off x="0" y="1216284"/>
            <a:ext cx="6096000" cy="5080000"/>
          </a:xfrm>
          <a:prstGeom prst="rect">
            <a:avLst/>
          </a:prstGeo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Device Certification</a:t>
            </a:r>
          </a:p>
        </p:txBody>
      </p:sp>
      <p:sp>
        <p:nvSpPr>
          <p:cNvPr id="24579" name="Content Placeholder 2"/>
          <p:cNvSpPr>
            <a:spLocks noGrp="1"/>
          </p:cNvSpPr>
          <p:nvPr>
            <p:ph idx="4294967295"/>
          </p:nvPr>
        </p:nvSpPr>
        <p:spPr>
          <a:xfrm>
            <a:off x="900113" y="1169988"/>
            <a:ext cx="8243887" cy="5135562"/>
          </a:xfrm>
        </p:spPr>
        <p:txBody>
          <a:bodyPr/>
          <a:lstStyle/>
          <a:p>
            <a:pPr eaLnBrk="1" hangingPunct="1"/>
            <a:r>
              <a:rPr lang="en-US" dirty="0" smtClean="0"/>
              <a:t>Manufacturer</a:t>
            </a:r>
          </a:p>
          <a:p>
            <a:pPr eaLnBrk="1" hangingPunct="1"/>
            <a:r>
              <a:rPr lang="en-US" dirty="0" smtClean="0"/>
              <a:t>Operating System</a:t>
            </a:r>
          </a:p>
          <a:p>
            <a:pPr eaLnBrk="1" hangingPunct="1"/>
            <a:r>
              <a:rPr lang="en-US" dirty="0" smtClean="0"/>
              <a:t>Carrier</a:t>
            </a:r>
          </a:p>
        </p:txBody>
      </p:sp>
      <p:pic>
        <p:nvPicPr>
          <p:cNvPr id="4" name="Picture 3" descr="iphone-app-app.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91430" y="3642853"/>
            <a:ext cx="5044199" cy="26029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Today:</a:t>
            </a:r>
            <a:endParaRPr lang="en-US" dirty="0"/>
          </a:p>
        </p:txBody>
      </p:sp>
      <p:sp>
        <p:nvSpPr>
          <p:cNvPr id="4" name="Slide Number Placeholder 3"/>
          <p:cNvSpPr>
            <a:spLocks noGrp="1"/>
          </p:cNvSpPr>
          <p:nvPr>
            <p:ph type="sldNum" sz="quarter" idx="10"/>
          </p:nvPr>
        </p:nvSpPr>
        <p:spPr>
          <a:prstGeom prst="rect">
            <a:avLst/>
          </a:prstGeom>
        </p:spPr>
        <p:txBody>
          <a:bodyPr/>
          <a:lstStyle/>
          <a:p>
            <a:fld id="{26BDC8D8-E660-4226-8804-187229CA1CB3}" type="slidenum">
              <a:rPr lang="en-US" smtClean="0"/>
              <a:pPr/>
              <a:t>29</a:t>
            </a:fld>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4600" y="1144281"/>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Understand Testing Types Required for the App </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14600" y="2471932"/>
            <a:ext cx="51054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Various Project Types</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2827867"/>
            <a:ext cx="8145178" cy="815608"/>
          </a:xfrm>
          <a:prstGeom prst="rect">
            <a:avLst/>
          </a:prstGeom>
          <a:noFill/>
        </p:spPr>
        <p:txBody>
          <a:bodyPr wrap="square" rtlCol="0">
            <a:spAutoFit/>
          </a:bodyPr>
          <a:lstStyle/>
          <a:p>
            <a:pPr marL="228600" indent="-228600">
              <a:spcAft>
                <a:spcPts val="600"/>
              </a:spcAft>
            </a:pPr>
            <a:r>
              <a:rPr lang="en-US" sz="2400" dirty="0" smtClean="0"/>
              <a:t>By 2018, 4 out of 5 IT initiatives will have a mobile component.</a:t>
            </a:r>
          </a:p>
          <a:p>
            <a:pPr marL="3886200" lvl="8" indent="-228600" algn="r">
              <a:spcAft>
                <a:spcPts val="600"/>
              </a:spcAft>
            </a:pPr>
            <a:r>
              <a:rPr lang="en-US" i="1" dirty="0" smtClean="0"/>
              <a:t>The Yankee Group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71488"/>
            <a:ext cx="8229600" cy="1019175"/>
          </a:xfrm>
        </p:spPr>
        <p:txBody>
          <a:bodyPr/>
          <a:lstStyle/>
          <a:p>
            <a:pPr eaLnBrk="1" hangingPunct="1"/>
            <a:r>
              <a:rPr lang="en-US" dirty="0" smtClean="0"/>
              <a:t>Project Types</a:t>
            </a:r>
          </a:p>
        </p:txBody>
      </p:sp>
      <p:sp>
        <p:nvSpPr>
          <p:cNvPr id="27651" name="Subtitle 2"/>
          <p:cNvSpPr>
            <a:spLocks noGrp="1"/>
          </p:cNvSpPr>
          <p:nvPr>
            <p:ph type="subTitle" idx="4294967295"/>
          </p:nvPr>
        </p:nvSpPr>
        <p:spPr>
          <a:xfrm>
            <a:off x="0" y="4843463"/>
            <a:ext cx="6486525" cy="952500"/>
          </a:xfrm>
        </p:spPr>
        <p:txBody>
          <a:bodyPr/>
          <a:lstStyle/>
          <a:p>
            <a:pPr eaLnBrk="1" hangingPunct="1"/>
            <a:r>
              <a:rPr lang="en-US" dirty="0" smtClean="0"/>
              <a:t>Comparing different types of mobile projects and how testing needs vary</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Project Types</a:t>
            </a:r>
          </a:p>
        </p:txBody>
      </p:sp>
      <p:sp>
        <p:nvSpPr>
          <p:cNvPr id="28675" name="Content Placeholder 2"/>
          <p:cNvSpPr>
            <a:spLocks noGrp="1"/>
          </p:cNvSpPr>
          <p:nvPr>
            <p:ph idx="4294967295"/>
          </p:nvPr>
        </p:nvSpPr>
        <p:spPr>
          <a:xfrm>
            <a:off x="900113" y="1169988"/>
            <a:ext cx="8243887" cy="5135562"/>
          </a:xfrm>
        </p:spPr>
        <p:txBody>
          <a:bodyPr/>
          <a:lstStyle/>
          <a:p>
            <a:pPr eaLnBrk="1" hangingPunct="1"/>
            <a:r>
              <a:rPr lang="en-US" dirty="0" smtClean="0"/>
              <a:t>Waterfall</a:t>
            </a:r>
          </a:p>
          <a:p>
            <a:pPr eaLnBrk="1" hangingPunct="1"/>
            <a:r>
              <a:rPr lang="en-US" dirty="0" smtClean="0"/>
              <a:t>Agile</a:t>
            </a:r>
          </a:p>
          <a:p>
            <a:pPr eaLnBrk="1" hangingPunct="1"/>
            <a:r>
              <a:rPr lang="en-US" dirty="0" smtClean="0"/>
              <a:t>Assessment</a:t>
            </a:r>
          </a:p>
          <a:p>
            <a:pPr eaLnBrk="1" hangingPunct="1"/>
            <a:endParaRPr lang="en-US" dirty="0" smtClean="0"/>
          </a:p>
        </p:txBody>
      </p:sp>
      <p:pic>
        <p:nvPicPr>
          <p:cNvPr id="4" name="Picture 3" descr="iphone-app-app.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491430" y="3642853"/>
            <a:ext cx="5044199" cy="2602936"/>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Waterfall Mobile Development</a:t>
            </a:r>
            <a:endParaRPr lang="en-US" dirty="0"/>
          </a:p>
        </p:txBody>
      </p:sp>
      <p:sp>
        <p:nvSpPr>
          <p:cNvPr id="4" name="Slide Number Placeholder 3"/>
          <p:cNvSpPr>
            <a:spLocks noGrp="1"/>
          </p:cNvSpPr>
          <p:nvPr>
            <p:ph type="sldNum" sz="quarter" idx="10"/>
          </p:nvPr>
        </p:nvSpPr>
        <p:spPr/>
        <p:txBody>
          <a:bodyPr/>
          <a:lstStyle/>
          <a:p>
            <a:pPr>
              <a:defRPr/>
            </a:pPr>
            <a:fld id="{8F0A011F-0382-408B-BE73-692C9C4E66FB}" type="slidenum">
              <a:rPr lang="en-US" smtClean="0"/>
              <a:pPr>
                <a:defRPr/>
              </a:pPr>
              <a:t>32</a:t>
            </a:fld>
            <a:endParaRPr lang="en-US" dirty="0"/>
          </a:p>
        </p:txBody>
      </p:sp>
      <p:pic>
        <p:nvPicPr>
          <p:cNvPr id="1026" name="Picture 2"/>
          <p:cNvPicPr>
            <a:picLocks noGrp="1" noChangeAspect="1" noChangeArrowheads="1"/>
          </p:cNvPicPr>
          <p:nvPr>
            <p:ph idx="4294967295"/>
          </p:nvPr>
        </p:nvPicPr>
        <p:blipFill>
          <a:blip r:embed="rId3" cstate="print"/>
          <a:srcRect/>
          <a:stretch>
            <a:fillRect/>
          </a:stretch>
        </p:blipFill>
        <p:spPr bwMode="auto">
          <a:xfrm>
            <a:off x="84138" y="1597025"/>
            <a:ext cx="9059862" cy="4281488"/>
          </a:xfrm>
          <a:prstGeom prst="rect">
            <a:avLst/>
          </a:prstGeom>
          <a:noFill/>
          <a:ln w="9525">
            <a:noFill/>
            <a:miter lim="800000"/>
            <a:headEnd/>
            <a:tailEnd/>
          </a:ln>
          <a:effectLst/>
        </p:spPr>
      </p:pic>
      <p:pic>
        <p:nvPicPr>
          <p:cNvPr id="6" name="Picture 5" descr="1334091149_catalog.png"/>
          <p:cNvPicPr>
            <a:picLocks noChangeAspect="1"/>
          </p:cNvPicPr>
          <p:nvPr/>
        </p:nvPicPr>
        <p:blipFill>
          <a:blip r:embed="rId4" cstate="print"/>
          <a:stretch>
            <a:fillRect/>
          </a:stretch>
        </p:blipFill>
        <p:spPr>
          <a:xfrm>
            <a:off x="3213496" y="2140559"/>
            <a:ext cx="640080" cy="640080"/>
          </a:xfrm>
          <a:prstGeom prst="rect">
            <a:avLst/>
          </a:prstGeom>
        </p:spPr>
      </p:pic>
      <p:pic>
        <p:nvPicPr>
          <p:cNvPr id="7" name="Picture 6" descr="1334091105_unit-completed.png"/>
          <p:cNvPicPr>
            <a:picLocks noChangeAspect="1"/>
          </p:cNvPicPr>
          <p:nvPr/>
        </p:nvPicPr>
        <p:blipFill>
          <a:blip r:embed="rId5" cstate="print"/>
          <a:stretch>
            <a:fillRect/>
          </a:stretch>
        </p:blipFill>
        <p:spPr>
          <a:xfrm>
            <a:off x="5839326" y="2117176"/>
            <a:ext cx="640080" cy="640080"/>
          </a:xfrm>
          <a:prstGeom prst="rect">
            <a:avLst/>
          </a:prstGeom>
        </p:spPr>
      </p:pic>
      <p:pic>
        <p:nvPicPr>
          <p:cNvPr id="8" name="Picture 7" descr="1334091073_analysis.png"/>
          <p:cNvPicPr>
            <a:picLocks noChangeAspect="1"/>
          </p:cNvPicPr>
          <p:nvPr/>
        </p:nvPicPr>
        <p:blipFill>
          <a:blip r:embed="rId6" cstate="print"/>
          <a:stretch>
            <a:fillRect/>
          </a:stretch>
        </p:blipFill>
        <p:spPr>
          <a:xfrm>
            <a:off x="7888914" y="2128779"/>
            <a:ext cx="640080" cy="640080"/>
          </a:xfrm>
          <a:prstGeom prst="rect">
            <a:avLst/>
          </a:prstGeom>
        </p:spPr>
      </p:pic>
      <p:pic>
        <p:nvPicPr>
          <p:cNvPr id="9" name="Picture 8" descr="1334091050_tests.png"/>
          <p:cNvPicPr>
            <a:picLocks noChangeAspect="1"/>
          </p:cNvPicPr>
          <p:nvPr/>
        </p:nvPicPr>
        <p:blipFill>
          <a:blip r:embed="rId7" cstate="print"/>
          <a:stretch>
            <a:fillRect/>
          </a:stretch>
        </p:blipFill>
        <p:spPr>
          <a:xfrm>
            <a:off x="4391646" y="3331848"/>
            <a:ext cx="640080" cy="640080"/>
          </a:xfrm>
          <a:prstGeom prst="rect">
            <a:avLst/>
          </a:prstGeom>
        </p:spPr>
      </p:pic>
      <p:pic>
        <p:nvPicPr>
          <p:cNvPr id="10" name="Picture 9" descr="1334091907_semi_success.png"/>
          <p:cNvPicPr>
            <a:picLocks noChangeAspect="1"/>
          </p:cNvPicPr>
          <p:nvPr/>
        </p:nvPicPr>
        <p:blipFill>
          <a:blip r:embed="rId8" cstate="print"/>
          <a:stretch>
            <a:fillRect/>
          </a:stretch>
        </p:blipFill>
        <p:spPr>
          <a:xfrm>
            <a:off x="6336632" y="4824663"/>
            <a:ext cx="640080" cy="640080"/>
          </a:xfrm>
          <a:prstGeom prst="rect">
            <a:avLst/>
          </a:prstGeom>
        </p:spPr>
      </p:pic>
      <p:pic>
        <p:nvPicPr>
          <p:cNvPr id="13" name="Picture 12" descr="1334091084_Autocomplete.png"/>
          <p:cNvPicPr>
            <a:picLocks noChangeAspect="1"/>
          </p:cNvPicPr>
          <p:nvPr/>
        </p:nvPicPr>
        <p:blipFill>
          <a:blip r:embed="rId9" cstate="print"/>
          <a:stretch>
            <a:fillRect/>
          </a:stretch>
        </p:blipFill>
        <p:spPr>
          <a:xfrm>
            <a:off x="1265695" y="3237855"/>
            <a:ext cx="640080" cy="6400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000" fill="hold"/>
                                        <p:tgtEl>
                                          <p:spTgt spid="10"/>
                                        </p:tgtEl>
                                        <p:attrNameLst>
                                          <p:attrName>ppt_w</p:attrName>
                                        </p:attrNameLst>
                                      </p:cBhvr>
                                      <p:tavLst>
                                        <p:tav tm="0">
                                          <p:val>
                                            <p:fltVal val="0"/>
                                          </p:val>
                                        </p:tav>
                                        <p:tav tm="100000">
                                          <p:val>
                                            <p:strVal val="#ppt_w"/>
                                          </p:val>
                                        </p:tav>
                                      </p:tavLst>
                                    </p:anim>
                                    <p:anim calcmode="lin" valueType="num">
                                      <p:cBhvr>
                                        <p:cTn id="36" dur="2000" fill="hold"/>
                                        <p:tgtEl>
                                          <p:spTgt spid="10"/>
                                        </p:tgtEl>
                                        <p:attrNameLst>
                                          <p:attrName>ppt_h</p:attrName>
                                        </p:attrNameLst>
                                      </p:cBhvr>
                                      <p:tavLst>
                                        <p:tav tm="0">
                                          <p:val>
                                            <p:fltVal val="0"/>
                                          </p:val>
                                        </p:tav>
                                        <p:tav tm="100000">
                                          <p:val>
                                            <p:strVal val="#ppt_h"/>
                                          </p:val>
                                        </p:tav>
                                      </p:tavLst>
                                    </p:anim>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fltVal val="0"/>
                                          </p:val>
                                        </p:tav>
                                        <p:tav tm="100000">
                                          <p:val>
                                            <p:strVal val="#ppt_w"/>
                                          </p:val>
                                        </p:tav>
                                      </p:tavLst>
                                    </p:anim>
                                    <p:anim calcmode="lin" valueType="num">
                                      <p:cBhvr>
                                        <p:cTn id="43" dur="2000" fill="hold"/>
                                        <p:tgtEl>
                                          <p:spTgt spid="8"/>
                                        </p:tgtEl>
                                        <p:attrNameLst>
                                          <p:attrName>ppt_h</p:attrName>
                                        </p:attrNameLst>
                                      </p:cBhvr>
                                      <p:tavLst>
                                        <p:tav tm="0">
                                          <p:val>
                                            <p:fltVal val="0"/>
                                          </p:val>
                                        </p:tav>
                                        <p:tav tm="100000">
                                          <p:val>
                                            <p:strVal val="#ppt_h"/>
                                          </p:val>
                                        </p:tav>
                                      </p:tavLst>
                                    </p:anim>
                                    <p:animEffect transition="in" filter="fade">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Team – Waterfall approach	</a:t>
            </a:r>
            <a:endParaRPr lang="en-US" dirty="0"/>
          </a:p>
        </p:txBody>
      </p:sp>
      <p:sp>
        <p:nvSpPr>
          <p:cNvPr id="4" name="Slide Number Placeholder 3"/>
          <p:cNvSpPr>
            <a:spLocks noGrp="1"/>
          </p:cNvSpPr>
          <p:nvPr>
            <p:ph type="sldNum" sz="quarter" idx="10"/>
          </p:nvPr>
        </p:nvSpPr>
        <p:spPr/>
        <p:txBody>
          <a:bodyPr/>
          <a:lstStyle/>
          <a:p>
            <a:pPr>
              <a:defRPr/>
            </a:pPr>
            <a:fld id="{8F0A011F-0382-408B-BE73-692C9C4E66FB}" type="slidenum">
              <a:rPr lang="en-US" smtClean="0"/>
              <a:pPr>
                <a:defRPr/>
              </a:pPr>
              <a:t>33</a:t>
            </a:fld>
            <a:endParaRPr lang="en-US" dirty="0"/>
          </a:p>
        </p:txBody>
      </p:sp>
      <p:pic>
        <p:nvPicPr>
          <p:cNvPr id="5" name="Content Placeholder 4" descr="1334600073_user_female.png"/>
          <p:cNvPicPr>
            <a:picLocks noGrp="1" noChangeAspect="1"/>
          </p:cNvPicPr>
          <p:nvPr>
            <p:ph idx="4294967295"/>
          </p:nvPr>
        </p:nvPicPr>
        <p:blipFill>
          <a:blip r:embed="rId2" cstate="print"/>
          <a:stretch>
            <a:fillRect/>
          </a:stretch>
        </p:blipFill>
        <p:spPr>
          <a:xfrm>
            <a:off x="0" y="2338388"/>
            <a:ext cx="1219200" cy="1219200"/>
          </a:xfrm>
        </p:spPr>
      </p:pic>
      <p:pic>
        <p:nvPicPr>
          <p:cNvPr id="9" name="Picture 8" descr="1334600319_Users.png"/>
          <p:cNvPicPr>
            <a:picLocks noChangeAspect="1"/>
          </p:cNvPicPr>
          <p:nvPr/>
        </p:nvPicPr>
        <p:blipFill>
          <a:blip r:embed="rId3" cstate="print"/>
          <a:stretch>
            <a:fillRect/>
          </a:stretch>
        </p:blipFill>
        <p:spPr>
          <a:xfrm>
            <a:off x="5213322" y="1854071"/>
            <a:ext cx="1219200" cy="1219200"/>
          </a:xfrm>
          <a:prstGeom prst="rect">
            <a:avLst/>
          </a:prstGeom>
        </p:spPr>
      </p:pic>
      <p:pic>
        <p:nvPicPr>
          <p:cNvPr id="10" name="Picture 9" descr="1334600319_Users.png"/>
          <p:cNvPicPr>
            <a:picLocks noChangeAspect="1"/>
          </p:cNvPicPr>
          <p:nvPr/>
        </p:nvPicPr>
        <p:blipFill>
          <a:blip r:embed="rId3" cstate="print"/>
          <a:stretch>
            <a:fillRect/>
          </a:stretch>
        </p:blipFill>
        <p:spPr>
          <a:xfrm>
            <a:off x="4794868" y="2257026"/>
            <a:ext cx="1219200" cy="1219200"/>
          </a:xfrm>
          <a:prstGeom prst="rect">
            <a:avLst/>
          </a:prstGeom>
        </p:spPr>
      </p:pic>
      <p:sp>
        <p:nvSpPr>
          <p:cNvPr id="11" name="TextBox 10"/>
          <p:cNvSpPr txBox="1"/>
          <p:nvPr/>
        </p:nvSpPr>
        <p:spPr>
          <a:xfrm>
            <a:off x="325464" y="3828081"/>
            <a:ext cx="1224367" cy="646331"/>
          </a:xfrm>
          <a:prstGeom prst="rect">
            <a:avLst/>
          </a:prstGeom>
          <a:noFill/>
        </p:spPr>
        <p:txBody>
          <a:bodyPr wrap="square" rtlCol="0">
            <a:spAutoFit/>
          </a:bodyPr>
          <a:lstStyle/>
          <a:p>
            <a:pPr marL="228600" indent="-228600">
              <a:spcAft>
                <a:spcPts val="600"/>
              </a:spcAft>
            </a:pPr>
            <a:r>
              <a:rPr lang="en-US" dirty="0" smtClean="0"/>
              <a:t>Jane the Client</a:t>
            </a:r>
          </a:p>
        </p:txBody>
      </p:sp>
      <p:sp>
        <p:nvSpPr>
          <p:cNvPr id="13" name="TextBox 12"/>
          <p:cNvSpPr txBox="1"/>
          <p:nvPr/>
        </p:nvSpPr>
        <p:spPr>
          <a:xfrm>
            <a:off x="1937285" y="2665708"/>
            <a:ext cx="2045775" cy="369332"/>
          </a:xfrm>
          <a:prstGeom prst="rect">
            <a:avLst/>
          </a:prstGeom>
          <a:noFill/>
        </p:spPr>
        <p:txBody>
          <a:bodyPr wrap="square" rtlCol="0">
            <a:spAutoFit/>
          </a:bodyPr>
          <a:lstStyle/>
          <a:p>
            <a:pPr marL="228600" indent="-228600">
              <a:spcAft>
                <a:spcPts val="600"/>
              </a:spcAft>
            </a:pPr>
            <a:r>
              <a:rPr lang="en-US" dirty="0" smtClean="0"/>
              <a:t>Don Vendor 1 PM</a:t>
            </a:r>
          </a:p>
        </p:txBody>
      </p:sp>
      <p:sp>
        <p:nvSpPr>
          <p:cNvPr id="15" name="TextBox 14"/>
          <p:cNvSpPr txBox="1"/>
          <p:nvPr/>
        </p:nvSpPr>
        <p:spPr>
          <a:xfrm>
            <a:off x="4662397" y="3422542"/>
            <a:ext cx="2045775" cy="369332"/>
          </a:xfrm>
          <a:prstGeom prst="rect">
            <a:avLst/>
          </a:prstGeom>
          <a:noFill/>
        </p:spPr>
        <p:txBody>
          <a:bodyPr wrap="square" rtlCol="0">
            <a:spAutoFit/>
          </a:bodyPr>
          <a:lstStyle/>
          <a:p>
            <a:pPr marL="228600" indent="-228600">
              <a:spcAft>
                <a:spcPts val="600"/>
              </a:spcAft>
            </a:pPr>
            <a:r>
              <a:rPr lang="en-US" dirty="0" smtClean="0"/>
              <a:t>Vendor 1 Team</a:t>
            </a:r>
          </a:p>
        </p:txBody>
      </p:sp>
      <p:pic>
        <p:nvPicPr>
          <p:cNvPr id="16" name="Picture 15" descr="1334600319_Users.png"/>
          <p:cNvPicPr>
            <a:picLocks noChangeAspect="1"/>
          </p:cNvPicPr>
          <p:nvPr/>
        </p:nvPicPr>
        <p:blipFill>
          <a:blip r:embed="rId3" cstate="print"/>
          <a:stretch>
            <a:fillRect/>
          </a:stretch>
        </p:blipFill>
        <p:spPr>
          <a:xfrm>
            <a:off x="7473499" y="4269223"/>
            <a:ext cx="1219200" cy="1219200"/>
          </a:xfrm>
          <a:prstGeom prst="rect">
            <a:avLst/>
          </a:prstGeom>
        </p:spPr>
      </p:pic>
      <p:pic>
        <p:nvPicPr>
          <p:cNvPr id="17" name="Picture 16" descr="1334600743_old-edit-redo.png"/>
          <p:cNvPicPr>
            <a:picLocks noChangeAspect="1"/>
          </p:cNvPicPr>
          <p:nvPr/>
        </p:nvPicPr>
        <p:blipFill>
          <a:blip r:embed="rId4" cstate="print"/>
          <a:stretch>
            <a:fillRect/>
          </a:stretch>
        </p:blipFill>
        <p:spPr>
          <a:xfrm>
            <a:off x="769749" y="1099088"/>
            <a:ext cx="1219200" cy="1219200"/>
          </a:xfrm>
          <a:prstGeom prst="rect">
            <a:avLst/>
          </a:prstGeom>
        </p:spPr>
      </p:pic>
      <p:pic>
        <p:nvPicPr>
          <p:cNvPr id="18" name="Picture 17" descr="1334600743_old-edit-redo.png"/>
          <p:cNvPicPr>
            <a:picLocks noChangeAspect="1"/>
          </p:cNvPicPr>
          <p:nvPr/>
        </p:nvPicPr>
        <p:blipFill>
          <a:blip r:embed="rId4" cstate="print"/>
          <a:stretch>
            <a:fillRect/>
          </a:stretch>
        </p:blipFill>
        <p:spPr>
          <a:xfrm rot="2337074">
            <a:off x="3760923" y="1114587"/>
            <a:ext cx="1219200" cy="1219200"/>
          </a:xfrm>
          <a:prstGeom prst="rect">
            <a:avLst/>
          </a:prstGeom>
        </p:spPr>
      </p:pic>
      <p:pic>
        <p:nvPicPr>
          <p:cNvPr id="19" name="Picture 18" descr="1334600743_old-edit-redo.png"/>
          <p:cNvPicPr>
            <a:picLocks noChangeAspect="1"/>
          </p:cNvPicPr>
          <p:nvPr/>
        </p:nvPicPr>
        <p:blipFill>
          <a:blip r:embed="rId4" cstate="print"/>
          <a:stretch>
            <a:fillRect/>
          </a:stretch>
        </p:blipFill>
        <p:spPr>
          <a:xfrm rot="3566502">
            <a:off x="6612612" y="2865896"/>
            <a:ext cx="1219200" cy="1219200"/>
          </a:xfrm>
          <a:prstGeom prst="rect">
            <a:avLst/>
          </a:prstGeom>
        </p:spPr>
      </p:pic>
      <p:pic>
        <p:nvPicPr>
          <p:cNvPr id="20" name="Picture 19" descr="1334600305_User_Alt.png"/>
          <p:cNvPicPr>
            <a:picLocks noChangeAspect="1"/>
          </p:cNvPicPr>
          <p:nvPr/>
        </p:nvPicPr>
        <p:blipFill>
          <a:blip r:embed="rId5" cstate="print"/>
          <a:stretch>
            <a:fillRect/>
          </a:stretch>
        </p:blipFill>
        <p:spPr>
          <a:xfrm>
            <a:off x="2356108" y="3909813"/>
            <a:ext cx="1219200" cy="1219200"/>
          </a:xfrm>
          <a:prstGeom prst="rect">
            <a:avLst/>
          </a:prstGeom>
        </p:spPr>
      </p:pic>
      <p:pic>
        <p:nvPicPr>
          <p:cNvPr id="21" name="Picture 20" descr="1334600319_Users.png"/>
          <p:cNvPicPr>
            <a:picLocks noChangeAspect="1"/>
          </p:cNvPicPr>
          <p:nvPr/>
        </p:nvPicPr>
        <p:blipFill>
          <a:blip r:embed="rId3" cstate="print"/>
          <a:stretch>
            <a:fillRect/>
          </a:stretch>
        </p:blipFill>
        <p:spPr>
          <a:xfrm>
            <a:off x="5213322" y="4705759"/>
            <a:ext cx="1219200" cy="1219200"/>
          </a:xfrm>
          <a:prstGeom prst="rect">
            <a:avLst/>
          </a:prstGeom>
        </p:spPr>
      </p:pic>
      <p:pic>
        <p:nvPicPr>
          <p:cNvPr id="22" name="Picture 21" descr="1334600319_Users.png"/>
          <p:cNvPicPr>
            <a:picLocks noChangeAspect="1"/>
          </p:cNvPicPr>
          <p:nvPr/>
        </p:nvPicPr>
        <p:blipFill>
          <a:blip r:embed="rId3" cstate="print"/>
          <a:stretch>
            <a:fillRect/>
          </a:stretch>
        </p:blipFill>
        <p:spPr>
          <a:xfrm>
            <a:off x="4794868" y="5108714"/>
            <a:ext cx="1219200" cy="1219200"/>
          </a:xfrm>
          <a:prstGeom prst="rect">
            <a:avLst/>
          </a:prstGeom>
        </p:spPr>
      </p:pic>
      <p:sp>
        <p:nvSpPr>
          <p:cNvPr id="23" name="TextBox 22"/>
          <p:cNvSpPr txBox="1"/>
          <p:nvPr/>
        </p:nvSpPr>
        <p:spPr>
          <a:xfrm>
            <a:off x="4662397" y="6274230"/>
            <a:ext cx="2045775" cy="369332"/>
          </a:xfrm>
          <a:prstGeom prst="rect">
            <a:avLst/>
          </a:prstGeom>
          <a:noFill/>
        </p:spPr>
        <p:txBody>
          <a:bodyPr wrap="square" rtlCol="0">
            <a:spAutoFit/>
          </a:bodyPr>
          <a:lstStyle/>
          <a:p>
            <a:pPr marL="228600" indent="-228600">
              <a:spcAft>
                <a:spcPts val="600"/>
              </a:spcAft>
            </a:pPr>
            <a:r>
              <a:rPr lang="en-US" dirty="0" smtClean="0"/>
              <a:t>Vendor 2 Team</a:t>
            </a:r>
          </a:p>
        </p:txBody>
      </p:sp>
      <p:sp>
        <p:nvSpPr>
          <p:cNvPr id="24" name="TextBox 23"/>
          <p:cNvSpPr txBox="1"/>
          <p:nvPr/>
        </p:nvSpPr>
        <p:spPr>
          <a:xfrm>
            <a:off x="1937285" y="5083444"/>
            <a:ext cx="2169766" cy="369332"/>
          </a:xfrm>
          <a:prstGeom prst="rect">
            <a:avLst/>
          </a:prstGeom>
          <a:noFill/>
        </p:spPr>
        <p:txBody>
          <a:bodyPr wrap="square" rtlCol="0">
            <a:spAutoFit/>
          </a:bodyPr>
          <a:lstStyle/>
          <a:p>
            <a:pPr marL="228600" indent="-228600">
              <a:spcAft>
                <a:spcPts val="600"/>
              </a:spcAft>
            </a:pPr>
            <a:r>
              <a:rPr lang="en-US" dirty="0" smtClean="0"/>
              <a:t>Betty Vendor 2 PM</a:t>
            </a:r>
          </a:p>
        </p:txBody>
      </p:sp>
      <p:pic>
        <p:nvPicPr>
          <p:cNvPr id="26" name="Picture 25" descr="1334600913_old-edit-undo.png"/>
          <p:cNvPicPr>
            <a:picLocks noChangeAspect="1"/>
          </p:cNvPicPr>
          <p:nvPr/>
        </p:nvPicPr>
        <p:blipFill>
          <a:blip r:embed="rId6" cstate="print"/>
          <a:stretch>
            <a:fillRect/>
          </a:stretch>
        </p:blipFill>
        <p:spPr>
          <a:xfrm rot="10800000">
            <a:off x="630265" y="4477719"/>
            <a:ext cx="1219200" cy="1219200"/>
          </a:xfrm>
          <a:prstGeom prst="rect">
            <a:avLst/>
          </a:prstGeom>
        </p:spPr>
      </p:pic>
      <p:pic>
        <p:nvPicPr>
          <p:cNvPr id="27" name="Picture 26" descr="1334600913_old-edit-undo.png"/>
          <p:cNvPicPr>
            <a:picLocks noChangeAspect="1"/>
          </p:cNvPicPr>
          <p:nvPr/>
        </p:nvPicPr>
        <p:blipFill>
          <a:blip r:embed="rId6" cstate="print"/>
          <a:stretch>
            <a:fillRect/>
          </a:stretch>
        </p:blipFill>
        <p:spPr>
          <a:xfrm rot="10800000">
            <a:off x="3032502" y="5423116"/>
            <a:ext cx="1219200" cy="1219200"/>
          </a:xfrm>
          <a:prstGeom prst="rect">
            <a:avLst/>
          </a:prstGeom>
        </p:spPr>
      </p:pic>
      <p:pic>
        <p:nvPicPr>
          <p:cNvPr id="28" name="Picture 27" descr="1334600913_old-edit-undo.png"/>
          <p:cNvPicPr>
            <a:picLocks noChangeAspect="1"/>
          </p:cNvPicPr>
          <p:nvPr/>
        </p:nvPicPr>
        <p:blipFill>
          <a:blip r:embed="rId6" cstate="print"/>
          <a:stretch>
            <a:fillRect/>
          </a:stretch>
        </p:blipFill>
        <p:spPr>
          <a:xfrm rot="8025723">
            <a:off x="6395634" y="5638802"/>
            <a:ext cx="1219200" cy="1219200"/>
          </a:xfrm>
          <a:prstGeom prst="rect">
            <a:avLst/>
          </a:prstGeom>
        </p:spPr>
      </p:pic>
      <p:sp>
        <p:nvSpPr>
          <p:cNvPr id="29" name="TextBox 28"/>
          <p:cNvSpPr txBox="1"/>
          <p:nvPr/>
        </p:nvSpPr>
        <p:spPr>
          <a:xfrm>
            <a:off x="7501174" y="5377912"/>
            <a:ext cx="1270860" cy="369332"/>
          </a:xfrm>
          <a:prstGeom prst="rect">
            <a:avLst/>
          </a:prstGeom>
          <a:noFill/>
        </p:spPr>
        <p:txBody>
          <a:bodyPr wrap="square" rtlCol="0">
            <a:spAutoFit/>
          </a:bodyPr>
          <a:lstStyle/>
          <a:p>
            <a:pPr marL="228600" indent="-228600">
              <a:spcAft>
                <a:spcPts val="600"/>
              </a:spcAft>
            </a:pPr>
            <a:r>
              <a:rPr lang="en-US" dirty="0" smtClean="0"/>
              <a:t>Test Team</a:t>
            </a:r>
          </a:p>
        </p:txBody>
      </p:sp>
      <p:pic>
        <p:nvPicPr>
          <p:cNvPr id="31" name="Picture 30" descr="1334600312_User.png"/>
          <p:cNvPicPr>
            <a:picLocks noChangeAspect="1"/>
          </p:cNvPicPr>
          <p:nvPr/>
        </p:nvPicPr>
        <p:blipFill>
          <a:blip r:embed="rId7" cstate="print"/>
          <a:stretch>
            <a:fillRect/>
          </a:stretch>
        </p:blipFill>
        <p:spPr>
          <a:xfrm>
            <a:off x="2257586" y="1347061"/>
            <a:ext cx="12192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dissolve">
                                      <p:cBhvr>
                                        <p:cTn id="23" dur="500"/>
                                        <p:tgtEl>
                                          <p:spTgt spid="2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a:t>
            </a:r>
            <a:endParaRPr lang="en-US" dirty="0"/>
          </a:p>
        </p:txBody>
      </p:sp>
      <p:sp>
        <p:nvSpPr>
          <p:cNvPr id="3" name="Slide Number Placeholder 2"/>
          <p:cNvSpPr>
            <a:spLocks noGrp="1"/>
          </p:cNvSpPr>
          <p:nvPr>
            <p:ph type="sldNum" sz="quarter" idx="10"/>
          </p:nvPr>
        </p:nvSpPr>
        <p:spPr/>
        <p:txBody>
          <a:bodyPr/>
          <a:lstStyle/>
          <a:p>
            <a:pPr>
              <a:defRPr/>
            </a:pPr>
            <a:fld id="{8B337CAE-BF5F-4FA4-9471-7CB0F6BC3C28}" type="slidenum">
              <a:rPr lang="en-US" smtClean="0"/>
              <a:pPr>
                <a:defRPr/>
              </a:pPr>
              <a:t>34</a:t>
            </a:fld>
            <a:endParaRPr lang="en-US" dirty="0"/>
          </a:p>
        </p:txBody>
      </p:sp>
      <p:pic>
        <p:nvPicPr>
          <p:cNvPr id="4" name="Picture 3" descr="agile-scrum-process.jpg"/>
          <p:cNvPicPr>
            <a:picLocks noChangeAspect="1"/>
          </p:cNvPicPr>
          <p:nvPr/>
        </p:nvPicPr>
        <p:blipFill>
          <a:blip r:embed="rId3" cstate="print"/>
          <a:stretch>
            <a:fillRect/>
          </a:stretch>
        </p:blipFill>
        <p:spPr>
          <a:xfrm>
            <a:off x="626265" y="1140882"/>
            <a:ext cx="7829476" cy="4967206"/>
          </a:xfrm>
          <a:prstGeom prst="rect">
            <a:avLst/>
          </a:prstGeom>
        </p:spPr>
      </p:pic>
      <p:pic>
        <p:nvPicPr>
          <p:cNvPr id="5" name="Picture 4" descr="1334091149_catalog.png"/>
          <p:cNvPicPr>
            <a:picLocks noChangeAspect="1"/>
          </p:cNvPicPr>
          <p:nvPr/>
        </p:nvPicPr>
        <p:blipFill>
          <a:blip r:embed="rId4" cstate="print"/>
          <a:stretch>
            <a:fillRect/>
          </a:stretch>
        </p:blipFill>
        <p:spPr>
          <a:xfrm>
            <a:off x="330812" y="3017969"/>
            <a:ext cx="640080" cy="640080"/>
          </a:xfrm>
          <a:prstGeom prst="rect">
            <a:avLst/>
          </a:prstGeom>
        </p:spPr>
      </p:pic>
      <p:pic>
        <p:nvPicPr>
          <p:cNvPr id="6" name="Picture 5" descr="1334091105_unit-completed.png"/>
          <p:cNvPicPr>
            <a:picLocks noChangeAspect="1"/>
          </p:cNvPicPr>
          <p:nvPr/>
        </p:nvPicPr>
        <p:blipFill>
          <a:blip r:embed="rId5" cstate="print"/>
          <a:stretch>
            <a:fillRect/>
          </a:stretch>
        </p:blipFill>
        <p:spPr>
          <a:xfrm>
            <a:off x="5761835" y="1816714"/>
            <a:ext cx="640080" cy="640080"/>
          </a:xfrm>
          <a:prstGeom prst="rect">
            <a:avLst/>
          </a:prstGeom>
        </p:spPr>
      </p:pic>
      <p:pic>
        <p:nvPicPr>
          <p:cNvPr id="7" name="Picture 6" descr="1334091073_analysis.png"/>
          <p:cNvPicPr>
            <a:picLocks noChangeAspect="1"/>
          </p:cNvPicPr>
          <p:nvPr/>
        </p:nvPicPr>
        <p:blipFill>
          <a:blip r:embed="rId6" cstate="print"/>
          <a:stretch>
            <a:fillRect/>
          </a:stretch>
        </p:blipFill>
        <p:spPr>
          <a:xfrm>
            <a:off x="7454961" y="1905810"/>
            <a:ext cx="640080" cy="640080"/>
          </a:xfrm>
          <a:prstGeom prst="rect">
            <a:avLst/>
          </a:prstGeom>
        </p:spPr>
      </p:pic>
      <p:pic>
        <p:nvPicPr>
          <p:cNvPr id="8" name="Picture 7" descr="1334091050_tests.png"/>
          <p:cNvPicPr>
            <a:picLocks noChangeAspect="1"/>
          </p:cNvPicPr>
          <p:nvPr/>
        </p:nvPicPr>
        <p:blipFill>
          <a:blip r:embed="rId7" cstate="print"/>
          <a:stretch>
            <a:fillRect/>
          </a:stretch>
        </p:blipFill>
        <p:spPr>
          <a:xfrm>
            <a:off x="2097897" y="1791522"/>
            <a:ext cx="640080" cy="640080"/>
          </a:xfrm>
          <a:prstGeom prst="rect">
            <a:avLst/>
          </a:prstGeom>
        </p:spPr>
      </p:pic>
      <p:pic>
        <p:nvPicPr>
          <p:cNvPr id="9" name="Picture 8" descr="1334091907_semi_success.png"/>
          <p:cNvPicPr>
            <a:picLocks noChangeAspect="1"/>
          </p:cNvPicPr>
          <p:nvPr/>
        </p:nvPicPr>
        <p:blipFill>
          <a:blip r:embed="rId8" cstate="print"/>
          <a:stretch>
            <a:fillRect/>
          </a:stretch>
        </p:blipFill>
        <p:spPr>
          <a:xfrm>
            <a:off x="6274639" y="4183239"/>
            <a:ext cx="640080" cy="640080"/>
          </a:xfrm>
          <a:prstGeom prst="rect">
            <a:avLst/>
          </a:prstGeom>
        </p:spPr>
      </p:pic>
      <p:pic>
        <p:nvPicPr>
          <p:cNvPr id="10" name="Picture 9" descr="1334091084_Autocomplete.png"/>
          <p:cNvPicPr>
            <a:picLocks noChangeAspect="1"/>
          </p:cNvPicPr>
          <p:nvPr/>
        </p:nvPicPr>
        <p:blipFill>
          <a:blip r:embed="rId9" cstate="print"/>
          <a:stretch>
            <a:fillRect/>
          </a:stretch>
        </p:blipFill>
        <p:spPr>
          <a:xfrm>
            <a:off x="816244" y="1821517"/>
            <a:ext cx="640080" cy="6400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Effect transition="in" filter="fade">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animEffect transition="in" filter="fade">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2000" fill="hold"/>
                                        <p:tgtEl>
                                          <p:spTgt spid="9"/>
                                        </p:tgtEl>
                                        <p:attrNameLst>
                                          <p:attrName>ppt_w</p:attrName>
                                        </p:attrNameLst>
                                      </p:cBhvr>
                                      <p:tavLst>
                                        <p:tav tm="0">
                                          <p:val>
                                            <p:fltVal val="0"/>
                                          </p:val>
                                        </p:tav>
                                        <p:tav tm="100000">
                                          <p:val>
                                            <p:strVal val="#ppt_w"/>
                                          </p:val>
                                        </p:tav>
                                      </p:tavLst>
                                    </p:anim>
                                    <p:anim calcmode="lin" valueType="num">
                                      <p:cBhvr>
                                        <p:cTn id="36" dur="2000" fill="hold"/>
                                        <p:tgtEl>
                                          <p:spTgt spid="9"/>
                                        </p:tgtEl>
                                        <p:attrNameLst>
                                          <p:attrName>ppt_h</p:attrName>
                                        </p:attrNameLst>
                                      </p:cBhvr>
                                      <p:tavLst>
                                        <p:tav tm="0">
                                          <p:val>
                                            <p:fltVal val="0"/>
                                          </p:val>
                                        </p:tav>
                                        <p:tav tm="100000">
                                          <p:val>
                                            <p:strVal val="#ppt_h"/>
                                          </p:val>
                                        </p:tav>
                                      </p:tavLst>
                                    </p:anim>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2000" fill="hold"/>
                                        <p:tgtEl>
                                          <p:spTgt spid="7"/>
                                        </p:tgtEl>
                                        <p:attrNameLst>
                                          <p:attrName>ppt_w</p:attrName>
                                        </p:attrNameLst>
                                      </p:cBhvr>
                                      <p:tavLst>
                                        <p:tav tm="0">
                                          <p:val>
                                            <p:fltVal val="0"/>
                                          </p:val>
                                        </p:tav>
                                        <p:tav tm="100000">
                                          <p:val>
                                            <p:strVal val="#ppt_w"/>
                                          </p:val>
                                        </p:tav>
                                      </p:tavLst>
                                    </p:anim>
                                    <p:anim calcmode="lin" valueType="num">
                                      <p:cBhvr>
                                        <p:cTn id="43" dur="2000" fill="hold"/>
                                        <p:tgtEl>
                                          <p:spTgt spid="7"/>
                                        </p:tgtEl>
                                        <p:attrNameLst>
                                          <p:attrName>ppt_h</p:attrName>
                                        </p:attrNameLst>
                                      </p:cBhvr>
                                      <p:tavLst>
                                        <p:tav tm="0">
                                          <p:val>
                                            <p:fltVal val="0"/>
                                          </p:val>
                                        </p:tav>
                                        <p:tav tm="100000">
                                          <p:val>
                                            <p:strVal val="#ppt_h"/>
                                          </p:val>
                                        </p:tav>
                                      </p:tavLst>
                                    </p:anim>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MCoE – Agile approach	</a:t>
            </a:r>
            <a:endParaRPr lang="en-US" dirty="0"/>
          </a:p>
        </p:txBody>
      </p:sp>
      <p:sp>
        <p:nvSpPr>
          <p:cNvPr id="4" name="Slide Number Placeholder 3"/>
          <p:cNvSpPr>
            <a:spLocks noGrp="1"/>
          </p:cNvSpPr>
          <p:nvPr>
            <p:ph type="sldNum" sz="quarter" idx="10"/>
          </p:nvPr>
        </p:nvSpPr>
        <p:spPr/>
        <p:txBody>
          <a:bodyPr/>
          <a:lstStyle/>
          <a:p>
            <a:pPr>
              <a:defRPr/>
            </a:pPr>
            <a:fld id="{8F0A011F-0382-408B-BE73-692C9C4E66FB}" type="slidenum">
              <a:rPr lang="en-US" smtClean="0"/>
              <a:pPr>
                <a:defRPr/>
              </a:pPr>
              <a:t>35</a:t>
            </a:fld>
            <a:endParaRPr lang="en-US" dirty="0"/>
          </a:p>
        </p:txBody>
      </p:sp>
      <p:pic>
        <p:nvPicPr>
          <p:cNvPr id="32" name="Content Placeholder 31" descr="1334600099_user_male.png"/>
          <p:cNvPicPr>
            <a:picLocks noGrp="1" noChangeAspect="1"/>
          </p:cNvPicPr>
          <p:nvPr>
            <p:ph idx="4294967295"/>
          </p:nvPr>
        </p:nvPicPr>
        <p:blipFill>
          <a:blip r:embed="rId2" cstate="print"/>
          <a:stretch>
            <a:fillRect/>
          </a:stretch>
        </p:blipFill>
        <p:spPr>
          <a:xfrm>
            <a:off x="3938016" y="3202115"/>
            <a:ext cx="1219200" cy="1219200"/>
          </a:xfrm>
        </p:spPr>
      </p:pic>
      <p:sp>
        <p:nvSpPr>
          <p:cNvPr id="11" name="TextBox 10"/>
          <p:cNvSpPr txBox="1"/>
          <p:nvPr/>
        </p:nvSpPr>
        <p:spPr>
          <a:xfrm>
            <a:off x="3921070" y="4386020"/>
            <a:ext cx="1224367" cy="923330"/>
          </a:xfrm>
          <a:prstGeom prst="rect">
            <a:avLst/>
          </a:prstGeom>
          <a:noFill/>
        </p:spPr>
        <p:txBody>
          <a:bodyPr wrap="square" rtlCol="0">
            <a:spAutoFit/>
          </a:bodyPr>
          <a:lstStyle/>
          <a:p>
            <a:pPr marL="228600" indent="-228600">
              <a:spcAft>
                <a:spcPts val="600"/>
              </a:spcAft>
            </a:pPr>
            <a:r>
              <a:rPr lang="en-US" dirty="0" smtClean="0"/>
              <a:t>Frank the Product Owner</a:t>
            </a:r>
          </a:p>
        </p:txBody>
      </p:sp>
      <p:sp>
        <p:nvSpPr>
          <p:cNvPr id="13" name="TextBox 12"/>
          <p:cNvSpPr txBox="1"/>
          <p:nvPr/>
        </p:nvSpPr>
        <p:spPr>
          <a:xfrm>
            <a:off x="5812068" y="5734372"/>
            <a:ext cx="1084884" cy="369332"/>
          </a:xfrm>
          <a:prstGeom prst="rect">
            <a:avLst/>
          </a:prstGeom>
          <a:noFill/>
        </p:spPr>
        <p:txBody>
          <a:bodyPr wrap="square" rtlCol="0">
            <a:spAutoFit/>
          </a:bodyPr>
          <a:lstStyle/>
          <a:p>
            <a:pPr marL="228600" indent="-228600">
              <a:spcAft>
                <a:spcPts val="600"/>
              </a:spcAft>
            </a:pPr>
            <a:r>
              <a:rPr lang="en-US" dirty="0" smtClean="0"/>
              <a:t>Sue BA</a:t>
            </a:r>
          </a:p>
        </p:txBody>
      </p:sp>
      <p:pic>
        <p:nvPicPr>
          <p:cNvPr id="16" name="Picture 15" descr="1334600319_Users.png"/>
          <p:cNvPicPr>
            <a:picLocks noChangeAspect="1"/>
          </p:cNvPicPr>
          <p:nvPr/>
        </p:nvPicPr>
        <p:blipFill>
          <a:blip r:embed="rId3" cstate="print"/>
          <a:stretch>
            <a:fillRect/>
          </a:stretch>
        </p:blipFill>
        <p:spPr>
          <a:xfrm>
            <a:off x="2529539" y="1712002"/>
            <a:ext cx="1219200" cy="1219200"/>
          </a:xfrm>
          <a:prstGeom prst="rect">
            <a:avLst/>
          </a:prstGeom>
        </p:spPr>
      </p:pic>
      <p:pic>
        <p:nvPicPr>
          <p:cNvPr id="17" name="Picture 16" descr="1334600743_old-edit-redo.png"/>
          <p:cNvPicPr>
            <a:picLocks noChangeAspect="1"/>
          </p:cNvPicPr>
          <p:nvPr/>
        </p:nvPicPr>
        <p:blipFill>
          <a:blip r:embed="rId4" cstate="print"/>
          <a:stretch>
            <a:fillRect/>
          </a:stretch>
        </p:blipFill>
        <p:spPr>
          <a:xfrm rot="1927091">
            <a:off x="3915905" y="1114587"/>
            <a:ext cx="1219200" cy="1219200"/>
          </a:xfrm>
          <a:prstGeom prst="rect">
            <a:avLst/>
          </a:prstGeom>
        </p:spPr>
      </p:pic>
      <p:pic>
        <p:nvPicPr>
          <p:cNvPr id="20" name="Picture 19" descr="1334600305_User_Alt.png"/>
          <p:cNvPicPr>
            <a:picLocks noChangeAspect="1"/>
          </p:cNvPicPr>
          <p:nvPr/>
        </p:nvPicPr>
        <p:blipFill>
          <a:blip r:embed="rId5" cstate="print"/>
          <a:stretch>
            <a:fillRect/>
          </a:stretch>
        </p:blipFill>
        <p:spPr>
          <a:xfrm>
            <a:off x="1447908" y="3646342"/>
            <a:ext cx="1219200" cy="1219200"/>
          </a:xfrm>
          <a:prstGeom prst="rect">
            <a:avLst/>
          </a:prstGeom>
        </p:spPr>
      </p:pic>
      <p:pic>
        <p:nvPicPr>
          <p:cNvPr id="21" name="Picture 20" descr="1334600319_Users.png"/>
          <p:cNvPicPr>
            <a:picLocks noChangeAspect="1"/>
          </p:cNvPicPr>
          <p:nvPr/>
        </p:nvPicPr>
        <p:blipFill>
          <a:blip r:embed="rId3" cstate="print"/>
          <a:stretch>
            <a:fillRect/>
          </a:stretch>
        </p:blipFill>
        <p:spPr>
          <a:xfrm>
            <a:off x="3059058" y="5046722"/>
            <a:ext cx="1219200" cy="1219200"/>
          </a:xfrm>
          <a:prstGeom prst="rect">
            <a:avLst/>
          </a:prstGeom>
        </p:spPr>
      </p:pic>
      <p:pic>
        <p:nvPicPr>
          <p:cNvPr id="22" name="Picture 21" descr="1334600319_Users.png"/>
          <p:cNvPicPr>
            <a:picLocks noChangeAspect="1"/>
          </p:cNvPicPr>
          <p:nvPr/>
        </p:nvPicPr>
        <p:blipFill>
          <a:blip r:embed="rId3" cstate="print"/>
          <a:stretch>
            <a:fillRect/>
          </a:stretch>
        </p:blipFill>
        <p:spPr>
          <a:xfrm>
            <a:off x="7011127" y="0"/>
            <a:ext cx="1219200" cy="1219200"/>
          </a:xfrm>
          <a:prstGeom prst="rect">
            <a:avLst/>
          </a:prstGeom>
        </p:spPr>
      </p:pic>
      <p:sp>
        <p:nvSpPr>
          <p:cNvPr id="23" name="TextBox 22"/>
          <p:cNvSpPr txBox="1"/>
          <p:nvPr/>
        </p:nvSpPr>
        <p:spPr>
          <a:xfrm>
            <a:off x="3050574" y="6199322"/>
            <a:ext cx="1319949" cy="369332"/>
          </a:xfrm>
          <a:prstGeom prst="rect">
            <a:avLst/>
          </a:prstGeom>
          <a:noFill/>
        </p:spPr>
        <p:txBody>
          <a:bodyPr wrap="square" rtlCol="0">
            <a:spAutoFit/>
          </a:bodyPr>
          <a:lstStyle/>
          <a:p>
            <a:pPr marL="228600" indent="-228600">
              <a:spcAft>
                <a:spcPts val="600"/>
              </a:spcAft>
            </a:pPr>
            <a:r>
              <a:rPr lang="en-US" dirty="0" smtClean="0"/>
              <a:t>Dev Pair</a:t>
            </a:r>
          </a:p>
        </p:txBody>
      </p:sp>
      <p:sp>
        <p:nvSpPr>
          <p:cNvPr id="24" name="TextBox 23"/>
          <p:cNvSpPr txBox="1"/>
          <p:nvPr/>
        </p:nvSpPr>
        <p:spPr>
          <a:xfrm>
            <a:off x="1551687" y="4866469"/>
            <a:ext cx="1146878" cy="369332"/>
          </a:xfrm>
          <a:prstGeom prst="rect">
            <a:avLst/>
          </a:prstGeom>
          <a:noFill/>
        </p:spPr>
        <p:txBody>
          <a:bodyPr wrap="square" rtlCol="0">
            <a:spAutoFit/>
          </a:bodyPr>
          <a:lstStyle/>
          <a:p>
            <a:pPr marL="228600" indent="-228600">
              <a:spcAft>
                <a:spcPts val="600"/>
              </a:spcAft>
            </a:pPr>
            <a:r>
              <a:rPr lang="en-US" dirty="0" smtClean="0"/>
              <a:t>Ravi QA</a:t>
            </a:r>
          </a:p>
        </p:txBody>
      </p:sp>
      <p:pic>
        <p:nvPicPr>
          <p:cNvPr id="26" name="Picture 25" descr="1334600913_old-edit-undo.png"/>
          <p:cNvPicPr>
            <a:picLocks noChangeAspect="1"/>
          </p:cNvPicPr>
          <p:nvPr/>
        </p:nvPicPr>
        <p:blipFill>
          <a:blip r:embed="rId6" cstate="print"/>
          <a:stretch>
            <a:fillRect/>
          </a:stretch>
        </p:blipFill>
        <p:spPr>
          <a:xfrm rot="4607508">
            <a:off x="7282479" y="1579533"/>
            <a:ext cx="1219200" cy="1219200"/>
          </a:xfrm>
          <a:prstGeom prst="rect">
            <a:avLst/>
          </a:prstGeom>
        </p:spPr>
      </p:pic>
      <p:pic>
        <p:nvPicPr>
          <p:cNvPr id="31" name="Picture 30" descr="1334600312_User.png"/>
          <p:cNvPicPr>
            <a:picLocks noChangeAspect="1"/>
          </p:cNvPicPr>
          <p:nvPr/>
        </p:nvPicPr>
        <p:blipFill>
          <a:blip r:embed="rId7" cstate="print"/>
          <a:stretch>
            <a:fillRect/>
          </a:stretch>
        </p:blipFill>
        <p:spPr>
          <a:xfrm>
            <a:off x="5775907" y="4493217"/>
            <a:ext cx="1219200" cy="1219200"/>
          </a:xfrm>
          <a:prstGeom prst="rect">
            <a:avLst/>
          </a:prstGeom>
        </p:spPr>
      </p:pic>
      <p:sp>
        <p:nvSpPr>
          <p:cNvPr id="25" name="TextBox 24"/>
          <p:cNvSpPr txBox="1"/>
          <p:nvPr/>
        </p:nvSpPr>
        <p:spPr>
          <a:xfrm>
            <a:off x="2539129" y="2944677"/>
            <a:ext cx="1319949" cy="369332"/>
          </a:xfrm>
          <a:prstGeom prst="rect">
            <a:avLst/>
          </a:prstGeom>
          <a:noFill/>
        </p:spPr>
        <p:txBody>
          <a:bodyPr wrap="square" rtlCol="0">
            <a:spAutoFit/>
          </a:bodyPr>
          <a:lstStyle/>
          <a:p>
            <a:pPr marL="228600" indent="-228600">
              <a:spcAft>
                <a:spcPts val="600"/>
              </a:spcAft>
            </a:pPr>
            <a:r>
              <a:rPr lang="en-US" dirty="0" smtClean="0"/>
              <a:t>Dev Pair</a:t>
            </a:r>
          </a:p>
        </p:txBody>
      </p:sp>
      <p:pic>
        <p:nvPicPr>
          <p:cNvPr id="33" name="Picture 32" descr="1334600913_old-edit-undo.png"/>
          <p:cNvPicPr>
            <a:picLocks noChangeAspect="1"/>
          </p:cNvPicPr>
          <p:nvPr/>
        </p:nvPicPr>
        <p:blipFill>
          <a:blip r:embed="rId6" cstate="print"/>
          <a:stretch>
            <a:fillRect/>
          </a:stretch>
        </p:blipFill>
        <p:spPr>
          <a:xfrm rot="17294582">
            <a:off x="5621574" y="160195"/>
            <a:ext cx="1219200" cy="1219200"/>
          </a:xfrm>
          <a:prstGeom prst="rect">
            <a:avLst/>
          </a:prstGeom>
        </p:spPr>
      </p:pic>
      <p:pic>
        <p:nvPicPr>
          <p:cNvPr id="34" name="Picture 33" descr="1334600305_User_Alt.png"/>
          <p:cNvPicPr>
            <a:picLocks noChangeAspect="1"/>
          </p:cNvPicPr>
          <p:nvPr/>
        </p:nvPicPr>
        <p:blipFill>
          <a:blip r:embed="rId5" cstate="print"/>
          <a:stretch>
            <a:fillRect/>
          </a:stretch>
        </p:blipFill>
        <p:spPr>
          <a:xfrm>
            <a:off x="5703743" y="1616064"/>
            <a:ext cx="1219200" cy="1219200"/>
          </a:xfrm>
          <a:prstGeom prst="rect">
            <a:avLst/>
          </a:prstGeom>
        </p:spPr>
      </p:pic>
      <p:sp>
        <p:nvSpPr>
          <p:cNvPr id="35" name="TextBox 34"/>
          <p:cNvSpPr txBox="1"/>
          <p:nvPr/>
        </p:nvSpPr>
        <p:spPr>
          <a:xfrm>
            <a:off x="5300418" y="2836191"/>
            <a:ext cx="2123270" cy="369332"/>
          </a:xfrm>
          <a:prstGeom prst="rect">
            <a:avLst/>
          </a:prstGeom>
          <a:noFill/>
        </p:spPr>
        <p:txBody>
          <a:bodyPr wrap="square" rtlCol="0">
            <a:spAutoFit/>
          </a:bodyPr>
          <a:lstStyle/>
          <a:p>
            <a:pPr marL="228600" indent="-228600">
              <a:spcAft>
                <a:spcPts val="600"/>
              </a:spcAft>
            </a:pPr>
            <a:r>
              <a:rPr lang="en-US" dirty="0" smtClean="0"/>
              <a:t>Ted Scrum Master</a:t>
            </a:r>
          </a:p>
        </p:txBody>
      </p:sp>
      <p:pic>
        <p:nvPicPr>
          <p:cNvPr id="36" name="Picture 35" descr="1334600743_old-edit-redo.png"/>
          <p:cNvPicPr>
            <a:picLocks noChangeAspect="1"/>
          </p:cNvPicPr>
          <p:nvPr/>
        </p:nvPicPr>
        <p:blipFill>
          <a:blip r:embed="rId4" cstate="print"/>
          <a:stretch>
            <a:fillRect/>
          </a:stretch>
        </p:blipFill>
        <p:spPr>
          <a:xfrm rot="7704375">
            <a:off x="6132165" y="3191360"/>
            <a:ext cx="1219200" cy="1219200"/>
          </a:xfrm>
          <a:prstGeom prst="rect">
            <a:avLst/>
          </a:prstGeom>
        </p:spPr>
      </p:pic>
      <p:pic>
        <p:nvPicPr>
          <p:cNvPr id="37" name="Picture 36" descr="1334600743_old-edit-redo.png"/>
          <p:cNvPicPr>
            <a:picLocks noChangeAspect="1"/>
          </p:cNvPicPr>
          <p:nvPr/>
        </p:nvPicPr>
        <p:blipFill>
          <a:blip r:embed="rId4" cstate="print"/>
          <a:stretch>
            <a:fillRect/>
          </a:stretch>
        </p:blipFill>
        <p:spPr>
          <a:xfrm rot="12176395">
            <a:off x="4411853" y="5391997"/>
            <a:ext cx="1219200" cy="1219200"/>
          </a:xfrm>
          <a:prstGeom prst="rect">
            <a:avLst/>
          </a:prstGeom>
        </p:spPr>
      </p:pic>
      <p:pic>
        <p:nvPicPr>
          <p:cNvPr id="38" name="Picture 37" descr="1334600743_old-edit-redo.png"/>
          <p:cNvPicPr>
            <a:picLocks noChangeAspect="1"/>
          </p:cNvPicPr>
          <p:nvPr/>
        </p:nvPicPr>
        <p:blipFill>
          <a:blip r:embed="rId4" cstate="print"/>
          <a:stretch>
            <a:fillRect/>
          </a:stretch>
        </p:blipFill>
        <p:spPr>
          <a:xfrm rot="16487567">
            <a:off x="1575663" y="5190520"/>
            <a:ext cx="1219200" cy="1219200"/>
          </a:xfrm>
          <a:prstGeom prst="rect">
            <a:avLst/>
          </a:prstGeom>
        </p:spPr>
      </p:pic>
      <p:pic>
        <p:nvPicPr>
          <p:cNvPr id="39" name="Picture 38" descr="1334600743_old-edit-redo.png"/>
          <p:cNvPicPr>
            <a:picLocks noChangeAspect="1"/>
          </p:cNvPicPr>
          <p:nvPr/>
        </p:nvPicPr>
        <p:blipFill>
          <a:blip r:embed="rId4" cstate="print"/>
          <a:stretch>
            <a:fillRect/>
          </a:stretch>
        </p:blipFill>
        <p:spPr>
          <a:xfrm rot="19687734">
            <a:off x="1110712" y="2400826"/>
            <a:ext cx="1219200" cy="1219200"/>
          </a:xfrm>
          <a:prstGeom prst="rect">
            <a:avLst/>
          </a:prstGeom>
        </p:spPr>
      </p:pic>
      <p:sp>
        <p:nvSpPr>
          <p:cNvPr id="40" name="TextBox 39"/>
          <p:cNvSpPr txBox="1"/>
          <p:nvPr/>
        </p:nvSpPr>
        <p:spPr>
          <a:xfrm>
            <a:off x="6772759" y="1162371"/>
            <a:ext cx="1782305" cy="369332"/>
          </a:xfrm>
          <a:prstGeom prst="rect">
            <a:avLst/>
          </a:prstGeom>
          <a:noFill/>
        </p:spPr>
        <p:txBody>
          <a:bodyPr wrap="square" rtlCol="0">
            <a:spAutoFit/>
          </a:bodyPr>
          <a:lstStyle/>
          <a:p>
            <a:pPr marL="228600" indent="-228600">
              <a:spcAft>
                <a:spcPts val="600"/>
              </a:spcAft>
            </a:pPr>
            <a:r>
              <a:rPr lang="en-US" dirty="0" smtClean="0"/>
              <a:t>External Team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dissolve">
                                      <p:cBhvr>
                                        <p:cTn id="11" dur="500"/>
                                        <p:tgtEl>
                                          <p:spTgt spid="2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dissolve">
                                      <p:cBhvr>
                                        <p:cTn id="19" dur="500"/>
                                        <p:tgtEl>
                                          <p:spTgt spid="3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dissolve">
                                      <p:cBhvr>
                                        <p:cTn id="27" dur="500"/>
                                        <p:tgtEl>
                                          <p:spTgt spid="38"/>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dissolve">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Assessment</a:t>
            </a:r>
          </a:p>
        </p:txBody>
      </p:sp>
      <p:sp>
        <p:nvSpPr>
          <p:cNvPr id="24579" name="Content Placeholder 2"/>
          <p:cNvSpPr>
            <a:spLocks noGrp="1"/>
          </p:cNvSpPr>
          <p:nvPr>
            <p:ph idx="4294967295"/>
          </p:nvPr>
        </p:nvSpPr>
        <p:spPr>
          <a:xfrm>
            <a:off x="900113" y="1169988"/>
            <a:ext cx="8243887" cy="5135562"/>
          </a:xfrm>
        </p:spPr>
        <p:txBody>
          <a:bodyPr/>
          <a:lstStyle/>
          <a:p>
            <a:pPr eaLnBrk="1" hangingPunct="1"/>
            <a:r>
              <a:rPr lang="en-US" dirty="0" smtClean="0"/>
              <a:t>Readiness for MDQM</a:t>
            </a:r>
          </a:p>
          <a:p>
            <a:pPr eaLnBrk="1" hangingPunct="1"/>
            <a:r>
              <a:rPr lang="en-US" dirty="0" smtClean="0"/>
              <a:t>Factors</a:t>
            </a:r>
          </a:p>
          <a:p>
            <a:pPr eaLnBrk="1" hangingPunct="1"/>
            <a:r>
              <a:rPr lang="en-US" dirty="0" smtClean="0"/>
              <a:t>Criteria</a:t>
            </a:r>
          </a:p>
          <a:p>
            <a:pPr eaLnBrk="1" hangingPunct="1"/>
            <a:r>
              <a:rPr lang="en-US" dirty="0" smtClean="0"/>
              <a:t>Benchmarks</a:t>
            </a:r>
          </a:p>
          <a:p>
            <a:pPr eaLnBrk="1" hangingPunct="1"/>
            <a:r>
              <a:rPr lang="en-US" dirty="0" smtClean="0"/>
              <a:t>Technical and Non-technical</a:t>
            </a:r>
          </a:p>
        </p:txBody>
      </p:sp>
      <p:pic>
        <p:nvPicPr>
          <p:cNvPr id="4" name="Picture 3" descr="iphone-app-app.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491430" y="3642853"/>
            <a:ext cx="5044199" cy="26029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dissolve">
                                      <p:cBhvr>
                                        <p:cTn id="27"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Today:</a:t>
            </a:r>
            <a:endParaRPr lang="en-US" dirty="0"/>
          </a:p>
        </p:txBody>
      </p:sp>
      <p:sp>
        <p:nvSpPr>
          <p:cNvPr id="4" name="Slide Number Placeholder 3"/>
          <p:cNvSpPr>
            <a:spLocks noGrp="1"/>
          </p:cNvSpPr>
          <p:nvPr>
            <p:ph type="sldNum" sz="quarter" idx="10"/>
          </p:nvPr>
        </p:nvSpPr>
        <p:spPr>
          <a:prstGeom prst="rect">
            <a:avLst/>
          </a:prstGeom>
        </p:spPr>
        <p:txBody>
          <a:bodyPr/>
          <a:lstStyle/>
          <a:p>
            <a:fld id="{26BDC8D8-E660-4226-8804-187229CA1CB3}" type="slidenum">
              <a:rPr lang="en-US" smtClean="0"/>
              <a:pPr/>
              <a:t>37</a:t>
            </a:fld>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4600" y="1144281"/>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Understand Testing Types Required for the App </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14600" y="2471932"/>
            <a:ext cx="51054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Various Project Types</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
        <p:nvSpPr>
          <p:cNvPr id="16" name="Rounded Rectangle 15"/>
          <p:cNvSpPr/>
          <p:nvPr/>
        </p:nvSpPr>
        <p:spPr bwMode="auto">
          <a:xfrm>
            <a:off x="1600200" y="3603382"/>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7" name="TextBox 16"/>
          <p:cNvSpPr txBox="1"/>
          <p:nvPr/>
        </p:nvSpPr>
        <p:spPr>
          <a:xfrm>
            <a:off x="2514600" y="3776513"/>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Be Aware of External Challenges and Influences</a:t>
            </a:r>
          </a:p>
        </p:txBody>
      </p:sp>
      <p:sp>
        <p:nvSpPr>
          <p:cNvPr id="25" name="TextBox 24"/>
          <p:cNvSpPr txBox="1"/>
          <p:nvPr/>
        </p:nvSpPr>
        <p:spPr>
          <a:xfrm>
            <a:off x="1709457" y="3536618"/>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71488"/>
            <a:ext cx="8229600" cy="1019175"/>
          </a:xfrm>
        </p:spPr>
        <p:txBody>
          <a:bodyPr/>
          <a:lstStyle/>
          <a:p>
            <a:pPr eaLnBrk="1" hangingPunct="1"/>
            <a:r>
              <a:rPr lang="en-US" dirty="0" smtClean="0"/>
              <a:t>External Challenges and Influences</a:t>
            </a:r>
          </a:p>
        </p:txBody>
      </p:sp>
      <p:sp>
        <p:nvSpPr>
          <p:cNvPr id="32771" name="Subtitle 2"/>
          <p:cNvSpPr>
            <a:spLocks noGrp="1"/>
          </p:cNvSpPr>
          <p:nvPr>
            <p:ph type="subTitle" idx="4294967295"/>
          </p:nvPr>
        </p:nvSpPr>
        <p:spPr>
          <a:xfrm>
            <a:off x="0" y="4843463"/>
            <a:ext cx="6486525" cy="952500"/>
          </a:xfrm>
        </p:spPr>
        <p:txBody>
          <a:bodyPr/>
          <a:lstStyle/>
          <a:p>
            <a:pPr eaLnBrk="1" hangingPunct="1"/>
            <a:r>
              <a:rPr lang="en-US" dirty="0" smtClean="0"/>
              <a:t>Exploring the challenges and influences shaping mobile quality</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External Challenges and Influences</a:t>
            </a:r>
          </a:p>
        </p:txBody>
      </p:sp>
      <p:sp>
        <p:nvSpPr>
          <p:cNvPr id="33795" name="Content Placeholder 2"/>
          <p:cNvSpPr>
            <a:spLocks noGrp="1"/>
          </p:cNvSpPr>
          <p:nvPr>
            <p:ph idx="4294967295"/>
          </p:nvPr>
        </p:nvSpPr>
        <p:spPr>
          <a:xfrm>
            <a:off x="900113" y="1169988"/>
            <a:ext cx="8243887" cy="5135562"/>
          </a:xfrm>
        </p:spPr>
        <p:txBody>
          <a:bodyPr/>
          <a:lstStyle/>
          <a:p>
            <a:pPr eaLnBrk="1" hangingPunct="1"/>
            <a:r>
              <a:rPr lang="en-US" dirty="0" smtClean="0"/>
              <a:t>Government Influences</a:t>
            </a:r>
          </a:p>
          <a:p>
            <a:pPr lvl="1" eaLnBrk="1" hangingPunct="1"/>
            <a:r>
              <a:rPr lang="en-US" dirty="0" smtClean="0"/>
              <a:t>Device preferences</a:t>
            </a:r>
          </a:p>
          <a:p>
            <a:pPr lvl="1" eaLnBrk="1" hangingPunct="1"/>
            <a:r>
              <a:rPr lang="en-US" dirty="0" smtClean="0"/>
              <a:t>Standards</a:t>
            </a:r>
          </a:p>
          <a:p>
            <a:pPr eaLnBrk="1" hangingPunct="1"/>
            <a:r>
              <a:rPr lang="en-US" dirty="0" smtClean="0"/>
              <a:t>Verizon / AT&amp;T / Apple / Motorola</a:t>
            </a:r>
          </a:p>
          <a:p>
            <a:pPr lvl="1" eaLnBrk="1" hangingPunct="1"/>
            <a:r>
              <a:rPr lang="en-US" dirty="0" smtClean="0"/>
              <a:t>Network</a:t>
            </a:r>
          </a:p>
          <a:p>
            <a:pPr lvl="1" eaLnBrk="1" hangingPunct="1"/>
            <a:r>
              <a:rPr lang="en-US" dirty="0" smtClean="0"/>
              <a:t>Standards</a:t>
            </a:r>
          </a:p>
          <a:p>
            <a:pPr lvl="1" eaLnBrk="1" hangingPunct="1"/>
            <a:r>
              <a:rPr lang="en-US" dirty="0" smtClean="0"/>
              <a:t>Partnerships</a:t>
            </a:r>
          </a:p>
          <a:p>
            <a:pPr eaLnBrk="1" hangingPunct="1"/>
            <a:r>
              <a:rPr lang="en-US" dirty="0" smtClean="0"/>
              <a:t>Get Connected with mobile associations</a:t>
            </a:r>
          </a:p>
          <a:p>
            <a:pPr lvl="1" eaLnBrk="1" hangingPunct="1"/>
            <a:r>
              <a:rPr lang="en-US" dirty="0" smtClean="0"/>
              <a:t>Professional Societies with mobile special interest groups</a:t>
            </a:r>
          </a:p>
          <a:p>
            <a:pPr lvl="1" eaLnBrk="1" hangingPunct="1"/>
            <a:r>
              <a:rPr lang="en-US" dirty="0" smtClean="0"/>
              <a:t>InfraGard’s Chicago Chapter</a:t>
            </a:r>
          </a:p>
          <a:p>
            <a:pPr lvl="1" eaLnBrk="1" hangingPunct="1"/>
            <a:r>
              <a:rPr lang="en-US" dirty="0" smtClean="0"/>
              <a:t>Mobile Mondays</a:t>
            </a:r>
          </a:p>
          <a:p>
            <a:pPr eaLnBrk="1" hangingPunct="1"/>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dissolve">
                                      <p:cBhvr>
                                        <p:cTn id="10" dur="500"/>
                                        <p:tgtEl>
                                          <p:spTgt spid="3379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dissolve">
                                      <p:cBhvr>
                                        <p:cTn id="13" dur="500"/>
                                        <p:tgtEl>
                                          <p:spTgt spid="33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dissolve">
                                      <p:cBhvr>
                                        <p:cTn id="18" dur="500"/>
                                        <p:tgtEl>
                                          <p:spTgt spid="33795">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dissolve">
                                      <p:cBhvr>
                                        <p:cTn id="21" dur="500"/>
                                        <p:tgtEl>
                                          <p:spTgt spid="33795">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3795">
                                            <p:txEl>
                                              <p:pRg st="5" end="5"/>
                                            </p:txEl>
                                          </p:spTgt>
                                        </p:tgtEl>
                                        <p:attrNameLst>
                                          <p:attrName>style.visibility</p:attrName>
                                        </p:attrNameLst>
                                      </p:cBhvr>
                                      <p:to>
                                        <p:strVal val="visible"/>
                                      </p:to>
                                    </p:set>
                                    <p:animEffect transition="in" filter="dissolve">
                                      <p:cBhvr>
                                        <p:cTn id="24" dur="500"/>
                                        <p:tgtEl>
                                          <p:spTgt spid="33795">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dissolve">
                                      <p:cBhvr>
                                        <p:cTn id="27" dur="500"/>
                                        <p:tgtEl>
                                          <p:spTgt spid="337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dissolve">
                                      <p:cBhvr>
                                        <p:cTn id="32" dur="500"/>
                                        <p:tgtEl>
                                          <p:spTgt spid="33795">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animEffect transition="in" filter="dissolve">
                                      <p:cBhvr>
                                        <p:cTn id="35" dur="500"/>
                                        <p:tgtEl>
                                          <p:spTgt spid="33795">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3795">
                                            <p:txEl>
                                              <p:pRg st="9" end="9"/>
                                            </p:txEl>
                                          </p:spTgt>
                                        </p:tgtEl>
                                        <p:attrNameLst>
                                          <p:attrName>style.visibility</p:attrName>
                                        </p:attrNameLst>
                                      </p:cBhvr>
                                      <p:to>
                                        <p:strVal val="visible"/>
                                      </p:to>
                                    </p:set>
                                    <p:animEffect transition="in" filter="dissolve">
                                      <p:cBhvr>
                                        <p:cTn id="38" dur="500"/>
                                        <p:tgtEl>
                                          <p:spTgt spid="33795">
                                            <p:txEl>
                                              <p:pRg st="9" end="9"/>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3795">
                                            <p:txEl>
                                              <p:pRg st="10" end="10"/>
                                            </p:txEl>
                                          </p:spTgt>
                                        </p:tgtEl>
                                        <p:attrNameLst>
                                          <p:attrName>style.visibility</p:attrName>
                                        </p:attrNameLst>
                                      </p:cBhvr>
                                      <p:to>
                                        <p:strVal val="visible"/>
                                      </p:to>
                                    </p:set>
                                    <p:animEffect transition="in" filter="dissolve">
                                      <p:cBhvr>
                                        <p:cTn id="41" dur="500"/>
                                        <p:tgtEl>
                                          <p:spTgt spid="33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362325" y="1968500"/>
            <a:ext cx="4244975" cy="3562350"/>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p:cNvSpPr/>
          <p:nvPr/>
        </p:nvSpPr>
        <p:spPr>
          <a:xfrm>
            <a:off x="1162050" y="939800"/>
            <a:ext cx="4400550" cy="3452813"/>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bwMode="auto">
          <a:xfrm>
            <a:off x="609600" y="1371600"/>
            <a:ext cx="7239000" cy="3657600"/>
          </a:xfrm>
          <a:prstGeom prst="rect">
            <a:avLst/>
          </a:prstGeom>
          <a:gradFill rotWithShape="0">
            <a:gsLst>
              <a:gs pos="0">
                <a:schemeClr val="accent3">
                  <a:lumMod val="60000"/>
                  <a:lumOff val="40000"/>
                </a:schemeClr>
              </a:gs>
              <a:gs pos="100000">
                <a:schemeClr val="accent3"/>
              </a:gs>
            </a:gsLst>
            <a:lin ang="5400000" scaled="1"/>
          </a:gradFill>
          <a:ln w="28575">
            <a:solidFill>
              <a:schemeClr val="tx1"/>
            </a:solidFill>
            <a:miter lim="800000"/>
            <a:headEnd/>
            <a:tailEnd/>
          </a:ln>
          <a:effectLst/>
        </p:spPr>
        <p:txBody>
          <a:bodyPr wrap="none" rtlCol="0" anchor="ctr"/>
          <a:lstStyle/>
          <a:p>
            <a:pPr algn="ctr"/>
            <a:endParaRPr lang="en-US" dirty="0"/>
          </a:p>
        </p:txBody>
      </p:sp>
      <p:sp>
        <p:nvSpPr>
          <p:cNvPr id="2" name="Rounded Rectangle 1"/>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8296999"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smtClean="0">
                <a:solidFill>
                  <a:schemeClr val="tx1">
                    <a:lumMod val="65000"/>
                    <a:lumOff val="35000"/>
                  </a:schemeClr>
                </a:solidFill>
                <a:latin typeface="+mj-lt"/>
                <a:cs typeface="Lucida Sans Unicode" charset="0"/>
              </a:rPr>
              <a:t>M</a:t>
            </a:r>
            <a:endParaRPr lang="en-US" sz="2400" dirty="0">
              <a:solidFill>
                <a:schemeClr val="tx1">
                  <a:lumMod val="65000"/>
                  <a:lumOff val="35000"/>
                </a:schemeClr>
              </a:solidFill>
              <a:latin typeface="+mj-lt"/>
            </a:endParaRPr>
          </a:p>
        </p:txBody>
      </p:sp>
      <p:sp>
        <p:nvSpPr>
          <p:cNvPr id="4" name="Rectangle 4"/>
          <p:cNvSpPr txBox="1">
            <a:spLocks noChangeArrowheads="1"/>
          </p:cNvSpPr>
          <p:nvPr/>
        </p:nvSpPr>
        <p:spPr>
          <a:xfrm>
            <a:off x="4343400" y="5530850"/>
            <a:ext cx="4510088"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sp>
        <p:nvSpPr>
          <p:cNvPr id="16" name="Rectangle 4"/>
          <p:cNvSpPr txBox="1">
            <a:spLocks noChangeArrowheads="1"/>
          </p:cNvSpPr>
          <p:nvPr/>
        </p:nvSpPr>
        <p:spPr>
          <a:xfrm>
            <a:off x="423863" y="357188"/>
            <a:ext cx="4529137"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pic>
        <p:nvPicPr>
          <p:cNvPr id="11" name="Picture 10" descr="iphone-apps.jpg"/>
          <p:cNvPicPr>
            <a:picLocks noChangeAspect="1"/>
          </p:cNvPicPr>
          <p:nvPr/>
        </p:nvPicPr>
        <p:blipFill>
          <a:blip r:embed="rId3" cstate="print"/>
          <a:stretch>
            <a:fillRect/>
          </a:stretch>
        </p:blipFill>
        <p:spPr>
          <a:xfrm>
            <a:off x="762000" y="1476375"/>
            <a:ext cx="6953250" cy="3476625"/>
          </a:xfrm>
          <a:prstGeom prst="rect">
            <a:avLst/>
          </a:prstGeom>
        </p:spPr>
      </p:pic>
      <p:sp>
        <p:nvSpPr>
          <p:cNvPr id="10" name="Rectangle 9"/>
          <p:cNvSpPr/>
          <p:nvPr/>
        </p:nvSpPr>
        <p:spPr>
          <a:xfrm>
            <a:off x="502943" y="355659"/>
            <a:ext cx="4661724" cy="501676"/>
          </a:xfrm>
          <a:prstGeom prst="rect">
            <a:avLst/>
          </a:prstGeom>
        </p:spPr>
        <p:txBody>
          <a:bodyPr wrap="square">
            <a:spAutoFit/>
          </a:bodyPr>
          <a:lstStyle/>
          <a:p>
            <a:pPr fontAlgn="auto">
              <a:lnSpc>
                <a:spcPct val="95000"/>
              </a:lnSpc>
              <a:spcBef>
                <a:spcPts val="0"/>
              </a:spcBef>
              <a:spcAft>
                <a:spcPts val="0"/>
              </a:spcAft>
              <a:defRPr/>
            </a:pPr>
            <a:r>
              <a:rPr lang="en-US" sz="2800" b="1" kern="0" dirty="0" smtClean="0">
                <a:solidFill>
                  <a:schemeClr val="tx1">
                    <a:lumMod val="75000"/>
                    <a:lumOff val="25000"/>
                  </a:schemeClr>
                </a:solidFill>
                <a:latin typeface="Calibri" pitchFamily="34" charset="0"/>
              </a:rPr>
              <a:t>Apps are everywhere…</a:t>
            </a:r>
            <a:endParaRPr lang="en-US" sz="2800" kern="0" dirty="0">
              <a:solidFill>
                <a:schemeClr val="tx1">
                  <a:lumMod val="75000"/>
                  <a:lumOff val="25000"/>
                </a:schemeClr>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Today:</a:t>
            </a:r>
            <a:endParaRPr lang="en-US" dirty="0"/>
          </a:p>
        </p:txBody>
      </p:sp>
      <p:sp>
        <p:nvSpPr>
          <p:cNvPr id="4" name="Slide Number Placeholder 3"/>
          <p:cNvSpPr>
            <a:spLocks noGrp="1"/>
          </p:cNvSpPr>
          <p:nvPr>
            <p:ph type="sldNum" sz="quarter" idx="10"/>
          </p:nvPr>
        </p:nvSpPr>
        <p:spPr>
          <a:prstGeom prst="rect">
            <a:avLst/>
          </a:prstGeom>
        </p:spPr>
        <p:txBody>
          <a:bodyPr/>
          <a:lstStyle/>
          <a:p>
            <a:fld id="{26BDC8D8-E660-4226-8804-187229CA1CB3}" type="slidenum">
              <a:rPr lang="en-US" smtClean="0"/>
              <a:pPr/>
              <a:t>40</a:t>
            </a:fld>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4600" y="1144281"/>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Understand Testing Types Required for the App </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14600" y="2471932"/>
            <a:ext cx="51054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Various Project Types</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
        <p:nvSpPr>
          <p:cNvPr id="16" name="Rounded Rectangle 15"/>
          <p:cNvSpPr/>
          <p:nvPr/>
        </p:nvSpPr>
        <p:spPr bwMode="auto">
          <a:xfrm>
            <a:off x="1600200" y="3603382"/>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7" name="TextBox 16"/>
          <p:cNvSpPr txBox="1"/>
          <p:nvPr/>
        </p:nvSpPr>
        <p:spPr>
          <a:xfrm>
            <a:off x="2514600" y="3776513"/>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Be Aware of External Challenges and Influences</a:t>
            </a:r>
          </a:p>
        </p:txBody>
      </p:sp>
      <p:sp>
        <p:nvSpPr>
          <p:cNvPr id="25" name="TextBox 24"/>
          <p:cNvSpPr txBox="1"/>
          <p:nvPr/>
        </p:nvSpPr>
        <p:spPr>
          <a:xfrm>
            <a:off x="1709457" y="3536618"/>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3</a:t>
            </a:r>
          </a:p>
        </p:txBody>
      </p:sp>
      <p:sp>
        <p:nvSpPr>
          <p:cNvPr id="18" name="Rounded Rectangle 17"/>
          <p:cNvSpPr/>
          <p:nvPr/>
        </p:nvSpPr>
        <p:spPr bwMode="auto">
          <a:xfrm>
            <a:off x="1600200" y="492978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22" name="TextBox 21"/>
          <p:cNvSpPr txBox="1"/>
          <p:nvPr/>
        </p:nvSpPr>
        <p:spPr>
          <a:xfrm>
            <a:off x="2514600" y="5072304"/>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Select Tools that Fit Your Organization</a:t>
            </a:r>
          </a:p>
        </p:txBody>
      </p:sp>
      <p:sp>
        <p:nvSpPr>
          <p:cNvPr id="26" name="TextBox 25"/>
          <p:cNvSpPr txBox="1"/>
          <p:nvPr/>
        </p:nvSpPr>
        <p:spPr>
          <a:xfrm>
            <a:off x="1709457" y="4863015"/>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471488"/>
            <a:ext cx="8229600" cy="1019175"/>
          </a:xfrm>
        </p:spPr>
        <p:txBody>
          <a:bodyPr/>
          <a:lstStyle/>
          <a:p>
            <a:pPr eaLnBrk="1" hangingPunct="1"/>
            <a:r>
              <a:rPr lang="en-US" dirty="0" smtClean="0"/>
              <a:t>Tool Selection</a:t>
            </a:r>
          </a:p>
        </p:txBody>
      </p:sp>
      <p:sp>
        <p:nvSpPr>
          <p:cNvPr id="37891" name="Subtitle 2"/>
          <p:cNvSpPr>
            <a:spLocks noGrp="1"/>
          </p:cNvSpPr>
          <p:nvPr>
            <p:ph type="subTitle" idx="4294967295"/>
          </p:nvPr>
        </p:nvSpPr>
        <p:spPr>
          <a:xfrm>
            <a:off x="0" y="4843463"/>
            <a:ext cx="6486525" cy="952500"/>
          </a:xfrm>
        </p:spPr>
        <p:txBody>
          <a:bodyPr/>
          <a:lstStyle/>
          <a:p>
            <a:pPr eaLnBrk="1" hangingPunct="1"/>
            <a:r>
              <a:rPr lang="en-US" dirty="0" smtClean="0"/>
              <a:t>Identifying the right tools for the job</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9233" y="1095375"/>
            <a:ext cx="7505700" cy="4641850"/>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ounded Rectangle 1"/>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8296999"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a:solidFill>
                  <a:schemeClr val="tx1">
                    <a:lumMod val="65000"/>
                    <a:lumOff val="35000"/>
                  </a:schemeClr>
                </a:solidFill>
                <a:latin typeface="+mj-lt"/>
                <a:cs typeface="Lucida Sans Unicode" charset="0"/>
              </a:rPr>
              <a:t>M</a:t>
            </a:r>
            <a:endParaRPr lang="en-US" sz="2400" dirty="0">
              <a:solidFill>
                <a:schemeClr val="tx1">
                  <a:lumMod val="65000"/>
                  <a:lumOff val="35000"/>
                </a:schemeClr>
              </a:solidFill>
              <a:latin typeface="+mj-lt"/>
            </a:endParaRPr>
          </a:p>
        </p:txBody>
      </p:sp>
      <p:sp>
        <p:nvSpPr>
          <p:cNvPr id="5" name="Rectangle 4"/>
          <p:cNvSpPr txBox="1">
            <a:spLocks noChangeArrowheads="1"/>
          </p:cNvSpPr>
          <p:nvPr/>
        </p:nvSpPr>
        <p:spPr>
          <a:xfrm>
            <a:off x="423863" y="357188"/>
            <a:ext cx="8128000" cy="698500"/>
          </a:xfrm>
          <a:prstGeom prst="rect">
            <a:avLst/>
          </a:prstGeom>
          <a:noFill/>
        </p:spPr>
        <p:txBody>
          <a:bodyPr/>
          <a:lstStyle/>
          <a:p>
            <a:pPr fontAlgn="auto">
              <a:lnSpc>
                <a:spcPct val="95000"/>
              </a:lnSpc>
              <a:spcBef>
                <a:spcPts val="0"/>
              </a:spcBef>
              <a:spcAft>
                <a:spcPts val="0"/>
              </a:spcAft>
              <a:defRPr/>
            </a:pPr>
            <a:r>
              <a:rPr lang="en-US" sz="3200" b="1" kern="0" dirty="0" smtClean="0">
                <a:solidFill>
                  <a:schemeClr val="tx1">
                    <a:lumMod val="75000"/>
                    <a:lumOff val="25000"/>
                  </a:schemeClr>
                </a:solidFill>
                <a:latin typeface="Calibri" pitchFamily="34" charset="0"/>
                <a:ea typeface="+mj-ea"/>
                <a:cs typeface="+mj-cs"/>
              </a:rPr>
              <a:t>The Art and Science of MDQM</a:t>
            </a:r>
            <a:endParaRPr lang="en-US" sz="3200" kern="0" dirty="0">
              <a:solidFill>
                <a:schemeClr val="tx1">
                  <a:lumMod val="75000"/>
                  <a:lumOff val="25000"/>
                </a:schemeClr>
              </a:solidFill>
              <a:latin typeface="Calibri" pitchFamily="34" charset="0"/>
              <a:ea typeface="+mj-ea"/>
              <a:cs typeface="+mj-cs"/>
            </a:endParaRPr>
          </a:p>
        </p:txBody>
      </p:sp>
      <p:sp>
        <p:nvSpPr>
          <p:cNvPr id="8" name="Rectangle 4"/>
          <p:cNvSpPr txBox="1">
            <a:spLocks noChangeArrowheads="1"/>
          </p:cNvSpPr>
          <p:nvPr/>
        </p:nvSpPr>
        <p:spPr>
          <a:xfrm>
            <a:off x="7469188" y="5375275"/>
            <a:ext cx="1252537"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sp>
        <p:nvSpPr>
          <p:cNvPr id="10" name="Rectangle 9"/>
          <p:cNvSpPr/>
          <p:nvPr/>
        </p:nvSpPr>
        <p:spPr>
          <a:xfrm>
            <a:off x="327025" y="5483225"/>
            <a:ext cx="8394700" cy="528638"/>
          </a:xfrm>
          <a:prstGeom prst="rect">
            <a:avLst/>
          </a:prstGeom>
          <a:gradFill>
            <a:gsLst>
              <a:gs pos="0">
                <a:schemeClr val="accent6">
                  <a:lumMod val="75000"/>
                </a:schemeClr>
              </a:gs>
              <a:gs pos="100000">
                <a:schemeClr val="accent6">
                  <a:lumMod val="60000"/>
                  <a:lumOff val="40000"/>
                </a:schemeClr>
              </a:gs>
            </a:gsLst>
            <a:lin ang="0" scaled="0"/>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2"/>
          <p:cNvSpPr>
            <a:spLocks noChangeArrowheads="1"/>
          </p:cNvSpPr>
          <p:nvPr/>
        </p:nvSpPr>
        <p:spPr bwMode="auto">
          <a:xfrm>
            <a:off x="488950" y="5502275"/>
            <a:ext cx="7837488" cy="400050"/>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en-US" altLang="ja-JP" sz="2000" dirty="0" smtClean="0">
                <a:solidFill>
                  <a:schemeClr val="bg1"/>
                </a:solidFill>
                <a:latin typeface="Calibri" charset="0"/>
              </a:rPr>
              <a:t>Each team needs to find the right blend of the Art and Science of testing…</a:t>
            </a:r>
            <a:endParaRPr lang="en-US" altLang="ja-JP" sz="2000" b="1" dirty="0">
              <a:solidFill>
                <a:schemeClr val="bg1"/>
              </a:solidFill>
              <a:latin typeface="Calibri" charset="0"/>
            </a:endParaRPr>
          </a:p>
        </p:txBody>
      </p:sp>
      <p:pic>
        <p:nvPicPr>
          <p:cNvPr id="13" name="Picture 12" descr="art_palette.png"/>
          <p:cNvPicPr>
            <a:picLocks noChangeAspect="1"/>
          </p:cNvPicPr>
          <p:nvPr/>
        </p:nvPicPr>
        <p:blipFill>
          <a:blip r:embed="rId3" cstate="print"/>
          <a:stretch>
            <a:fillRect/>
          </a:stretch>
        </p:blipFill>
        <p:spPr>
          <a:xfrm>
            <a:off x="1514168" y="1241323"/>
            <a:ext cx="1219200" cy="1219200"/>
          </a:xfrm>
          <a:prstGeom prst="rect">
            <a:avLst/>
          </a:prstGeom>
        </p:spPr>
      </p:pic>
      <p:pic>
        <p:nvPicPr>
          <p:cNvPr id="14" name="Picture 13" descr="art_WoodMannequin_by_Artdesigner.png"/>
          <p:cNvPicPr>
            <a:picLocks noChangeAspect="1"/>
          </p:cNvPicPr>
          <p:nvPr/>
        </p:nvPicPr>
        <p:blipFill>
          <a:blip r:embed="rId4" cstate="print"/>
          <a:stretch>
            <a:fillRect/>
          </a:stretch>
        </p:blipFill>
        <p:spPr>
          <a:xfrm>
            <a:off x="1192220" y="2733433"/>
            <a:ext cx="1219200" cy="1219200"/>
          </a:xfrm>
          <a:prstGeom prst="rect">
            <a:avLst/>
          </a:prstGeom>
        </p:spPr>
      </p:pic>
      <p:pic>
        <p:nvPicPr>
          <p:cNvPr id="15" name="Picture 14" descr="science.png"/>
          <p:cNvPicPr>
            <a:picLocks noChangeAspect="1"/>
          </p:cNvPicPr>
          <p:nvPr/>
        </p:nvPicPr>
        <p:blipFill>
          <a:blip r:embed="rId5" cstate="print"/>
          <a:stretch>
            <a:fillRect/>
          </a:stretch>
        </p:blipFill>
        <p:spPr>
          <a:xfrm>
            <a:off x="5953432" y="1374058"/>
            <a:ext cx="1219200" cy="1219200"/>
          </a:xfrm>
          <a:prstGeom prst="rect">
            <a:avLst/>
          </a:prstGeom>
        </p:spPr>
      </p:pic>
      <p:pic>
        <p:nvPicPr>
          <p:cNvPr id="16" name="Picture 15" descr="science_microscope.png"/>
          <p:cNvPicPr>
            <a:picLocks noChangeAspect="1"/>
          </p:cNvPicPr>
          <p:nvPr/>
        </p:nvPicPr>
        <p:blipFill>
          <a:blip r:embed="rId6" cstate="print"/>
          <a:stretch>
            <a:fillRect/>
          </a:stretch>
        </p:blipFill>
        <p:spPr>
          <a:xfrm>
            <a:off x="5808464" y="3987038"/>
            <a:ext cx="1219200" cy="1219200"/>
          </a:xfrm>
          <a:prstGeom prst="rect">
            <a:avLst/>
          </a:prstGeom>
        </p:spPr>
      </p:pic>
      <p:pic>
        <p:nvPicPr>
          <p:cNvPr id="17" name="Picture 16" descr="science-atom.png"/>
          <p:cNvPicPr>
            <a:picLocks noChangeAspect="1"/>
          </p:cNvPicPr>
          <p:nvPr/>
        </p:nvPicPr>
        <p:blipFill>
          <a:blip r:embed="rId7" cstate="print"/>
          <a:stretch>
            <a:fillRect/>
          </a:stretch>
        </p:blipFill>
        <p:spPr>
          <a:xfrm>
            <a:off x="6902361" y="2691697"/>
            <a:ext cx="1219200" cy="1219200"/>
          </a:xfrm>
          <a:prstGeom prst="rect">
            <a:avLst/>
          </a:prstGeom>
        </p:spPr>
      </p:pic>
      <p:pic>
        <p:nvPicPr>
          <p:cNvPr id="18" name="Picture 17" descr="traceability_preferences-contact-list.png"/>
          <p:cNvPicPr>
            <a:picLocks noChangeAspect="1"/>
          </p:cNvPicPr>
          <p:nvPr/>
        </p:nvPicPr>
        <p:blipFill>
          <a:blip r:embed="rId8" cstate="print"/>
          <a:stretch>
            <a:fillRect/>
          </a:stretch>
        </p:blipFill>
        <p:spPr>
          <a:xfrm>
            <a:off x="3885004" y="2520781"/>
            <a:ext cx="1300593" cy="1300593"/>
          </a:xfrm>
          <a:prstGeom prst="rect">
            <a:avLst/>
          </a:prstGeom>
        </p:spPr>
      </p:pic>
      <p:pic>
        <p:nvPicPr>
          <p:cNvPr id="19" name="Picture 18" descr="hand_anatomy.jpg"/>
          <p:cNvPicPr>
            <a:picLocks noChangeAspect="1"/>
          </p:cNvPicPr>
          <p:nvPr/>
        </p:nvPicPr>
        <p:blipFill>
          <a:blip r:embed="rId9" cstate="print">
            <a:clrChange>
              <a:clrFrom>
                <a:srgbClr val="FFFFFF"/>
              </a:clrFrom>
              <a:clrTo>
                <a:srgbClr val="FFFFFF">
                  <a:alpha val="0"/>
                </a:srgbClr>
              </a:clrTo>
            </a:clrChange>
          </a:blip>
          <a:stretch>
            <a:fillRect/>
          </a:stretch>
        </p:blipFill>
        <p:spPr>
          <a:xfrm>
            <a:off x="2109012" y="3760842"/>
            <a:ext cx="1629696" cy="16296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53"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Tool Assessment</a:t>
            </a:r>
          </a:p>
        </p:txBody>
      </p:sp>
      <p:sp>
        <p:nvSpPr>
          <p:cNvPr id="24579" name="Content Placeholder 2"/>
          <p:cNvSpPr>
            <a:spLocks noGrp="1"/>
          </p:cNvSpPr>
          <p:nvPr>
            <p:ph idx="4294967295"/>
          </p:nvPr>
        </p:nvSpPr>
        <p:spPr>
          <a:xfrm>
            <a:off x="900113" y="1169988"/>
            <a:ext cx="8243887" cy="5135562"/>
          </a:xfrm>
        </p:spPr>
        <p:txBody>
          <a:bodyPr/>
          <a:lstStyle/>
          <a:p>
            <a:pPr eaLnBrk="1" hangingPunct="1"/>
            <a:r>
              <a:rPr lang="en-US" dirty="0" smtClean="0"/>
              <a:t>Emulators and Simulators</a:t>
            </a:r>
          </a:p>
          <a:p>
            <a:pPr eaLnBrk="1" hangingPunct="1"/>
            <a:r>
              <a:rPr lang="en-US" dirty="0" smtClean="0"/>
              <a:t>Automation</a:t>
            </a:r>
          </a:p>
          <a:p>
            <a:pPr eaLnBrk="1" hangingPunct="1"/>
            <a:r>
              <a:rPr lang="en-US" dirty="0" smtClean="0"/>
              <a:t>Continuous Integration</a:t>
            </a:r>
          </a:p>
          <a:p>
            <a:pPr eaLnBrk="1" hangingPunct="1"/>
            <a:r>
              <a:rPr lang="en-US" dirty="0" smtClean="0"/>
              <a:t>Performance</a:t>
            </a:r>
          </a:p>
          <a:p>
            <a:pPr eaLnBrk="1" hangingPunct="1"/>
            <a:endParaRPr lang="en-US" dirty="0" smtClean="0"/>
          </a:p>
        </p:txBody>
      </p:sp>
      <p:pic>
        <p:nvPicPr>
          <p:cNvPr id="4" name="Picture 3" descr="iphone-app-app.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91430" y="3642853"/>
            <a:ext cx="5044199" cy="260293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dissolv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dissolve">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dissolve">
                                      <p:cBhvr>
                                        <p:cTn id="22"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Emulators and Simulators</a:t>
            </a:r>
          </a:p>
        </p:txBody>
      </p:sp>
      <p:sp>
        <p:nvSpPr>
          <p:cNvPr id="39939" name="Content Placeholder 2"/>
          <p:cNvSpPr>
            <a:spLocks noGrp="1"/>
          </p:cNvSpPr>
          <p:nvPr>
            <p:ph idx="4294967295"/>
          </p:nvPr>
        </p:nvSpPr>
        <p:spPr>
          <a:xfrm>
            <a:off x="900113" y="1169988"/>
            <a:ext cx="8243887" cy="5135562"/>
          </a:xfrm>
        </p:spPr>
        <p:txBody>
          <a:bodyPr/>
          <a:lstStyle/>
          <a:p>
            <a:pPr>
              <a:buNone/>
            </a:pPr>
            <a:r>
              <a:rPr lang="en-US" b="1" kern="0" dirty="0" smtClean="0">
                <a:solidFill>
                  <a:schemeClr val="tx1">
                    <a:lumMod val="75000"/>
                    <a:lumOff val="25000"/>
                  </a:schemeClr>
                </a:solidFill>
                <a:latin typeface="Calibri" pitchFamily="34" charset="0"/>
              </a:rPr>
              <a:t>The difference…</a:t>
            </a:r>
            <a:endParaRPr lang="en-US" kern="0" dirty="0" smtClean="0">
              <a:solidFill>
                <a:schemeClr val="tx1">
                  <a:lumMod val="75000"/>
                  <a:lumOff val="25000"/>
                </a:schemeClr>
              </a:solidFill>
              <a:latin typeface="Calibri" pitchFamily="34" charset="0"/>
            </a:endParaRPr>
          </a:p>
          <a:p>
            <a:pPr>
              <a:buNone/>
            </a:pPr>
            <a:endParaRPr lang="en-US" dirty="0" smtClean="0"/>
          </a:p>
          <a:p>
            <a:pPr>
              <a:buNone/>
            </a:pPr>
            <a:r>
              <a:rPr lang="en-US" dirty="0" smtClean="0"/>
              <a:t>The </a:t>
            </a:r>
            <a:r>
              <a:rPr lang="en-US" i="1" dirty="0" smtClean="0"/>
              <a:t>Simulator</a:t>
            </a:r>
            <a:r>
              <a:rPr lang="en-US" dirty="0" smtClean="0"/>
              <a:t> tries to duplicate the </a:t>
            </a:r>
            <a:r>
              <a:rPr lang="en-US" i="1" dirty="0" smtClean="0"/>
              <a:t>behavior</a:t>
            </a:r>
            <a:r>
              <a:rPr lang="en-US" dirty="0" smtClean="0"/>
              <a:t> of the device.</a:t>
            </a:r>
          </a:p>
          <a:p>
            <a:pPr>
              <a:buNone/>
            </a:pPr>
            <a:endParaRPr lang="en-US" dirty="0" smtClean="0"/>
          </a:p>
          <a:p>
            <a:pPr>
              <a:buNone/>
            </a:pPr>
            <a:r>
              <a:rPr lang="en-US" dirty="0" smtClean="0"/>
              <a:t>The </a:t>
            </a:r>
            <a:r>
              <a:rPr lang="en-US" i="1" dirty="0" smtClean="0"/>
              <a:t>Emulator</a:t>
            </a:r>
            <a:r>
              <a:rPr lang="en-US" dirty="0" smtClean="0"/>
              <a:t> tries to duplicate the </a:t>
            </a:r>
            <a:r>
              <a:rPr lang="en-US" i="1" dirty="0" smtClean="0"/>
              <a:t>inner workings</a:t>
            </a:r>
            <a:r>
              <a:rPr lang="en-US" dirty="0" smtClean="0"/>
              <a:t> of the device.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dissolve">
                                      <p:cBhvr>
                                        <p:cTn id="7" dur="500"/>
                                        <p:tgtEl>
                                          <p:spTgt spid="3993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9939">
                                            <p:txEl>
                                              <p:pRg st="4" end="4"/>
                                            </p:txEl>
                                          </p:spTgt>
                                        </p:tgtEl>
                                        <p:attrNameLst>
                                          <p:attrName>style.visibility</p:attrName>
                                        </p:attrNameLst>
                                      </p:cBhvr>
                                      <p:to>
                                        <p:strVal val="visible"/>
                                      </p:to>
                                    </p:set>
                                    <p:animEffect transition="in" filter="dissolve">
                                      <p:cBhvr>
                                        <p:cTn id="10"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Emulators and Simulators</a:t>
            </a:r>
          </a:p>
        </p:txBody>
      </p:sp>
      <p:sp>
        <p:nvSpPr>
          <p:cNvPr id="39939" name="Content Placeholder 2"/>
          <p:cNvSpPr>
            <a:spLocks noGrp="1"/>
          </p:cNvSpPr>
          <p:nvPr>
            <p:ph idx="4294967295"/>
          </p:nvPr>
        </p:nvSpPr>
        <p:spPr>
          <a:xfrm>
            <a:off x="900113" y="1169988"/>
            <a:ext cx="8243887" cy="5135562"/>
          </a:xfrm>
        </p:spPr>
        <p:txBody>
          <a:bodyPr/>
          <a:lstStyle/>
          <a:p>
            <a:pPr>
              <a:buNone/>
            </a:pPr>
            <a:r>
              <a:rPr lang="en-US" b="1" kern="0" dirty="0" smtClean="0">
                <a:solidFill>
                  <a:schemeClr val="tx1">
                    <a:lumMod val="75000"/>
                    <a:lumOff val="25000"/>
                  </a:schemeClr>
                </a:solidFill>
                <a:latin typeface="Calibri" pitchFamily="34" charset="0"/>
              </a:rPr>
              <a:t>The tools…</a:t>
            </a:r>
            <a:endParaRPr lang="en-US" kern="0" dirty="0" smtClean="0">
              <a:solidFill>
                <a:schemeClr val="tx1">
                  <a:lumMod val="75000"/>
                  <a:lumOff val="25000"/>
                </a:schemeClr>
              </a:solidFill>
              <a:latin typeface="Calibri" pitchFamily="34" charset="0"/>
            </a:endParaRPr>
          </a:p>
          <a:p>
            <a:pPr>
              <a:buNone/>
            </a:pPr>
            <a:endParaRPr lang="en-US" dirty="0" smtClean="0"/>
          </a:p>
        </p:txBody>
      </p:sp>
      <p:graphicFrame>
        <p:nvGraphicFramePr>
          <p:cNvPr id="5" name="Table 4"/>
          <p:cNvGraphicFramePr>
            <a:graphicFrameLocks noGrp="1"/>
          </p:cNvGraphicFramePr>
          <p:nvPr/>
        </p:nvGraphicFramePr>
        <p:xfrm>
          <a:off x="356460" y="1751309"/>
          <a:ext cx="8477574" cy="4649673"/>
        </p:xfrm>
        <a:graphic>
          <a:graphicData uri="http://schemas.openxmlformats.org/drawingml/2006/table">
            <a:tbl>
              <a:tblPr/>
              <a:tblGrid>
                <a:gridCol w="2902752"/>
                <a:gridCol w="2556729"/>
                <a:gridCol w="3018093"/>
              </a:tblGrid>
              <a:tr h="221135">
                <a:tc>
                  <a:txBody>
                    <a:bodyPr/>
                    <a:lstStyle/>
                    <a:p>
                      <a:pPr algn="l" fontAlgn="t"/>
                      <a:r>
                        <a:rPr lang="en-US" sz="1800" b="1" i="0" u="none" strike="noStrike" dirty="0">
                          <a:latin typeface="Arial"/>
                        </a:rPr>
                        <a:t>NAME</a:t>
                      </a:r>
                    </a:p>
                  </a:txBody>
                  <a:tcPr marL="6740" marR="6740" marT="67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t"/>
                      <a:r>
                        <a:rPr lang="en-US" sz="1800" b="1" i="0" u="none" strike="noStrike" dirty="0">
                          <a:latin typeface="Arial"/>
                        </a:rPr>
                        <a:t>PLATFORM</a:t>
                      </a:r>
                    </a:p>
                  </a:txBody>
                  <a:tcPr marL="6740" marR="6740" marT="67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t"/>
                      <a:r>
                        <a:rPr lang="en-US" sz="1800" b="1" i="0" u="none" strike="noStrike" dirty="0">
                          <a:latin typeface="Arial"/>
                        </a:rPr>
                        <a:t>TYPE</a:t>
                      </a:r>
                    </a:p>
                  </a:txBody>
                  <a:tcPr marL="6740" marR="6740" marT="6740" marB="0">
                    <a:lnL w="6350" cap="flat" cmpd="sng" algn="ctr">
                      <a:solidFill>
                        <a:srgbClr val="000000"/>
                      </a:solidFill>
                      <a:prstDash val="solid"/>
                      <a:round/>
                      <a:headEnd type="none" w="med" len="med"/>
                      <a:tailEnd type="none" w="med" len="med"/>
                    </a:lnL>
                    <a:lnR>
                      <a:noFill/>
                    </a:lnR>
                    <a:lnT>
                      <a:noFill/>
                    </a:lnT>
                    <a:lnB>
                      <a:noFill/>
                    </a:lnB>
                    <a:solidFill>
                      <a:srgbClr val="C0C0C0"/>
                    </a:solidFill>
                  </a:tcPr>
                </a:tc>
              </a:tr>
              <a:tr h="1100227">
                <a:tc>
                  <a:txBody>
                    <a:bodyPr/>
                    <a:lstStyle/>
                    <a:p>
                      <a:pPr algn="l" fontAlgn="t"/>
                      <a:r>
                        <a:rPr lang="en-US" sz="1800" b="0" i="0" u="none" strike="noStrike" dirty="0">
                          <a:latin typeface="Arial"/>
                        </a:rPr>
                        <a:t>Android Emulator</a:t>
                      </a:r>
                    </a:p>
                  </a:txBody>
                  <a:tcPr marL="6740" marR="6740" marT="6740" marB="0">
                    <a:lnL>
                      <a:noFill/>
                    </a:lnL>
                    <a:lnR>
                      <a:noFill/>
                    </a:lnR>
                    <a:lnT>
                      <a:noFill/>
                    </a:lnT>
                    <a:lnB>
                      <a:noFill/>
                    </a:lnB>
                  </a:tcPr>
                </a:tc>
                <a:tc>
                  <a:txBody>
                    <a:bodyPr/>
                    <a:lstStyle/>
                    <a:p>
                      <a:pPr algn="l" fontAlgn="t"/>
                      <a:r>
                        <a:rPr lang="en-US" sz="1800" b="0" i="0" u="none" strike="noStrike" dirty="0">
                          <a:latin typeface="Arial"/>
                        </a:rPr>
                        <a:t>Android</a:t>
                      </a:r>
                    </a:p>
                  </a:txBody>
                  <a:tcPr marL="6740" marR="6740" marT="6740" marB="0">
                    <a:lnL>
                      <a:noFill/>
                    </a:lnL>
                    <a:lnR>
                      <a:noFill/>
                    </a:lnR>
                    <a:lnT>
                      <a:noFill/>
                    </a:lnT>
                    <a:lnB>
                      <a:noFill/>
                    </a:lnB>
                  </a:tcPr>
                </a:tc>
                <a:tc>
                  <a:txBody>
                    <a:bodyPr/>
                    <a:lstStyle/>
                    <a:p>
                      <a:pPr algn="l" fontAlgn="t"/>
                      <a:r>
                        <a:rPr lang="en-US" sz="1800" b="0" i="0" u="none" strike="noStrike" dirty="0">
                          <a:latin typeface="Arial"/>
                        </a:rPr>
                        <a:t>Emulator</a:t>
                      </a:r>
                    </a:p>
                  </a:txBody>
                  <a:tcPr marL="6740" marR="6740" marT="6740" marB="0">
                    <a:lnL>
                      <a:noFill/>
                    </a:lnL>
                    <a:lnR>
                      <a:noFill/>
                    </a:lnR>
                    <a:lnT>
                      <a:noFill/>
                    </a:lnT>
                    <a:lnB>
                      <a:noFill/>
                    </a:lnB>
                  </a:tcPr>
                </a:tc>
              </a:tr>
              <a:tr h="770159">
                <a:tc>
                  <a:txBody>
                    <a:bodyPr/>
                    <a:lstStyle/>
                    <a:p>
                      <a:pPr algn="l" fontAlgn="t"/>
                      <a:r>
                        <a:rPr lang="en-US" sz="1800" b="0" i="0" u="none" strike="noStrike" dirty="0">
                          <a:latin typeface="Arial"/>
                        </a:rPr>
                        <a:t>BlackBerry Simulator</a:t>
                      </a:r>
                    </a:p>
                  </a:txBody>
                  <a:tcPr marL="6740" marR="6740" marT="6740" marB="0">
                    <a:lnL>
                      <a:noFill/>
                    </a:lnL>
                    <a:lnR>
                      <a:noFill/>
                    </a:lnR>
                    <a:lnT>
                      <a:noFill/>
                    </a:lnT>
                    <a:lnB>
                      <a:noFill/>
                    </a:lnB>
                  </a:tcPr>
                </a:tc>
                <a:tc>
                  <a:txBody>
                    <a:bodyPr/>
                    <a:lstStyle/>
                    <a:p>
                      <a:pPr algn="l" fontAlgn="t"/>
                      <a:r>
                        <a:rPr lang="en-US" sz="1800" b="0" i="0" u="none" strike="noStrike" dirty="0">
                          <a:latin typeface="Arial"/>
                        </a:rPr>
                        <a:t>RIM OS</a:t>
                      </a:r>
                    </a:p>
                  </a:txBody>
                  <a:tcPr marL="6740" marR="6740" marT="6740" marB="0">
                    <a:lnL>
                      <a:noFill/>
                    </a:lnL>
                    <a:lnR>
                      <a:noFill/>
                    </a:lnR>
                    <a:lnT>
                      <a:noFill/>
                    </a:lnT>
                    <a:lnB>
                      <a:noFill/>
                    </a:lnB>
                  </a:tcPr>
                </a:tc>
                <a:tc>
                  <a:txBody>
                    <a:bodyPr/>
                    <a:lstStyle/>
                    <a:p>
                      <a:pPr algn="l" fontAlgn="t"/>
                      <a:r>
                        <a:rPr lang="en-US" sz="1800" b="0" i="0" u="none" strike="noStrike" dirty="0">
                          <a:latin typeface="Arial"/>
                        </a:rPr>
                        <a:t>Emulator</a:t>
                      </a:r>
                    </a:p>
                  </a:txBody>
                  <a:tcPr marL="6740" marR="6740" marT="6740" marB="0">
                    <a:lnL>
                      <a:noFill/>
                    </a:lnL>
                    <a:lnR>
                      <a:noFill/>
                    </a:lnR>
                    <a:lnT>
                      <a:noFill/>
                    </a:lnT>
                    <a:lnB>
                      <a:noFill/>
                    </a:lnB>
                  </a:tcPr>
                </a:tc>
              </a:tr>
              <a:tr h="436967">
                <a:tc>
                  <a:txBody>
                    <a:bodyPr/>
                    <a:lstStyle/>
                    <a:p>
                      <a:pPr algn="l" fontAlgn="t"/>
                      <a:r>
                        <a:rPr lang="en-US" sz="1600" b="0" i="0" u="none" strike="noStrike" dirty="0">
                          <a:latin typeface="Arial"/>
                        </a:rPr>
                        <a:t>BlackBerry Playbook Simulator</a:t>
                      </a:r>
                    </a:p>
                  </a:txBody>
                  <a:tcPr marL="6740" marR="6740" marT="6740" marB="0">
                    <a:lnL>
                      <a:noFill/>
                    </a:lnL>
                    <a:lnR>
                      <a:noFill/>
                    </a:lnR>
                    <a:lnT>
                      <a:noFill/>
                    </a:lnT>
                    <a:lnB>
                      <a:noFill/>
                    </a:lnB>
                  </a:tcPr>
                </a:tc>
                <a:tc>
                  <a:txBody>
                    <a:bodyPr/>
                    <a:lstStyle/>
                    <a:p>
                      <a:pPr algn="l" fontAlgn="t"/>
                      <a:r>
                        <a:rPr lang="en-US" sz="1800" b="0" i="0" u="none" strike="noStrike" dirty="0">
                          <a:latin typeface="Arial"/>
                        </a:rPr>
                        <a:t>Tablet OS</a:t>
                      </a:r>
                    </a:p>
                  </a:txBody>
                  <a:tcPr marL="6740" marR="6740" marT="6740" marB="0">
                    <a:lnL>
                      <a:noFill/>
                    </a:lnL>
                    <a:lnR>
                      <a:noFill/>
                    </a:lnR>
                    <a:lnT>
                      <a:noFill/>
                    </a:lnT>
                    <a:lnB>
                      <a:noFill/>
                    </a:lnB>
                  </a:tcPr>
                </a:tc>
                <a:tc>
                  <a:txBody>
                    <a:bodyPr/>
                    <a:lstStyle/>
                    <a:p>
                      <a:pPr algn="l" fontAlgn="t"/>
                      <a:r>
                        <a:rPr lang="en-US" sz="1800" b="0" i="0" u="none" strike="noStrike" dirty="0">
                          <a:latin typeface="Arial"/>
                        </a:rPr>
                        <a:t>Virtual Machine</a:t>
                      </a:r>
                    </a:p>
                  </a:txBody>
                  <a:tcPr marL="6740" marR="6740" marT="6740" marB="0">
                    <a:lnL>
                      <a:noFill/>
                    </a:lnL>
                    <a:lnR>
                      <a:noFill/>
                    </a:lnR>
                    <a:lnT>
                      <a:noFill/>
                    </a:lnT>
                    <a:lnB>
                      <a:noFill/>
                    </a:lnB>
                  </a:tcPr>
                </a:tc>
              </a:tr>
              <a:tr h="341042">
                <a:tc gridSpan="3">
                  <a:txBody>
                    <a:bodyPr/>
                    <a:lstStyle/>
                    <a:p>
                      <a:pPr algn="l" fontAlgn="t"/>
                      <a:r>
                        <a:rPr lang="en-US" sz="2800" b="0" i="0" u="none" strike="noStrike" dirty="0">
                          <a:latin typeface="Arial"/>
                        </a:rPr>
                        <a:t>Mobile Device Automation Test Tools</a:t>
                      </a:r>
                    </a:p>
                  </a:txBody>
                  <a:tcPr marL="6740" marR="6740" marT="6740" marB="0">
                    <a:lnL>
                      <a:noFill/>
                    </a:lnL>
                    <a:lnR>
                      <a:noFill/>
                    </a:lnR>
                    <a:lnT>
                      <a:noFill/>
                    </a:lnT>
                    <a:lnB>
                      <a:noFill/>
                    </a:lnB>
                    <a:solidFill>
                      <a:srgbClr val="B8CCE4"/>
                    </a:solidFill>
                  </a:tcPr>
                </a:tc>
                <a:tc hMerge="1">
                  <a:txBody>
                    <a:bodyPr/>
                    <a:lstStyle/>
                    <a:p>
                      <a:endParaRPr lang="en-US"/>
                    </a:p>
                  </a:txBody>
                  <a:tcPr/>
                </a:tc>
                <a:tc hMerge="1">
                  <a:txBody>
                    <a:bodyPr/>
                    <a:lstStyle/>
                    <a:p>
                      <a:endParaRPr lang="en-US"/>
                    </a:p>
                  </a:txBody>
                  <a:tcPr/>
                </a:tc>
              </a:tr>
              <a:tr h="420674">
                <a:tc>
                  <a:txBody>
                    <a:bodyPr/>
                    <a:lstStyle/>
                    <a:p>
                      <a:pPr algn="l" fontAlgn="t"/>
                      <a:r>
                        <a:rPr lang="en-US" sz="1800" b="0" i="0" u="none" strike="noStrike" dirty="0">
                          <a:latin typeface="Arial"/>
                        </a:rPr>
                        <a:t>FoneMonkey</a:t>
                      </a:r>
                    </a:p>
                  </a:txBody>
                  <a:tcPr marL="6740" marR="6740" marT="6740" marB="0">
                    <a:lnL>
                      <a:noFill/>
                    </a:lnL>
                    <a:lnR>
                      <a:noFill/>
                    </a:lnR>
                    <a:lnT>
                      <a:noFill/>
                    </a:lnT>
                    <a:lnB>
                      <a:noFill/>
                    </a:lnB>
                  </a:tcPr>
                </a:tc>
                <a:tc>
                  <a:txBody>
                    <a:bodyPr/>
                    <a:lstStyle/>
                    <a:p>
                      <a:pPr algn="l" fontAlgn="t"/>
                      <a:r>
                        <a:rPr lang="en-US" sz="1800" b="0" i="0" u="none" strike="noStrike" dirty="0">
                          <a:latin typeface="Arial"/>
                        </a:rPr>
                        <a:t>iOS</a:t>
                      </a:r>
                    </a:p>
                  </a:txBody>
                  <a:tcPr marL="6740" marR="6740" marT="6740" marB="0">
                    <a:lnL>
                      <a:noFill/>
                    </a:lnL>
                    <a:lnR>
                      <a:noFill/>
                    </a:lnR>
                    <a:lnT>
                      <a:noFill/>
                    </a:lnT>
                    <a:lnB>
                      <a:noFill/>
                    </a:lnB>
                  </a:tcPr>
                </a:tc>
                <a:tc>
                  <a:txBody>
                    <a:bodyPr/>
                    <a:lstStyle/>
                    <a:p>
                      <a:pPr algn="l" fontAlgn="t"/>
                      <a:r>
                        <a:rPr lang="en-US" sz="1800" b="0" i="0" u="none" strike="noStrike" dirty="0">
                          <a:latin typeface="Arial"/>
                        </a:rPr>
                        <a:t>Automated Testing</a:t>
                      </a:r>
                    </a:p>
                  </a:txBody>
                  <a:tcPr marL="6740" marR="6740" marT="6740" marB="0">
                    <a:lnL>
                      <a:noFill/>
                    </a:lnL>
                    <a:lnR>
                      <a:noFill/>
                    </a:lnR>
                    <a:lnT>
                      <a:noFill/>
                    </a:lnT>
                    <a:lnB>
                      <a:noFill/>
                    </a:lnB>
                  </a:tcPr>
                </a:tc>
              </a:tr>
              <a:tr h="436967">
                <a:tc>
                  <a:txBody>
                    <a:bodyPr/>
                    <a:lstStyle/>
                    <a:p>
                      <a:pPr algn="l" fontAlgn="t"/>
                      <a:r>
                        <a:rPr lang="en-US" sz="1800" b="0" i="0" u="none" strike="noStrike" dirty="0">
                          <a:latin typeface="Arial"/>
                        </a:rPr>
                        <a:t>TestQuest Pro</a:t>
                      </a:r>
                    </a:p>
                  </a:txBody>
                  <a:tcPr marL="6740" marR="6740" marT="6740" marB="0">
                    <a:lnL>
                      <a:noFill/>
                    </a:lnL>
                    <a:lnR>
                      <a:noFill/>
                    </a:lnR>
                    <a:lnT>
                      <a:noFill/>
                    </a:lnT>
                    <a:lnB>
                      <a:noFill/>
                    </a:lnB>
                  </a:tcPr>
                </a:tc>
                <a:tc>
                  <a:txBody>
                    <a:bodyPr/>
                    <a:lstStyle/>
                    <a:p>
                      <a:pPr algn="l" fontAlgn="t"/>
                      <a:r>
                        <a:rPr lang="en-US" sz="1800" b="0" i="0" u="none" strike="noStrike" dirty="0">
                          <a:latin typeface="Arial"/>
                        </a:rPr>
                        <a:t>RIM OS, iOS, Android</a:t>
                      </a:r>
                    </a:p>
                  </a:txBody>
                  <a:tcPr marL="6740" marR="6740" marT="6740" marB="0">
                    <a:lnL>
                      <a:noFill/>
                    </a:lnL>
                    <a:lnR>
                      <a:noFill/>
                    </a:lnR>
                    <a:lnT>
                      <a:noFill/>
                    </a:lnT>
                    <a:lnB>
                      <a:noFill/>
                    </a:lnB>
                  </a:tcPr>
                </a:tc>
                <a:tc>
                  <a:txBody>
                    <a:bodyPr/>
                    <a:lstStyle/>
                    <a:p>
                      <a:pPr algn="l" fontAlgn="t"/>
                      <a:r>
                        <a:rPr lang="en-US" sz="1800" b="0" i="0" u="none" strike="noStrike" dirty="0">
                          <a:latin typeface="Arial"/>
                        </a:rPr>
                        <a:t>Automated Testing</a:t>
                      </a:r>
                    </a:p>
                  </a:txBody>
                  <a:tcPr marL="6740" marR="6740" marT="6740" marB="0">
                    <a:lnL>
                      <a:noFill/>
                    </a:lnL>
                    <a:lnR>
                      <a:noFill/>
                    </a:lnR>
                    <a:lnT>
                      <a:noFill/>
                    </a:lnT>
                    <a:lnB>
                      <a:noFill/>
                    </a:lnB>
                  </a:tcPr>
                </a:tc>
              </a:tr>
              <a:tr h="330068">
                <a:tc>
                  <a:txBody>
                    <a:bodyPr/>
                    <a:lstStyle/>
                    <a:p>
                      <a:pPr algn="l" fontAlgn="t"/>
                      <a:r>
                        <a:rPr lang="en-US" sz="1800" b="0" i="0" u="none" strike="noStrike" dirty="0">
                          <a:latin typeface="Arial"/>
                        </a:rPr>
                        <a:t>Robotium</a:t>
                      </a:r>
                    </a:p>
                  </a:txBody>
                  <a:tcPr marL="6740" marR="6740" marT="6740" marB="0">
                    <a:lnL>
                      <a:noFill/>
                    </a:lnL>
                    <a:lnR>
                      <a:noFill/>
                    </a:lnR>
                    <a:lnT>
                      <a:noFill/>
                    </a:lnT>
                    <a:lnB>
                      <a:noFill/>
                    </a:lnB>
                  </a:tcPr>
                </a:tc>
                <a:tc>
                  <a:txBody>
                    <a:bodyPr/>
                    <a:lstStyle/>
                    <a:p>
                      <a:pPr algn="l" fontAlgn="t"/>
                      <a:r>
                        <a:rPr lang="en-US" sz="1800" b="0" i="0" u="none" strike="noStrike" dirty="0">
                          <a:latin typeface="Arial"/>
                        </a:rPr>
                        <a:t>Android</a:t>
                      </a:r>
                    </a:p>
                  </a:txBody>
                  <a:tcPr marL="6740" marR="6740" marT="6740" marB="0">
                    <a:lnL>
                      <a:noFill/>
                    </a:lnL>
                    <a:lnR>
                      <a:noFill/>
                    </a:lnR>
                    <a:lnT>
                      <a:noFill/>
                    </a:lnT>
                    <a:lnB>
                      <a:noFill/>
                    </a:lnB>
                  </a:tcPr>
                </a:tc>
                <a:tc>
                  <a:txBody>
                    <a:bodyPr/>
                    <a:lstStyle/>
                    <a:p>
                      <a:pPr algn="l" fontAlgn="t"/>
                      <a:r>
                        <a:rPr lang="en-US" sz="1800" b="0" i="0" u="none" strike="noStrike" dirty="0">
                          <a:latin typeface="Arial"/>
                        </a:rPr>
                        <a:t>Automated Testing</a:t>
                      </a:r>
                    </a:p>
                  </a:txBody>
                  <a:tcPr marL="6740" marR="6740" marT="6740" marB="0">
                    <a:lnL>
                      <a:noFill/>
                    </a:lnL>
                    <a:lnR>
                      <a:noFill/>
                    </a:lnR>
                    <a:lnT>
                      <a:noFill/>
                    </a:lnT>
                    <a:lnB>
                      <a:noFill/>
                    </a:lnB>
                  </a:tcPr>
                </a:tc>
              </a:tr>
              <a:tr h="440091">
                <a:tc>
                  <a:txBody>
                    <a:bodyPr/>
                    <a:lstStyle/>
                    <a:p>
                      <a:pPr algn="l" fontAlgn="t"/>
                      <a:r>
                        <a:rPr lang="en-US" sz="1800" b="0" i="0" u="none" strike="noStrike" dirty="0">
                          <a:latin typeface="Arial"/>
                        </a:rPr>
                        <a:t>Hopper (Stress testing)</a:t>
                      </a:r>
                    </a:p>
                  </a:txBody>
                  <a:tcPr marL="6740" marR="6740" marT="6740" marB="0">
                    <a:lnL>
                      <a:noFill/>
                    </a:lnL>
                    <a:lnR>
                      <a:noFill/>
                    </a:lnR>
                    <a:lnT>
                      <a:noFill/>
                    </a:lnT>
                    <a:lnB>
                      <a:noFill/>
                    </a:lnB>
                  </a:tcPr>
                </a:tc>
                <a:tc>
                  <a:txBody>
                    <a:bodyPr/>
                    <a:lstStyle/>
                    <a:p>
                      <a:pPr algn="l" fontAlgn="t"/>
                      <a:r>
                        <a:rPr lang="en-US" sz="1800" b="0" i="0" u="none" strike="noStrike" dirty="0">
                          <a:latin typeface="Arial"/>
                        </a:rPr>
                        <a:t>Windows Mobile</a:t>
                      </a:r>
                    </a:p>
                  </a:txBody>
                  <a:tcPr marL="6740" marR="6740" marT="6740" marB="0">
                    <a:lnL>
                      <a:noFill/>
                    </a:lnL>
                    <a:lnR>
                      <a:noFill/>
                    </a:lnR>
                    <a:lnT>
                      <a:noFill/>
                    </a:lnT>
                    <a:lnB>
                      <a:noFill/>
                    </a:lnB>
                  </a:tcPr>
                </a:tc>
                <a:tc>
                  <a:txBody>
                    <a:bodyPr/>
                    <a:lstStyle/>
                    <a:p>
                      <a:pPr algn="l" fontAlgn="t"/>
                      <a:r>
                        <a:rPr lang="en-US" sz="1800" b="0" i="0" u="none" strike="noStrike" dirty="0">
                          <a:latin typeface="Arial"/>
                        </a:rPr>
                        <a:t>Automated Testing</a:t>
                      </a:r>
                    </a:p>
                  </a:txBody>
                  <a:tcPr marL="6740" marR="6740" marT="6740" marB="0">
                    <a:lnL>
                      <a:noFill/>
                    </a:lnL>
                    <a:lnR>
                      <a:noFill/>
                    </a:lnR>
                    <a:lnT>
                      <a:noFill/>
                    </a:lnT>
                    <a:lnB>
                      <a:noFill/>
                    </a:lnB>
                  </a:tcPr>
                </a:tc>
              </a:tr>
            </a:tbl>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MDQM Project Quality Pyramid</a:t>
            </a:r>
            <a:endParaRPr lang="en-US" dirty="0"/>
          </a:p>
        </p:txBody>
      </p:sp>
      <p:sp>
        <p:nvSpPr>
          <p:cNvPr id="4" name="Slide Number Placeholder 3"/>
          <p:cNvSpPr>
            <a:spLocks noGrp="1"/>
          </p:cNvSpPr>
          <p:nvPr>
            <p:ph type="sldNum" sz="quarter" idx="10"/>
          </p:nvPr>
        </p:nvSpPr>
        <p:spPr/>
        <p:txBody>
          <a:bodyPr/>
          <a:lstStyle/>
          <a:p>
            <a:pPr>
              <a:defRPr/>
            </a:pPr>
            <a:fld id="{8F0A011F-0382-408B-BE73-692C9C4E66FB}" type="slidenum">
              <a:rPr lang="en-US" smtClean="0"/>
              <a:pPr>
                <a:defRPr/>
              </a:pPr>
              <a:t>46</a:t>
            </a:fld>
            <a:endParaRPr lang="en-US" dirty="0"/>
          </a:p>
        </p:txBody>
      </p:sp>
      <p:graphicFrame>
        <p:nvGraphicFramePr>
          <p:cNvPr id="8" name="Content Placeholder 7"/>
          <p:cNvGraphicFramePr>
            <a:graphicFrameLocks noGrp="1"/>
          </p:cNvGraphicFramePr>
          <p:nvPr>
            <p:ph idx="4294967295"/>
          </p:nvPr>
        </p:nvGraphicFramePr>
        <p:xfrm>
          <a:off x="363665" y="974916"/>
          <a:ext cx="8243887" cy="5135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smtClean="0"/>
              <a:t>Continuous Testing</a:t>
            </a:r>
          </a:p>
        </p:txBody>
      </p:sp>
      <p:sp>
        <p:nvSpPr>
          <p:cNvPr id="41987" name="Content Placeholder 2"/>
          <p:cNvSpPr>
            <a:spLocks noGrp="1"/>
          </p:cNvSpPr>
          <p:nvPr>
            <p:ph idx="4294967295"/>
          </p:nvPr>
        </p:nvSpPr>
        <p:spPr>
          <a:xfrm>
            <a:off x="900113" y="1169988"/>
            <a:ext cx="8243887" cy="5135562"/>
          </a:xfrm>
        </p:spPr>
        <p:txBody>
          <a:bodyPr/>
          <a:lstStyle/>
          <a:p>
            <a:r>
              <a:rPr lang="en-US" dirty="0" smtClean="0">
                <a:latin typeface="Arial" pitchFamily="34" charset="0"/>
                <a:cs typeface="Arial" pitchFamily="34" charset="0"/>
              </a:rPr>
              <a:t>Hudson – Build / continuous integration server </a:t>
            </a:r>
            <a:endParaRPr lang="en-US" dirty="0" smtClean="0"/>
          </a:p>
          <a:p>
            <a:pPr lvl="1"/>
            <a:r>
              <a:rPr lang="en-US" dirty="0" smtClean="0"/>
              <a:t>Hudson monitors executions of repeated jobs, such as building a software project or jobs run by cron. Among those things, current Hudson focuses on the following two jobs:</a:t>
            </a:r>
          </a:p>
          <a:p>
            <a:pPr lvl="1"/>
            <a:r>
              <a:rPr lang="en-US" b="1" dirty="0" smtClean="0"/>
              <a:t>Building/testing software projects continuously</a:t>
            </a:r>
          </a:p>
          <a:p>
            <a:pPr lvl="1"/>
            <a:r>
              <a:rPr lang="en-US" b="1" dirty="0" smtClean="0"/>
              <a:t>Monitoring executions of externally-run jobs</a:t>
            </a:r>
            <a:endParaRPr lang="en-US" dirty="0" smtClean="0">
              <a:latin typeface="Arial" pitchFamily="34" charset="0"/>
              <a:cs typeface="Arial" pitchFamily="34" charset="0"/>
            </a:endParaRPr>
          </a:p>
          <a:p>
            <a:pPr eaLnBrk="1" hangingPunct="1"/>
            <a:endParaRPr lang="en-US" dirty="0" smtClean="0"/>
          </a:p>
        </p:txBody>
      </p:sp>
      <p:pic>
        <p:nvPicPr>
          <p:cNvPr id="6" name="Picture 5" descr="MDQM Quality Pyramid1.png"/>
          <p:cNvPicPr>
            <a:picLocks noChangeAspect="1"/>
          </p:cNvPicPr>
          <p:nvPr/>
        </p:nvPicPr>
        <p:blipFill>
          <a:blip r:embed="rId2" cstate="print"/>
          <a:stretch>
            <a:fillRect/>
          </a:stretch>
        </p:blipFill>
        <p:spPr>
          <a:xfrm>
            <a:off x="4474464" y="3566160"/>
            <a:ext cx="4249695" cy="2651760"/>
          </a:xfrm>
          <a:prstGeom prst="rect">
            <a:avLst/>
          </a:prstGeo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Testing - iOS</a:t>
            </a:r>
            <a:endParaRPr lang="en-US" dirty="0"/>
          </a:p>
        </p:txBody>
      </p:sp>
      <p:sp>
        <p:nvSpPr>
          <p:cNvPr id="4" name="Slide Number Placeholder 3"/>
          <p:cNvSpPr>
            <a:spLocks noGrp="1"/>
          </p:cNvSpPr>
          <p:nvPr>
            <p:ph type="sldNum" sz="quarter" idx="10"/>
          </p:nvPr>
        </p:nvSpPr>
        <p:spPr/>
        <p:txBody>
          <a:bodyPr/>
          <a:lstStyle/>
          <a:p>
            <a:pPr>
              <a:defRPr/>
            </a:pPr>
            <a:fld id="{8F0A011F-0382-408B-BE73-692C9C4E66FB}" type="slidenum">
              <a:rPr lang="en-US" smtClean="0"/>
              <a:pPr>
                <a:defRPr/>
              </a:pPr>
              <a:t>48</a:t>
            </a:fld>
            <a:endParaRPr lang="en-US" dirty="0"/>
          </a:p>
        </p:txBody>
      </p:sp>
      <p:sp>
        <p:nvSpPr>
          <p:cNvPr id="3" name="Content Placeholder 2"/>
          <p:cNvSpPr>
            <a:spLocks noGrp="1"/>
          </p:cNvSpPr>
          <p:nvPr>
            <p:ph idx="4294967295"/>
          </p:nvPr>
        </p:nvSpPr>
        <p:spPr>
          <a:xfrm>
            <a:off x="900113" y="1169988"/>
            <a:ext cx="8243887" cy="5135562"/>
          </a:xfrm>
        </p:spPr>
        <p:txBody>
          <a:bodyPr/>
          <a:lstStyle/>
          <a:p>
            <a:r>
              <a:rPr lang="en-US" dirty="0" smtClean="0">
                <a:latin typeface="Arial" pitchFamily="34" charset="0"/>
                <a:cs typeface="Arial" pitchFamily="34" charset="0"/>
              </a:rPr>
              <a:t>OC Unit – This is a unit testing tool for iOS</a:t>
            </a:r>
          </a:p>
          <a:p>
            <a:pPr lvl="1"/>
            <a:r>
              <a:rPr lang="en-US" dirty="0" smtClean="0">
                <a:latin typeface="Arial" pitchFamily="34" charset="0"/>
                <a:cs typeface="Arial" pitchFamily="34" charset="0"/>
              </a:rPr>
              <a:t>Integrates with the build tool Hudson</a:t>
            </a:r>
          </a:p>
          <a:p>
            <a:pPr lvl="1"/>
            <a:r>
              <a:rPr lang="en-US" dirty="0" smtClean="0">
                <a:latin typeface="Arial" pitchFamily="34" charset="0"/>
                <a:cs typeface="Arial" pitchFamily="34" charset="0"/>
              </a:rPr>
              <a:t>Allows for retest every time code is checked in</a:t>
            </a:r>
          </a:p>
          <a:p>
            <a:pPr lvl="1"/>
            <a:r>
              <a:rPr lang="en-US" dirty="0" smtClean="0">
                <a:latin typeface="Arial" pitchFamily="34" charset="0"/>
                <a:cs typeface="Arial" pitchFamily="34" charset="0"/>
              </a:rPr>
              <a:t>Integrated with Xcode</a:t>
            </a:r>
          </a:p>
        </p:txBody>
      </p:sp>
      <p:pic>
        <p:nvPicPr>
          <p:cNvPr id="7" name="Picture 6" descr="MDQM Quality Pyramid2.png"/>
          <p:cNvPicPr>
            <a:picLocks noChangeAspect="1"/>
          </p:cNvPicPr>
          <p:nvPr/>
        </p:nvPicPr>
        <p:blipFill>
          <a:blip r:embed="rId3" cstate="print"/>
          <a:stretch>
            <a:fillRect/>
          </a:stretch>
        </p:blipFill>
        <p:spPr>
          <a:xfrm>
            <a:off x="4471416" y="3566160"/>
            <a:ext cx="4249696" cy="2651760"/>
          </a:xfrm>
          <a:prstGeom prst="rect">
            <a:avLst/>
          </a:prstGeom>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Automation</a:t>
            </a:r>
          </a:p>
        </p:txBody>
      </p:sp>
      <p:sp>
        <p:nvSpPr>
          <p:cNvPr id="40963" name="Content Placeholder 2"/>
          <p:cNvSpPr>
            <a:spLocks noGrp="1"/>
          </p:cNvSpPr>
          <p:nvPr>
            <p:ph idx="4294967295"/>
          </p:nvPr>
        </p:nvSpPr>
        <p:spPr>
          <a:xfrm>
            <a:off x="900113" y="1169988"/>
            <a:ext cx="8243887" cy="5135562"/>
          </a:xfrm>
        </p:spPr>
        <p:txBody>
          <a:bodyPr/>
          <a:lstStyle/>
          <a:p>
            <a:r>
              <a:rPr lang="en-US" dirty="0" smtClean="0">
                <a:latin typeface="Arial" pitchFamily="34" charset="0"/>
                <a:cs typeface="Arial" pitchFamily="34" charset="0"/>
              </a:rPr>
              <a:t>Robotium – This is the test automation ‘framework/tool’ for android.</a:t>
            </a:r>
          </a:p>
          <a:p>
            <a:pPr lvl="1"/>
            <a:r>
              <a:rPr lang="en-US" dirty="0" smtClean="0">
                <a:latin typeface="Arial" pitchFamily="34" charset="0"/>
                <a:cs typeface="Arial" pitchFamily="34" charset="0"/>
              </a:rPr>
              <a:t>Allows for robust record and play back testing</a:t>
            </a:r>
          </a:p>
          <a:p>
            <a:pPr lvl="1"/>
            <a:r>
              <a:rPr lang="en-US" dirty="0" smtClean="0">
                <a:latin typeface="Arial" pitchFamily="34" charset="0"/>
                <a:cs typeface="Arial" pitchFamily="34" charset="0"/>
              </a:rPr>
              <a:t>Selenium based</a:t>
            </a:r>
          </a:p>
        </p:txBody>
      </p:sp>
      <p:pic>
        <p:nvPicPr>
          <p:cNvPr id="5" name="Picture 4" descr="MDQM Quality Pyramid3.png"/>
          <p:cNvPicPr>
            <a:picLocks noChangeAspect="1"/>
          </p:cNvPicPr>
          <p:nvPr/>
        </p:nvPicPr>
        <p:blipFill>
          <a:blip r:embed="rId2" cstate="print"/>
          <a:stretch>
            <a:fillRect/>
          </a:stretch>
        </p:blipFill>
        <p:spPr>
          <a:xfrm>
            <a:off x="4471416" y="3566160"/>
            <a:ext cx="4249696" cy="265176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6625" y="1095375"/>
            <a:ext cx="4402138" cy="3452813"/>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355850" y="2032000"/>
            <a:ext cx="5940425" cy="3979863"/>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money.jpg"/>
          <p:cNvPicPr>
            <a:picLocks noChangeAspect="1"/>
          </p:cNvPicPr>
          <p:nvPr/>
        </p:nvPicPr>
        <p:blipFill>
          <a:blip r:embed="rId3" cstate="print"/>
          <a:stretch>
            <a:fillRect/>
          </a:stretch>
        </p:blipFill>
        <p:spPr>
          <a:xfrm>
            <a:off x="914400" y="838200"/>
            <a:ext cx="7467600" cy="5600700"/>
          </a:xfrm>
          <a:prstGeom prst="rect">
            <a:avLst/>
          </a:prstGeom>
        </p:spPr>
      </p:pic>
      <p:sp>
        <p:nvSpPr>
          <p:cNvPr id="2" name="Rounded Rectangle 1"/>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8296999"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a:solidFill>
                  <a:schemeClr val="tx1">
                    <a:lumMod val="65000"/>
                    <a:lumOff val="35000"/>
                  </a:schemeClr>
                </a:solidFill>
                <a:latin typeface="+mj-lt"/>
                <a:cs typeface="Lucida Sans Unicode" charset="0"/>
              </a:rPr>
              <a:t>M</a:t>
            </a:r>
            <a:endParaRPr lang="en-US" sz="2400" dirty="0">
              <a:solidFill>
                <a:schemeClr val="tx1">
                  <a:lumMod val="65000"/>
                  <a:lumOff val="35000"/>
                </a:schemeClr>
              </a:solidFill>
              <a:latin typeface="+mj-lt"/>
            </a:endParaRPr>
          </a:p>
        </p:txBody>
      </p:sp>
      <p:sp>
        <p:nvSpPr>
          <p:cNvPr id="5" name="Rectangle 4"/>
          <p:cNvSpPr txBox="1">
            <a:spLocks noChangeArrowheads="1"/>
          </p:cNvSpPr>
          <p:nvPr/>
        </p:nvSpPr>
        <p:spPr>
          <a:xfrm>
            <a:off x="423863" y="357188"/>
            <a:ext cx="3854450" cy="698500"/>
          </a:xfrm>
          <a:prstGeom prst="rect">
            <a:avLst/>
          </a:prstGeom>
          <a:noFill/>
        </p:spPr>
        <p:txBody>
          <a:bodyPr/>
          <a:lstStyle/>
          <a:p>
            <a:pPr fontAlgn="auto">
              <a:lnSpc>
                <a:spcPct val="95000"/>
              </a:lnSpc>
              <a:spcBef>
                <a:spcPts val="0"/>
              </a:spcBef>
              <a:spcAft>
                <a:spcPts val="0"/>
              </a:spcAft>
              <a:defRPr/>
            </a:pPr>
            <a:r>
              <a:rPr lang="en-US" sz="3200" b="1" kern="0" dirty="0">
                <a:solidFill>
                  <a:schemeClr val="tx1">
                    <a:lumMod val="75000"/>
                    <a:lumOff val="25000"/>
                  </a:schemeClr>
                </a:solidFill>
                <a:latin typeface="Calibri" pitchFamily="34" charset="0"/>
                <a:ea typeface="+mj-ea"/>
                <a:cs typeface="+mj-cs"/>
              </a:rPr>
              <a:t>…and on the rise….</a:t>
            </a:r>
            <a:endParaRPr lang="en-US" sz="3200" kern="0" dirty="0">
              <a:solidFill>
                <a:schemeClr val="tx1">
                  <a:lumMod val="75000"/>
                  <a:lumOff val="25000"/>
                </a:schemeClr>
              </a:solidFill>
              <a:latin typeface="Calibri" pitchFamily="34" charset="0"/>
              <a:ea typeface="+mj-ea"/>
              <a:cs typeface="+mj-cs"/>
            </a:endParaRPr>
          </a:p>
        </p:txBody>
      </p:sp>
      <p:sp>
        <p:nvSpPr>
          <p:cNvPr id="8" name="Rectangle 4"/>
          <p:cNvSpPr txBox="1">
            <a:spLocks noChangeArrowheads="1"/>
          </p:cNvSpPr>
          <p:nvPr/>
        </p:nvSpPr>
        <p:spPr>
          <a:xfrm>
            <a:off x="7469188" y="5645150"/>
            <a:ext cx="1252537"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sp>
        <p:nvSpPr>
          <p:cNvPr id="9" name="Rectangle 8"/>
          <p:cNvSpPr/>
          <p:nvPr/>
        </p:nvSpPr>
        <p:spPr>
          <a:xfrm>
            <a:off x="1922463" y="5391150"/>
            <a:ext cx="6176962" cy="788988"/>
          </a:xfrm>
          <a:prstGeom prst="rect">
            <a:avLst/>
          </a:prstGeom>
          <a:gradFill>
            <a:gsLst>
              <a:gs pos="0">
                <a:schemeClr val="accent6">
                  <a:lumMod val="75000"/>
                </a:schemeClr>
              </a:gs>
              <a:gs pos="100000">
                <a:schemeClr val="accent6">
                  <a:lumMod val="60000"/>
                  <a:lumOff val="40000"/>
                </a:schemeClr>
              </a:gs>
            </a:gsLst>
            <a:lin ang="0" scaled="0"/>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2"/>
          <p:cNvSpPr>
            <a:spLocks noChangeArrowheads="1"/>
          </p:cNvSpPr>
          <p:nvPr/>
        </p:nvSpPr>
        <p:spPr bwMode="auto">
          <a:xfrm>
            <a:off x="2147888" y="5391150"/>
            <a:ext cx="6061075" cy="646331"/>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en-US" altLang="ja-JP" dirty="0">
                <a:solidFill>
                  <a:schemeClr val="bg1"/>
                </a:solidFill>
                <a:latin typeface="Calibri" charset="0"/>
              </a:rPr>
              <a:t>Sales of </a:t>
            </a:r>
            <a:r>
              <a:rPr lang="en-US" altLang="ja-JP" dirty="0" smtClean="0">
                <a:solidFill>
                  <a:schemeClr val="bg1"/>
                </a:solidFill>
                <a:latin typeface="Calibri" charset="0"/>
              </a:rPr>
              <a:t>applications </a:t>
            </a:r>
            <a:r>
              <a:rPr lang="en-US" altLang="ja-JP" dirty="0">
                <a:solidFill>
                  <a:schemeClr val="bg1"/>
                </a:solidFill>
                <a:latin typeface="Calibri" charset="0"/>
              </a:rPr>
              <a:t>on mobile devices is expected to rise across the world; more than </a:t>
            </a:r>
            <a:r>
              <a:rPr lang="en-US" altLang="ja-JP" dirty="0" smtClean="0">
                <a:solidFill>
                  <a:schemeClr val="bg1"/>
                </a:solidFill>
                <a:latin typeface="Calibri" charset="0"/>
              </a:rPr>
              <a:t>quadrupled in past 3 </a:t>
            </a:r>
            <a:r>
              <a:rPr lang="en-US" altLang="ja-JP" dirty="0">
                <a:solidFill>
                  <a:schemeClr val="bg1"/>
                </a:solidFill>
                <a:latin typeface="Calibri" charset="0"/>
              </a:rPr>
              <a:t>years.</a:t>
            </a:r>
            <a:endParaRPr lang="en-US" altLang="ja-JP" b="1" dirty="0">
              <a:solidFill>
                <a:schemeClr val="bg1"/>
              </a:solidFill>
              <a:latin typeface="Calibri" charset="0"/>
            </a:endParaRPr>
          </a:p>
        </p:txBody>
      </p:sp>
      <p:pic>
        <p:nvPicPr>
          <p:cNvPr id="13" name="Picture 12" descr="20110503isupplichart.png"/>
          <p:cNvPicPr>
            <a:picLocks noChangeAspect="1"/>
          </p:cNvPicPr>
          <p:nvPr/>
        </p:nvPicPr>
        <p:blipFill>
          <a:blip r:embed="rId4" cstate="print"/>
          <a:stretch>
            <a:fillRect/>
          </a:stretch>
        </p:blipFill>
        <p:spPr>
          <a:xfrm>
            <a:off x="1295400" y="1600200"/>
            <a:ext cx="6514666" cy="3257333"/>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Manual Testing</a:t>
            </a:r>
          </a:p>
        </p:txBody>
      </p:sp>
      <p:sp>
        <p:nvSpPr>
          <p:cNvPr id="40963" name="Content Placeholder 2"/>
          <p:cNvSpPr>
            <a:spLocks noGrp="1"/>
          </p:cNvSpPr>
          <p:nvPr>
            <p:ph idx="4294967295"/>
          </p:nvPr>
        </p:nvSpPr>
        <p:spPr>
          <a:xfrm>
            <a:off x="900113" y="1169988"/>
            <a:ext cx="8243887" cy="5135562"/>
          </a:xfrm>
        </p:spPr>
        <p:txBody>
          <a:bodyPr/>
          <a:lstStyle/>
          <a:p>
            <a:r>
              <a:rPr lang="en-US" dirty="0" smtClean="0">
                <a:latin typeface="Arial" pitchFamily="34" charset="0"/>
                <a:cs typeface="Arial" pitchFamily="34" charset="0"/>
              </a:rPr>
              <a:t>Manual Testing</a:t>
            </a:r>
          </a:p>
          <a:p>
            <a:pPr lvl="1"/>
            <a:r>
              <a:rPr lang="en-US" dirty="0" smtClean="0">
                <a:latin typeface="Arial" pitchFamily="34" charset="0"/>
                <a:cs typeface="Arial" pitchFamily="34" charset="0"/>
              </a:rPr>
              <a:t>Testing Lab with selected devices </a:t>
            </a:r>
          </a:p>
          <a:p>
            <a:pPr lvl="1"/>
            <a:r>
              <a:rPr lang="en-US" dirty="0" smtClean="0">
                <a:latin typeface="Arial" pitchFamily="34" charset="0"/>
                <a:cs typeface="Arial" pitchFamily="34" charset="0"/>
              </a:rPr>
              <a:t>UAT/Final demo with the product owner</a:t>
            </a:r>
          </a:p>
        </p:txBody>
      </p:sp>
      <p:pic>
        <p:nvPicPr>
          <p:cNvPr id="8" name="Picture 7" descr="MDQM Quality Pyramid4.png"/>
          <p:cNvPicPr>
            <a:picLocks noChangeAspect="1"/>
          </p:cNvPicPr>
          <p:nvPr/>
        </p:nvPicPr>
        <p:blipFill>
          <a:blip r:embed="rId2" cstate="print"/>
          <a:stretch>
            <a:fillRect/>
          </a:stretch>
        </p:blipFill>
        <p:spPr>
          <a:xfrm>
            <a:off x="4471416" y="3566160"/>
            <a:ext cx="4249696" cy="2651760"/>
          </a:xfrm>
          <a:prstGeom prst="rect">
            <a:avLst/>
          </a:prstGeom>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Performance</a:t>
            </a:r>
          </a:p>
        </p:txBody>
      </p:sp>
      <p:sp>
        <p:nvSpPr>
          <p:cNvPr id="40963" name="Content Placeholder 2"/>
          <p:cNvSpPr>
            <a:spLocks noGrp="1"/>
          </p:cNvSpPr>
          <p:nvPr>
            <p:ph idx="4294967295"/>
          </p:nvPr>
        </p:nvSpPr>
        <p:spPr>
          <a:xfrm>
            <a:off x="900113" y="1169988"/>
            <a:ext cx="8243887" cy="5135562"/>
          </a:xfrm>
        </p:spPr>
        <p:txBody>
          <a:bodyPr/>
          <a:lstStyle/>
          <a:p>
            <a:r>
              <a:rPr lang="en-US" dirty="0" smtClean="0">
                <a:latin typeface="Arial" pitchFamily="34" charset="0"/>
                <a:cs typeface="Arial" pitchFamily="34" charset="0"/>
              </a:rPr>
              <a:t>Gomez  Mobile Real User Monitoring (RUM)</a:t>
            </a:r>
          </a:p>
          <a:p>
            <a:pPr lvl="1"/>
            <a:r>
              <a:rPr lang="en-US" dirty="0" smtClean="0"/>
              <a:t>measures performance and traffic metrics directly from your end user’s browsers and mobile devices </a:t>
            </a:r>
          </a:p>
          <a:p>
            <a:pPr lvl="1"/>
            <a:r>
              <a:rPr lang="en-US" dirty="0" smtClean="0"/>
              <a:t>links page views and conversion/abandonment rates to mobile site and application performance and end-user satisfaction.</a:t>
            </a:r>
          </a:p>
          <a:p>
            <a:endParaRPr lang="en-US" dirty="0" smtClean="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471488"/>
            <a:ext cx="8229600" cy="1019175"/>
          </a:xfrm>
        </p:spPr>
        <p:txBody>
          <a:bodyPr/>
          <a:lstStyle/>
          <a:p>
            <a:pPr eaLnBrk="1" hangingPunct="1"/>
            <a:r>
              <a:rPr lang="en-US" dirty="0" smtClean="0"/>
              <a:t>Questions</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3"/>
          <p:cNvSpPr>
            <a:spLocks noGrp="1"/>
          </p:cNvSpPr>
          <p:nvPr>
            <p:ph type="title"/>
          </p:nvPr>
        </p:nvSpPr>
        <p:spPr>
          <a:xfrm>
            <a:off x="457200" y="471488"/>
            <a:ext cx="8229600" cy="1019175"/>
          </a:xfrm>
        </p:spPr>
        <p:txBody>
          <a:bodyPr/>
          <a:lstStyle/>
          <a:p>
            <a:pPr eaLnBrk="1" hangingPunct="1"/>
            <a:r>
              <a:rPr lang="en-US" dirty="0" smtClean="0"/>
              <a:t>The Slide Parking Lot</a:t>
            </a:r>
          </a:p>
        </p:txBody>
      </p:sp>
      <p:sp>
        <p:nvSpPr>
          <p:cNvPr id="46083" name="Subtitle 4"/>
          <p:cNvSpPr>
            <a:spLocks noGrp="1"/>
          </p:cNvSpPr>
          <p:nvPr>
            <p:ph type="subTitle" idx="4294967295"/>
          </p:nvPr>
        </p:nvSpPr>
        <p:spPr>
          <a:xfrm>
            <a:off x="0" y="4843463"/>
            <a:ext cx="6486525" cy="952500"/>
          </a:xfrm>
        </p:spPr>
        <p:txBody>
          <a:bodyPr/>
          <a:lstStyle/>
          <a:p>
            <a:pPr eaLnBrk="1" hangingPunct="1"/>
            <a:r>
              <a:rPr lang="en-US" dirty="0" smtClean="0"/>
              <a:t>Holding area for slides that are de-scoped or under review</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dirty="0" smtClean="0"/>
              <a:t>Themes</a:t>
            </a:r>
          </a:p>
        </p:txBody>
      </p:sp>
      <p:sp>
        <p:nvSpPr>
          <p:cNvPr id="47107" name="Content Placeholder 2"/>
          <p:cNvSpPr>
            <a:spLocks noGrp="1"/>
          </p:cNvSpPr>
          <p:nvPr>
            <p:ph idx="1"/>
          </p:nvPr>
        </p:nvSpPr>
        <p:spPr/>
        <p:txBody>
          <a:bodyPr/>
          <a:lstStyle/>
          <a:p>
            <a:pPr eaLnBrk="1" hangingPunct="1"/>
            <a:r>
              <a:rPr lang="en-US" dirty="0" smtClean="0"/>
              <a:t>New Team</a:t>
            </a:r>
          </a:p>
          <a:p>
            <a:pPr eaLnBrk="1" hangingPunct="1"/>
            <a:r>
              <a:rPr lang="en-US" dirty="0" smtClean="0"/>
              <a:t>Existing Team</a:t>
            </a:r>
          </a:p>
          <a:p>
            <a:pPr eaLnBrk="1" hangingPunct="1"/>
            <a:r>
              <a:rPr lang="en-US" dirty="0" smtClean="0"/>
              <a:t>Multi-vendor</a:t>
            </a:r>
          </a:p>
          <a:p>
            <a:pPr eaLnBrk="1" hangingPunct="1"/>
            <a:r>
              <a:rPr lang="en-US" dirty="0" smtClean="0"/>
              <a:t>Single Vendor</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471488"/>
            <a:ext cx="8229600" cy="1019175"/>
          </a:xfrm>
        </p:spPr>
        <p:txBody>
          <a:bodyPr/>
          <a:lstStyle/>
          <a:p>
            <a:pPr eaLnBrk="1" hangingPunct="1"/>
            <a:r>
              <a:rPr lang="en-US" dirty="0" smtClean="0"/>
              <a:t>Mobile Device Troubleshooting</a:t>
            </a:r>
          </a:p>
        </p:txBody>
      </p:sp>
      <p:sp>
        <p:nvSpPr>
          <p:cNvPr id="43011" name="Subtitle 2"/>
          <p:cNvSpPr>
            <a:spLocks noGrp="1"/>
          </p:cNvSpPr>
          <p:nvPr>
            <p:ph type="subTitle" idx="4294967295"/>
          </p:nvPr>
        </p:nvSpPr>
        <p:spPr>
          <a:xfrm>
            <a:off x="0" y="4843463"/>
            <a:ext cx="6486525" cy="952500"/>
          </a:xfrm>
        </p:spPr>
        <p:txBody>
          <a:bodyPr/>
          <a:lstStyle/>
          <a:p>
            <a:pPr eaLnBrk="1" hangingPunct="1"/>
            <a:r>
              <a:rPr lang="en-US" dirty="0" smtClean="0"/>
              <a:t>Best practices for problem solving and exhaustive testing for mobile</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Mobile Device Troubleshooting</a:t>
            </a:r>
          </a:p>
        </p:txBody>
      </p:sp>
      <p:sp>
        <p:nvSpPr>
          <p:cNvPr id="44035" name="Content Placeholder 2"/>
          <p:cNvSpPr>
            <a:spLocks noGrp="1"/>
          </p:cNvSpPr>
          <p:nvPr>
            <p:ph idx="1"/>
          </p:nvPr>
        </p:nvSpPr>
        <p:spPr/>
        <p:txBody>
          <a:bodyPr/>
          <a:lstStyle/>
          <a:p>
            <a:pPr eaLnBrk="1" hangingPunct="1"/>
            <a:r>
              <a:rPr lang="en-US" dirty="0" smtClean="0"/>
              <a:t>Skills</a:t>
            </a:r>
          </a:p>
          <a:p>
            <a:pPr eaLnBrk="1" hangingPunct="1"/>
            <a:r>
              <a:rPr lang="en-US" dirty="0" smtClean="0"/>
              <a:t>Tools</a:t>
            </a:r>
          </a:p>
          <a:p>
            <a:pPr lvl="1" eaLnBrk="1" hangingPunct="1"/>
            <a:r>
              <a:rPr lang="en-US" dirty="0" smtClean="0"/>
              <a:t>QA Analyst</a:t>
            </a:r>
          </a:p>
          <a:p>
            <a:pPr lvl="1" eaLnBrk="1" hangingPunct="1"/>
            <a:r>
              <a:rPr lang="en-US" dirty="0" smtClean="0"/>
              <a:t>Developer</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8013" y="1095375"/>
            <a:ext cx="7505700" cy="4641850"/>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ounded Rectangle 1"/>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8296999"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a:solidFill>
                  <a:schemeClr val="tx1">
                    <a:lumMod val="65000"/>
                    <a:lumOff val="35000"/>
                  </a:schemeClr>
                </a:solidFill>
                <a:latin typeface="+mj-lt"/>
                <a:cs typeface="Lucida Sans Unicode" charset="0"/>
              </a:rPr>
              <a:t>M</a:t>
            </a:r>
            <a:endParaRPr lang="en-US" sz="2400" dirty="0">
              <a:solidFill>
                <a:schemeClr val="tx1">
                  <a:lumMod val="65000"/>
                  <a:lumOff val="35000"/>
                </a:schemeClr>
              </a:solidFill>
              <a:latin typeface="+mj-lt"/>
            </a:endParaRPr>
          </a:p>
        </p:txBody>
      </p:sp>
      <p:sp>
        <p:nvSpPr>
          <p:cNvPr id="5" name="Rectangle 4"/>
          <p:cNvSpPr txBox="1">
            <a:spLocks noChangeArrowheads="1"/>
          </p:cNvSpPr>
          <p:nvPr/>
        </p:nvSpPr>
        <p:spPr>
          <a:xfrm>
            <a:off x="423863" y="357188"/>
            <a:ext cx="8128000" cy="698500"/>
          </a:xfrm>
          <a:prstGeom prst="rect">
            <a:avLst/>
          </a:prstGeom>
          <a:noFill/>
        </p:spPr>
        <p:txBody>
          <a:bodyPr/>
          <a:lstStyle/>
          <a:p>
            <a:pPr fontAlgn="auto">
              <a:lnSpc>
                <a:spcPct val="95000"/>
              </a:lnSpc>
              <a:spcBef>
                <a:spcPts val="0"/>
              </a:spcBef>
              <a:spcAft>
                <a:spcPts val="0"/>
              </a:spcAft>
              <a:defRPr/>
            </a:pPr>
            <a:r>
              <a:rPr lang="en-US" sz="3200" b="1" kern="0" dirty="0">
                <a:solidFill>
                  <a:schemeClr val="tx1">
                    <a:lumMod val="75000"/>
                    <a:lumOff val="25000"/>
                  </a:schemeClr>
                </a:solidFill>
                <a:latin typeface="Calibri" pitchFamily="34" charset="0"/>
                <a:ea typeface="+mj-ea"/>
                <a:cs typeface="+mj-cs"/>
              </a:rPr>
              <a:t>…in a constantly changing marketplace...</a:t>
            </a:r>
            <a:endParaRPr lang="en-US" sz="3200" kern="0" dirty="0">
              <a:solidFill>
                <a:schemeClr val="tx1">
                  <a:lumMod val="75000"/>
                  <a:lumOff val="25000"/>
                </a:schemeClr>
              </a:solidFill>
              <a:latin typeface="Calibri" pitchFamily="34" charset="0"/>
              <a:ea typeface="+mj-ea"/>
              <a:cs typeface="+mj-cs"/>
            </a:endParaRPr>
          </a:p>
        </p:txBody>
      </p:sp>
      <p:sp>
        <p:nvSpPr>
          <p:cNvPr id="8" name="Rectangle 4"/>
          <p:cNvSpPr txBox="1">
            <a:spLocks noChangeArrowheads="1"/>
          </p:cNvSpPr>
          <p:nvPr/>
        </p:nvSpPr>
        <p:spPr>
          <a:xfrm>
            <a:off x="7469188" y="5375275"/>
            <a:ext cx="1252537"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sp>
        <p:nvSpPr>
          <p:cNvPr id="10" name="Rectangle 9"/>
          <p:cNvSpPr/>
          <p:nvPr/>
        </p:nvSpPr>
        <p:spPr>
          <a:xfrm>
            <a:off x="327025" y="5483225"/>
            <a:ext cx="8394700" cy="528638"/>
          </a:xfrm>
          <a:prstGeom prst="rect">
            <a:avLst/>
          </a:prstGeom>
          <a:gradFill>
            <a:gsLst>
              <a:gs pos="0">
                <a:schemeClr val="accent6">
                  <a:lumMod val="75000"/>
                </a:schemeClr>
              </a:gs>
              <a:gs pos="100000">
                <a:schemeClr val="accent6">
                  <a:lumMod val="60000"/>
                  <a:lumOff val="40000"/>
                </a:schemeClr>
              </a:gs>
            </a:gsLst>
            <a:lin ang="0" scaled="0"/>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2"/>
          <p:cNvSpPr>
            <a:spLocks noChangeArrowheads="1"/>
          </p:cNvSpPr>
          <p:nvPr/>
        </p:nvSpPr>
        <p:spPr bwMode="auto">
          <a:xfrm>
            <a:off x="488950" y="5502275"/>
            <a:ext cx="7837488" cy="400050"/>
          </a:xfrm>
          <a:prstGeom prst="rect">
            <a:avLst/>
          </a:prstGeom>
          <a:noFill/>
          <a:ln>
            <a:noFill/>
          </a:ln>
          <a:extLst>
            <a:ext uri="{909E8E84-426E-40dd-AFC4-6F175D3DCCD1}"/>
            <a:ext uri="{91240B29-F687-4f45-9708-019B960494DF}"/>
          </a:extLst>
        </p:spPr>
        <p:txBody>
          <a:bodyPr>
            <a:spAutoFit/>
          </a:bodyPr>
          <a:lstStyle/>
          <a:p>
            <a:pPr fontAlgn="auto">
              <a:spcBef>
                <a:spcPts val="0"/>
              </a:spcBef>
              <a:spcAft>
                <a:spcPts val="0"/>
              </a:spcAft>
              <a:defRPr/>
            </a:pPr>
            <a:r>
              <a:rPr lang="en-US" altLang="ja-JP" sz="2000" dirty="0">
                <a:solidFill>
                  <a:schemeClr val="bg1"/>
                </a:solidFill>
                <a:latin typeface="Calibri" charset="0"/>
              </a:rPr>
              <a:t>Android is coming on strong and Windows is expected to advance quickly</a:t>
            </a:r>
            <a:endParaRPr lang="en-US" altLang="ja-JP" sz="2000" b="1" dirty="0">
              <a:solidFill>
                <a:schemeClr val="bg1"/>
              </a:solidFill>
              <a:latin typeface="Calibri" charset="0"/>
            </a:endParaRPr>
          </a:p>
        </p:txBody>
      </p:sp>
      <p:pic>
        <p:nvPicPr>
          <p:cNvPr id="12" name="Picture 11" descr="VisionMobile-100-MC-H1-2011-Mobile-market-share-by-OEM1.png"/>
          <p:cNvPicPr>
            <a:picLocks noChangeAspect="1"/>
          </p:cNvPicPr>
          <p:nvPr/>
        </p:nvPicPr>
        <p:blipFill>
          <a:blip r:embed="rId3" cstate="print"/>
          <a:stretch>
            <a:fillRect/>
          </a:stretch>
        </p:blipFill>
        <p:spPr>
          <a:xfrm>
            <a:off x="1981200" y="1219200"/>
            <a:ext cx="4267074" cy="4207336"/>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682625" y="1095375"/>
            <a:ext cx="4402138" cy="3452813"/>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052888" y="2032000"/>
            <a:ext cx="4792662" cy="3929063"/>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ounded Rectangle 1"/>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8296999"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a:solidFill>
                  <a:schemeClr val="tx1">
                    <a:lumMod val="65000"/>
                    <a:lumOff val="35000"/>
                  </a:schemeClr>
                </a:solidFill>
                <a:latin typeface="+mj-lt"/>
                <a:cs typeface="Lucida Sans Unicode" charset="0"/>
              </a:rPr>
              <a:t>M</a:t>
            </a:r>
            <a:endParaRPr lang="en-US" sz="2400" dirty="0">
              <a:solidFill>
                <a:schemeClr val="tx1">
                  <a:lumMod val="65000"/>
                  <a:lumOff val="35000"/>
                </a:schemeClr>
              </a:solidFill>
              <a:latin typeface="+mj-lt"/>
            </a:endParaRPr>
          </a:p>
        </p:txBody>
      </p:sp>
      <p:sp>
        <p:nvSpPr>
          <p:cNvPr id="5" name="Rectangle 4"/>
          <p:cNvSpPr txBox="1">
            <a:spLocks noChangeArrowheads="1"/>
          </p:cNvSpPr>
          <p:nvPr/>
        </p:nvSpPr>
        <p:spPr>
          <a:xfrm>
            <a:off x="423863" y="357188"/>
            <a:ext cx="8128000" cy="698500"/>
          </a:xfrm>
          <a:prstGeom prst="rect">
            <a:avLst/>
          </a:prstGeom>
          <a:noFill/>
        </p:spPr>
        <p:txBody>
          <a:bodyPr/>
          <a:lstStyle/>
          <a:p>
            <a:pPr fontAlgn="auto">
              <a:lnSpc>
                <a:spcPct val="95000"/>
              </a:lnSpc>
              <a:spcBef>
                <a:spcPts val="0"/>
              </a:spcBef>
              <a:spcAft>
                <a:spcPts val="0"/>
              </a:spcAft>
              <a:defRPr/>
            </a:pPr>
            <a:r>
              <a:rPr lang="en-US" sz="3200" b="1" kern="0" dirty="0">
                <a:solidFill>
                  <a:schemeClr val="tx1">
                    <a:lumMod val="75000"/>
                    <a:lumOff val="25000"/>
                  </a:schemeClr>
                </a:solidFill>
                <a:latin typeface="Calibri" pitchFamily="34" charset="0"/>
                <a:ea typeface="+mj-ea"/>
                <a:cs typeface="+mj-cs"/>
              </a:rPr>
              <a:t>…with </a:t>
            </a:r>
            <a:r>
              <a:rPr lang="en-US" sz="3200" b="1" kern="0" dirty="0" smtClean="0">
                <a:solidFill>
                  <a:schemeClr val="tx1">
                    <a:lumMod val="75000"/>
                    <a:lumOff val="25000"/>
                  </a:schemeClr>
                </a:solidFill>
                <a:latin typeface="Calibri" pitchFamily="34" charset="0"/>
                <a:ea typeface="+mj-ea"/>
                <a:cs typeface="+mj-cs"/>
              </a:rPr>
              <a:t>new capabilities...</a:t>
            </a:r>
            <a:endParaRPr lang="en-US" sz="3200" kern="0" dirty="0">
              <a:solidFill>
                <a:schemeClr val="tx1">
                  <a:lumMod val="75000"/>
                  <a:lumOff val="25000"/>
                </a:schemeClr>
              </a:solidFill>
              <a:latin typeface="Calibri" pitchFamily="34" charset="0"/>
              <a:ea typeface="+mj-ea"/>
              <a:cs typeface="+mj-cs"/>
            </a:endParaRPr>
          </a:p>
        </p:txBody>
      </p:sp>
      <p:sp>
        <p:nvSpPr>
          <p:cNvPr id="8" name="Rectangle 4"/>
          <p:cNvSpPr txBox="1">
            <a:spLocks noChangeArrowheads="1"/>
          </p:cNvSpPr>
          <p:nvPr/>
        </p:nvSpPr>
        <p:spPr>
          <a:xfrm>
            <a:off x="7469188" y="5645150"/>
            <a:ext cx="1252537"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pic>
        <p:nvPicPr>
          <p:cNvPr id="9" name="Picture 8" descr="hypecycle.gif"/>
          <p:cNvPicPr>
            <a:picLocks noChangeAspect="1"/>
          </p:cNvPicPr>
          <p:nvPr/>
        </p:nvPicPr>
        <p:blipFill>
          <a:blip r:embed="rId3" cstate="print"/>
          <a:stretch>
            <a:fillRect/>
          </a:stretch>
        </p:blipFill>
        <p:spPr>
          <a:xfrm>
            <a:off x="914400" y="1381124"/>
            <a:ext cx="6934200" cy="4333875"/>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9100" y="985838"/>
            <a:ext cx="8351838" cy="5013325"/>
          </a:xfrm>
          <a:prstGeom prst="rect">
            <a:avLst/>
          </a:prstGeom>
          <a:solidFill>
            <a:schemeClr val="bg1">
              <a:lumMod val="65000"/>
              <a:alpha val="49000"/>
            </a:scheme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ounded Rectangle 1"/>
          <p:cNvSpPr/>
          <p:nvPr/>
        </p:nvSpPr>
        <p:spPr>
          <a:xfrm>
            <a:off x="8325710" y="6418799"/>
            <a:ext cx="397165" cy="365049"/>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p:nvSpPr>
        <p:spPr>
          <a:xfrm>
            <a:off x="8296999" y="6343100"/>
            <a:ext cx="441086" cy="461665"/>
          </a:xfrm>
          <a:prstGeom prst="rect">
            <a:avLst/>
          </a:prstGeom>
          <a:noFill/>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400" dirty="0">
                <a:solidFill>
                  <a:schemeClr val="tx1">
                    <a:lumMod val="65000"/>
                    <a:lumOff val="35000"/>
                  </a:schemeClr>
                </a:solidFill>
                <a:latin typeface="+mj-lt"/>
                <a:cs typeface="Lucida Sans Unicode" charset="0"/>
              </a:rPr>
              <a:t>M</a:t>
            </a:r>
            <a:endParaRPr lang="en-US" sz="2400" dirty="0">
              <a:solidFill>
                <a:schemeClr val="tx1">
                  <a:lumMod val="65000"/>
                  <a:lumOff val="35000"/>
                </a:schemeClr>
              </a:solidFill>
              <a:latin typeface="+mj-lt"/>
            </a:endParaRPr>
          </a:p>
        </p:txBody>
      </p:sp>
      <p:sp>
        <p:nvSpPr>
          <p:cNvPr id="5" name="Rectangle 4"/>
          <p:cNvSpPr txBox="1">
            <a:spLocks noChangeArrowheads="1"/>
          </p:cNvSpPr>
          <p:nvPr/>
        </p:nvSpPr>
        <p:spPr>
          <a:xfrm>
            <a:off x="358775" y="357188"/>
            <a:ext cx="9229725" cy="698500"/>
          </a:xfrm>
          <a:prstGeom prst="rect">
            <a:avLst/>
          </a:prstGeom>
          <a:noFill/>
        </p:spPr>
        <p:txBody>
          <a:bodyPr/>
          <a:lstStyle/>
          <a:p>
            <a:pPr fontAlgn="auto">
              <a:lnSpc>
                <a:spcPct val="95000"/>
              </a:lnSpc>
              <a:spcBef>
                <a:spcPts val="0"/>
              </a:spcBef>
              <a:spcAft>
                <a:spcPts val="0"/>
              </a:spcAft>
              <a:defRPr/>
            </a:pPr>
            <a:r>
              <a:rPr lang="en-US" sz="3200" b="1" kern="0" dirty="0">
                <a:solidFill>
                  <a:schemeClr val="tx1">
                    <a:lumMod val="75000"/>
                    <a:lumOff val="25000"/>
                  </a:schemeClr>
                </a:solidFill>
                <a:latin typeface="Calibri" pitchFamily="34" charset="0"/>
                <a:ea typeface="+mj-ea"/>
                <a:cs typeface="+mj-cs"/>
              </a:rPr>
              <a:t>… spanning </a:t>
            </a:r>
            <a:r>
              <a:rPr lang="en-US" sz="3200" b="1" kern="0" dirty="0" smtClean="0">
                <a:solidFill>
                  <a:schemeClr val="tx1">
                    <a:lumMod val="75000"/>
                    <a:lumOff val="25000"/>
                  </a:schemeClr>
                </a:solidFill>
                <a:latin typeface="Calibri" pitchFamily="34" charset="0"/>
                <a:ea typeface="+mj-ea"/>
                <a:cs typeface="+mj-cs"/>
              </a:rPr>
              <a:t>all </a:t>
            </a:r>
            <a:r>
              <a:rPr lang="en-US" sz="3200" b="1" kern="0" dirty="0">
                <a:solidFill>
                  <a:schemeClr val="tx1">
                    <a:lumMod val="75000"/>
                    <a:lumOff val="25000"/>
                  </a:schemeClr>
                </a:solidFill>
                <a:latin typeface="Calibri" pitchFamily="34" charset="0"/>
                <a:ea typeface="+mj-ea"/>
                <a:cs typeface="+mj-cs"/>
              </a:rPr>
              <a:t>demographics...</a:t>
            </a:r>
            <a:endParaRPr lang="en-US" sz="3200" kern="0" dirty="0">
              <a:solidFill>
                <a:schemeClr val="tx1">
                  <a:lumMod val="75000"/>
                  <a:lumOff val="25000"/>
                </a:schemeClr>
              </a:solidFill>
              <a:latin typeface="Calibri" pitchFamily="34" charset="0"/>
              <a:ea typeface="+mj-ea"/>
              <a:cs typeface="+mj-cs"/>
            </a:endParaRPr>
          </a:p>
        </p:txBody>
      </p:sp>
      <p:sp>
        <p:nvSpPr>
          <p:cNvPr id="8" name="Rectangle 4"/>
          <p:cNvSpPr txBox="1">
            <a:spLocks noChangeArrowheads="1"/>
          </p:cNvSpPr>
          <p:nvPr/>
        </p:nvSpPr>
        <p:spPr>
          <a:xfrm>
            <a:off x="7469188" y="5645150"/>
            <a:ext cx="1252537" cy="698500"/>
          </a:xfrm>
          <a:prstGeom prst="rect">
            <a:avLst/>
          </a:prstGeom>
          <a:noFill/>
        </p:spPr>
        <p:txBody>
          <a:bodyPr/>
          <a:lstStyle/>
          <a:p>
            <a:pPr fontAlgn="auto">
              <a:lnSpc>
                <a:spcPct val="95000"/>
              </a:lnSpc>
              <a:spcBef>
                <a:spcPts val="0"/>
              </a:spcBef>
              <a:spcAft>
                <a:spcPts val="0"/>
              </a:spcAft>
              <a:defRPr/>
            </a:pPr>
            <a:endParaRPr lang="en-US" sz="3200" kern="0" dirty="0">
              <a:solidFill>
                <a:schemeClr val="tx1">
                  <a:lumMod val="75000"/>
                  <a:lumOff val="25000"/>
                </a:schemeClr>
              </a:solidFill>
              <a:latin typeface="Calibri" pitchFamily="34" charset="0"/>
              <a:ea typeface="+mj-ea"/>
              <a:cs typeface="+mj-cs"/>
            </a:endParaRPr>
          </a:p>
        </p:txBody>
      </p:sp>
      <p:pic>
        <p:nvPicPr>
          <p:cNvPr id="38922" name="table"/>
          <p:cNvPicPr>
            <a:picLocks noChangeAspect="1"/>
          </p:cNvPicPr>
          <p:nvPr/>
        </p:nvPicPr>
        <p:blipFill>
          <a:blip r:embed="rId3" cstate="print"/>
          <a:srcRect/>
          <a:stretch>
            <a:fillRect/>
          </a:stretch>
        </p:blipFill>
        <p:spPr bwMode="auto">
          <a:xfrm>
            <a:off x="652463" y="1165225"/>
            <a:ext cx="7875587" cy="4687888"/>
          </a:xfrm>
          <a:prstGeom prst="rect">
            <a:avLst/>
          </a:prstGeom>
          <a:noFill/>
          <a:ln w="9525">
            <a:noFill/>
            <a:miter lim="800000"/>
            <a:headEnd/>
            <a:tailEnd/>
          </a:ln>
        </p:spPr>
      </p:pic>
      <p:sp>
        <p:nvSpPr>
          <p:cNvPr id="13" name="Text Box 122"/>
          <p:cNvSpPr txBox="1">
            <a:spLocks noChangeArrowheads="1"/>
          </p:cNvSpPr>
          <p:nvPr/>
        </p:nvSpPr>
        <p:spPr bwMode="auto">
          <a:xfrm>
            <a:off x="3001963" y="5999163"/>
            <a:ext cx="5768975" cy="307975"/>
          </a:xfrm>
          <a:prstGeom prst="rect">
            <a:avLst/>
          </a:prstGeom>
          <a:noFill/>
          <a:ln>
            <a:noFill/>
          </a:ln>
          <a:effectLst/>
          <a:extLst>
            <a:ext uri="{909E8E84-426E-40dd-AFC4-6F175D3DCCD1}"/>
            <a:ext uri="{91240B29-F687-4f45-9708-019B960494DF}"/>
            <a:ext uri="{AF507438-7753-43e0-B8FC-AC1667EBCBE1}"/>
          </a:extLst>
        </p:spPr>
        <p:txBody>
          <a:bodyPr>
            <a:spAutoFit/>
          </a:bodyPr>
          <a:lstStyle/>
          <a:p>
            <a:pPr fontAlgn="auto">
              <a:spcBef>
                <a:spcPts val="0"/>
              </a:spcBef>
              <a:spcAft>
                <a:spcPts val="0"/>
              </a:spcAft>
              <a:defRPr/>
            </a:pPr>
            <a:r>
              <a:rPr lang="en-US" sz="1400" dirty="0">
                <a:solidFill>
                  <a:schemeClr val="tx1">
                    <a:lumMod val="50000"/>
                    <a:lumOff val="50000"/>
                  </a:schemeClr>
                </a:solidFill>
                <a:latin typeface="+mn-lt"/>
              </a:rPr>
              <a:t>Pew Research Center</a:t>
            </a:r>
            <a:r>
              <a:rPr lang="ja-JP" altLang="en-US" sz="1400" dirty="0">
                <a:solidFill>
                  <a:schemeClr val="tx1">
                    <a:lumMod val="50000"/>
                    <a:lumOff val="50000"/>
                  </a:schemeClr>
                </a:solidFill>
                <a:latin typeface="Arial"/>
              </a:rPr>
              <a:t>’</a:t>
            </a:r>
            <a:r>
              <a:rPr lang="en-US" sz="1400" dirty="0">
                <a:solidFill>
                  <a:schemeClr val="tx1">
                    <a:lumMod val="50000"/>
                    <a:lumOff val="50000"/>
                  </a:schemeClr>
                </a:solidFill>
                <a:latin typeface="+mn-lt"/>
              </a:rPr>
              <a:t>s Internet and American Life Project, Sept. 13, 2010</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77838" y="2933700"/>
            <a:ext cx="8208962" cy="1371600"/>
          </a:xfrm>
          <a:prstGeom prst="rect">
            <a:avLst/>
          </a:prstGeom>
          <a:solidFill>
            <a:schemeClr val="bg1"/>
          </a:solidFill>
          <a:ln w="6350">
            <a:solidFill>
              <a:schemeClr val="bg1">
                <a:lumMod val="75000"/>
              </a:schemeClr>
            </a:solidFill>
            <a:miter lim="800000"/>
            <a:headEnd/>
            <a:tailEnd/>
          </a:ln>
          <a:effectLst>
            <a:outerShdw blurRad="127000" algn="ctr" rotWithShape="0">
              <a:prstClr val="black">
                <a:alpha val="40000"/>
              </a:prstClr>
            </a:outerShdw>
          </a:effectLst>
        </p:spPr>
        <p:txBody>
          <a:bodyPr wrap="none" rtlCol="0" anchor="ctr"/>
          <a:lstStyle/>
          <a:p>
            <a:pPr algn="ctr"/>
            <a:endParaRPr lang="en-US" dirty="0"/>
          </a:p>
        </p:txBody>
      </p:sp>
      <p:sp>
        <p:nvSpPr>
          <p:cNvPr id="30" name="Rectangle 29"/>
          <p:cNvSpPr/>
          <p:nvPr/>
        </p:nvSpPr>
        <p:spPr bwMode="auto">
          <a:xfrm>
            <a:off x="477838" y="4495800"/>
            <a:ext cx="8208962" cy="1371600"/>
          </a:xfrm>
          <a:prstGeom prst="rect">
            <a:avLst/>
          </a:prstGeom>
          <a:solidFill>
            <a:schemeClr val="bg1"/>
          </a:solidFill>
          <a:ln w="6350">
            <a:solidFill>
              <a:schemeClr val="bg1">
                <a:lumMod val="75000"/>
              </a:schemeClr>
            </a:solidFill>
            <a:miter lim="800000"/>
            <a:headEnd/>
            <a:tailEnd/>
          </a:ln>
          <a:effectLst>
            <a:outerShdw blurRad="127000" algn="ctr" rotWithShape="0">
              <a:prstClr val="black">
                <a:alpha val="40000"/>
              </a:prstClr>
            </a:outerShdw>
          </a:effectLst>
        </p:spPr>
        <p:txBody>
          <a:bodyPr wrap="none" rtlCol="0" anchor="ctr"/>
          <a:lstStyle/>
          <a:p>
            <a:pPr algn="ctr"/>
            <a:endParaRPr lang="en-US" dirty="0"/>
          </a:p>
        </p:txBody>
      </p:sp>
      <p:sp>
        <p:nvSpPr>
          <p:cNvPr id="27" name="Rectangle 26"/>
          <p:cNvSpPr/>
          <p:nvPr/>
        </p:nvSpPr>
        <p:spPr bwMode="auto">
          <a:xfrm>
            <a:off x="477838" y="1371600"/>
            <a:ext cx="8208962" cy="1371600"/>
          </a:xfrm>
          <a:prstGeom prst="rect">
            <a:avLst/>
          </a:prstGeom>
          <a:solidFill>
            <a:schemeClr val="bg1"/>
          </a:solidFill>
          <a:ln w="6350">
            <a:solidFill>
              <a:schemeClr val="bg1">
                <a:lumMod val="75000"/>
              </a:schemeClr>
            </a:solidFill>
            <a:miter lim="800000"/>
            <a:headEnd/>
            <a:tailEnd/>
          </a:ln>
          <a:effectLst>
            <a:outerShdw blurRad="127000" algn="ctr" rotWithShape="0">
              <a:prstClr val="black">
                <a:alpha val="40000"/>
              </a:prstClr>
            </a:outerShdw>
          </a:effectLst>
        </p:spPr>
        <p:txBody>
          <a:bodyPr wrap="none" rtlCol="0" anchor="ctr"/>
          <a:lstStyle/>
          <a:p>
            <a:pPr algn="ctr"/>
            <a:endParaRPr lang="en-US" dirty="0"/>
          </a:p>
        </p:txBody>
      </p:sp>
      <p:sp>
        <p:nvSpPr>
          <p:cNvPr id="2" name="Title 1"/>
          <p:cNvSpPr>
            <a:spLocks noGrp="1"/>
          </p:cNvSpPr>
          <p:nvPr>
            <p:ph type="title"/>
          </p:nvPr>
        </p:nvSpPr>
        <p:spPr/>
        <p:txBody>
          <a:bodyPr/>
          <a:lstStyle/>
          <a:p>
            <a:pPr marL="3438525" indent="-3438525"/>
            <a:r>
              <a:rPr lang="en-US" dirty="0" smtClean="0">
                <a:solidFill>
                  <a:schemeClr val="bg2">
                    <a:lumMod val="50000"/>
                  </a:schemeClr>
                </a:solidFill>
              </a:rPr>
              <a:t>..with dominant players in the market…..</a:t>
            </a:r>
            <a:endParaRPr lang="en-US" dirty="0">
              <a:solidFill>
                <a:schemeClr val="bg2">
                  <a:lumMod val="50000"/>
                </a:schemeClr>
              </a:solidFill>
            </a:endParaRPr>
          </a:p>
        </p:txBody>
      </p:sp>
      <p:sp>
        <p:nvSpPr>
          <p:cNvPr id="3" name="Slide Number Placeholder 2"/>
          <p:cNvSpPr>
            <a:spLocks noGrp="1"/>
          </p:cNvSpPr>
          <p:nvPr>
            <p:ph type="sldNum" sz="quarter" idx="10"/>
          </p:nvPr>
        </p:nvSpPr>
        <p:spPr>
          <a:xfrm>
            <a:off x="477838" y="6356350"/>
            <a:ext cx="774700" cy="365125"/>
          </a:xfrm>
          <a:prstGeom prst="rect">
            <a:avLst/>
          </a:prstGeom>
        </p:spPr>
        <p:txBody>
          <a:bodyPr/>
          <a:lstStyle/>
          <a:p>
            <a:fld id="{26BDC8D8-E660-4226-8804-187229CA1CB3}" type="slidenum">
              <a:rPr lang="en-US" smtClean="0"/>
              <a:pPr/>
              <a:t>9</a:t>
            </a:fld>
            <a:endParaRPr lang="en-US" dirty="0"/>
          </a:p>
        </p:txBody>
      </p:sp>
      <p:sp>
        <p:nvSpPr>
          <p:cNvPr id="17" name="TextBox 16"/>
          <p:cNvSpPr txBox="1"/>
          <p:nvPr/>
        </p:nvSpPr>
        <p:spPr>
          <a:xfrm>
            <a:off x="2971800" y="3126448"/>
            <a:ext cx="2895600" cy="978729"/>
          </a:xfrm>
          <a:prstGeom prst="rect">
            <a:avLst/>
          </a:prstGeom>
          <a:noFill/>
        </p:spPr>
        <p:txBody>
          <a:bodyPr wrap="square" rtlCol="0">
            <a:spAutoFit/>
          </a:bodyPr>
          <a:lstStyle/>
          <a:p>
            <a:pPr indent="-228600">
              <a:lnSpc>
                <a:spcPct val="80000"/>
              </a:lnSpc>
            </a:pPr>
            <a:r>
              <a:rPr lang="en-US" sz="2400" dirty="0" smtClean="0">
                <a:solidFill>
                  <a:schemeClr val="accent1">
                    <a:lumMod val="50000"/>
                  </a:schemeClr>
                </a:solidFill>
              </a:rPr>
              <a:t>of total global mobile data traffic comes from YouTube</a:t>
            </a:r>
          </a:p>
        </p:txBody>
      </p:sp>
      <p:pic>
        <p:nvPicPr>
          <p:cNvPr id="2057" name="Picture 9" descr="http://www.google.com/images?q=tbn:ANd9GcSjekqwx6026ljNHBn2BjmGShyvaK6BzTTvsMcLxExrUdCSiEO-ebT2EQU">
            <a:hlinkClick r:id="rId3"/>
          </p:cNvPr>
          <p:cNvPicPr>
            <a:picLocks noChangeAspect="1" noChangeArrowheads="1"/>
          </p:cNvPicPr>
          <p:nvPr/>
        </p:nvPicPr>
        <p:blipFill>
          <a:blip r:embed="rId4" cstate="screen"/>
          <a:srcRect/>
          <a:stretch>
            <a:fillRect/>
          </a:stretch>
        </p:blipFill>
        <p:spPr bwMode="auto">
          <a:xfrm>
            <a:off x="6209585" y="3105144"/>
            <a:ext cx="2087404" cy="1028712"/>
          </a:xfrm>
          <a:prstGeom prst="rect">
            <a:avLst/>
          </a:prstGeom>
          <a:noFill/>
        </p:spPr>
      </p:pic>
      <p:sp>
        <p:nvSpPr>
          <p:cNvPr id="12" name="TextBox 11"/>
          <p:cNvSpPr txBox="1"/>
          <p:nvPr/>
        </p:nvSpPr>
        <p:spPr>
          <a:xfrm>
            <a:off x="2971800" y="1755136"/>
            <a:ext cx="2819400" cy="683264"/>
          </a:xfrm>
          <a:prstGeom prst="rect">
            <a:avLst/>
          </a:prstGeom>
          <a:noFill/>
        </p:spPr>
        <p:txBody>
          <a:bodyPr wrap="square" rtlCol="0">
            <a:spAutoFit/>
          </a:bodyPr>
          <a:lstStyle/>
          <a:p>
            <a:pPr indent="-228600">
              <a:lnSpc>
                <a:spcPct val="80000"/>
              </a:lnSpc>
            </a:pPr>
            <a:r>
              <a:rPr lang="en-US" sz="2400" dirty="0" smtClean="0">
                <a:solidFill>
                  <a:schemeClr val="accent1">
                    <a:lumMod val="50000"/>
                  </a:schemeClr>
                </a:solidFill>
              </a:rPr>
              <a:t>downloads from Apple’s App Store</a:t>
            </a:r>
          </a:p>
        </p:txBody>
      </p:sp>
      <p:pic>
        <p:nvPicPr>
          <p:cNvPr id="2065" name="Picture 17" descr="http://6.mshcdn.com/wp-content/uploads/2008/07/app_store_logo.png"/>
          <p:cNvPicPr>
            <a:picLocks noChangeAspect="1" noChangeArrowheads="1"/>
          </p:cNvPicPr>
          <p:nvPr/>
        </p:nvPicPr>
        <p:blipFill>
          <a:blip r:embed="rId5" cstate="screen"/>
          <a:srcRect/>
          <a:stretch>
            <a:fillRect/>
          </a:stretch>
        </p:blipFill>
        <p:spPr bwMode="auto">
          <a:xfrm>
            <a:off x="5972175" y="1619250"/>
            <a:ext cx="2562225" cy="876300"/>
          </a:xfrm>
          <a:prstGeom prst="rect">
            <a:avLst/>
          </a:prstGeom>
          <a:noFill/>
        </p:spPr>
      </p:pic>
      <p:sp>
        <p:nvSpPr>
          <p:cNvPr id="29" name="TextBox 28"/>
          <p:cNvSpPr txBox="1"/>
          <p:nvPr/>
        </p:nvSpPr>
        <p:spPr>
          <a:xfrm>
            <a:off x="2971800" y="4688548"/>
            <a:ext cx="2743200" cy="986104"/>
          </a:xfrm>
          <a:prstGeom prst="rect">
            <a:avLst/>
          </a:prstGeom>
          <a:noFill/>
        </p:spPr>
        <p:txBody>
          <a:bodyPr wrap="square" rtlCol="0">
            <a:spAutoFit/>
          </a:bodyPr>
          <a:lstStyle/>
          <a:p>
            <a:pPr indent="-228600">
              <a:lnSpc>
                <a:spcPct val="80000"/>
              </a:lnSpc>
            </a:pPr>
            <a:r>
              <a:rPr lang="en-US" sz="2400" dirty="0" smtClean="0">
                <a:solidFill>
                  <a:schemeClr val="accent1">
                    <a:lumMod val="50000"/>
                  </a:schemeClr>
                </a:solidFill>
              </a:rPr>
              <a:t>users accessing Facebook through their mobile devices</a:t>
            </a:r>
          </a:p>
        </p:txBody>
      </p:sp>
      <p:pic>
        <p:nvPicPr>
          <p:cNvPr id="2068" name="Picture 20" descr="http://creative.ak.fbcdn.net/ads3/creative/pressroom/jpg/b_1234209334_facebook_logo.jpg"/>
          <p:cNvPicPr>
            <a:picLocks noChangeAspect="1" noChangeArrowheads="1"/>
          </p:cNvPicPr>
          <p:nvPr/>
        </p:nvPicPr>
        <p:blipFill>
          <a:blip r:embed="rId6" cstate="screen"/>
          <a:srcRect/>
          <a:stretch>
            <a:fillRect/>
          </a:stretch>
        </p:blipFill>
        <p:spPr bwMode="auto">
          <a:xfrm>
            <a:off x="6300787" y="4867275"/>
            <a:ext cx="1905000" cy="628650"/>
          </a:xfrm>
          <a:prstGeom prst="rect">
            <a:avLst/>
          </a:prstGeom>
          <a:noFill/>
        </p:spPr>
      </p:pic>
      <p:sp>
        <p:nvSpPr>
          <p:cNvPr id="31" name="TextBox 30"/>
          <p:cNvSpPr txBox="1"/>
          <p:nvPr/>
        </p:nvSpPr>
        <p:spPr>
          <a:xfrm>
            <a:off x="609600" y="1295400"/>
            <a:ext cx="2362200" cy="1477328"/>
          </a:xfrm>
          <a:prstGeom prst="rect">
            <a:avLst/>
          </a:prstGeom>
          <a:noFill/>
        </p:spPr>
        <p:txBody>
          <a:bodyPr wrap="square" lIns="0" tIns="0" rIns="0" bIns="0" rtlCol="0">
            <a:spAutoFit/>
          </a:bodyPr>
          <a:lstStyle/>
          <a:p>
            <a:pPr marL="228600" indent="-228600">
              <a:spcAft>
                <a:spcPts val="600"/>
              </a:spcAft>
            </a:pPr>
            <a:r>
              <a:rPr lang="en-US" sz="9600" b="1" spc="-150" dirty="0" smtClean="0">
                <a:gradFill>
                  <a:gsLst>
                    <a:gs pos="0">
                      <a:schemeClr val="accent1"/>
                    </a:gs>
                    <a:gs pos="100000">
                      <a:schemeClr val="accent1">
                        <a:lumMod val="50000"/>
                      </a:schemeClr>
                    </a:gs>
                  </a:gsLst>
                  <a:lin ang="5400000" scaled="1"/>
                </a:gradFill>
              </a:rPr>
              <a:t>25</a:t>
            </a:r>
            <a:r>
              <a:rPr lang="en-US" sz="3600" b="1" dirty="0" smtClean="0">
                <a:gradFill>
                  <a:gsLst>
                    <a:gs pos="0">
                      <a:schemeClr val="accent1"/>
                    </a:gs>
                    <a:gs pos="100000">
                      <a:schemeClr val="accent1">
                        <a:lumMod val="50000"/>
                      </a:schemeClr>
                    </a:gs>
                  </a:gsLst>
                  <a:lin ang="5400000" scaled="1"/>
                </a:gradFill>
              </a:rPr>
              <a:t>B</a:t>
            </a:r>
          </a:p>
        </p:txBody>
      </p:sp>
      <p:sp>
        <p:nvSpPr>
          <p:cNvPr id="32" name="TextBox 31"/>
          <p:cNvSpPr txBox="1"/>
          <p:nvPr/>
        </p:nvSpPr>
        <p:spPr>
          <a:xfrm>
            <a:off x="609600" y="2857500"/>
            <a:ext cx="2362200" cy="1477328"/>
          </a:xfrm>
          <a:prstGeom prst="rect">
            <a:avLst/>
          </a:prstGeom>
          <a:noFill/>
        </p:spPr>
        <p:txBody>
          <a:bodyPr wrap="square" lIns="0" tIns="0" rIns="0" bIns="0" rtlCol="0">
            <a:spAutoFit/>
          </a:bodyPr>
          <a:lstStyle/>
          <a:p>
            <a:pPr marL="228600" indent="-228600">
              <a:spcAft>
                <a:spcPts val="600"/>
              </a:spcAft>
            </a:pPr>
            <a:r>
              <a:rPr lang="en-US" sz="9600" b="1" spc="-150" dirty="0" smtClean="0">
                <a:gradFill>
                  <a:gsLst>
                    <a:gs pos="0">
                      <a:schemeClr val="accent1"/>
                    </a:gs>
                    <a:gs pos="100000">
                      <a:schemeClr val="accent1">
                        <a:lumMod val="50000"/>
                      </a:schemeClr>
                    </a:gs>
                  </a:gsLst>
                  <a:lin ang="5400000" scaled="1"/>
                </a:gradFill>
              </a:rPr>
              <a:t>19</a:t>
            </a:r>
            <a:r>
              <a:rPr lang="en-US" sz="3600" b="1" dirty="0" smtClean="0">
                <a:gradFill>
                  <a:gsLst>
                    <a:gs pos="0">
                      <a:schemeClr val="accent1"/>
                    </a:gs>
                    <a:gs pos="100000">
                      <a:schemeClr val="accent1">
                        <a:lumMod val="50000"/>
                      </a:schemeClr>
                    </a:gs>
                  </a:gsLst>
                  <a:lin ang="5400000" scaled="1"/>
                </a:gradFill>
              </a:rPr>
              <a:t>%</a:t>
            </a:r>
          </a:p>
        </p:txBody>
      </p:sp>
      <p:sp>
        <p:nvSpPr>
          <p:cNvPr id="33" name="TextBox 32"/>
          <p:cNvSpPr txBox="1"/>
          <p:nvPr/>
        </p:nvSpPr>
        <p:spPr>
          <a:xfrm>
            <a:off x="609600" y="4419600"/>
            <a:ext cx="2362200" cy="1477328"/>
          </a:xfrm>
          <a:prstGeom prst="rect">
            <a:avLst/>
          </a:prstGeom>
          <a:noFill/>
        </p:spPr>
        <p:txBody>
          <a:bodyPr wrap="square" lIns="0" tIns="0" rIns="0" bIns="0" rtlCol="0">
            <a:spAutoFit/>
          </a:bodyPr>
          <a:lstStyle/>
          <a:p>
            <a:pPr marL="228600" indent="-228600">
              <a:spcAft>
                <a:spcPts val="600"/>
              </a:spcAft>
            </a:pPr>
            <a:r>
              <a:rPr lang="en-US" sz="9600" b="1" spc="-150" dirty="0" smtClean="0">
                <a:gradFill>
                  <a:gsLst>
                    <a:gs pos="0">
                      <a:schemeClr val="accent1"/>
                    </a:gs>
                    <a:gs pos="100000">
                      <a:schemeClr val="accent1">
                        <a:lumMod val="50000"/>
                      </a:schemeClr>
                    </a:gs>
                  </a:gsLst>
                  <a:lin ang="5400000" scaled="1"/>
                </a:gradFill>
              </a:rPr>
              <a:t>400</a:t>
            </a:r>
            <a:r>
              <a:rPr lang="en-US" sz="3600" b="1" dirty="0" smtClean="0">
                <a:gradFill>
                  <a:gsLst>
                    <a:gs pos="0">
                      <a:schemeClr val="accent1"/>
                    </a:gs>
                    <a:gs pos="100000">
                      <a:schemeClr val="accent1">
                        <a:lumMod val="50000"/>
                      </a:schemeClr>
                    </a:gs>
                  </a:gsLst>
                  <a:lin ang="5400000" scaled="1"/>
                </a:gradFill>
              </a:rPr>
              <a:t>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65"/>
                                        </p:tgtEl>
                                        <p:attrNameLst>
                                          <p:attrName>style.visibility</p:attrName>
                                        </p:attrNameLst>
                                      </p:cBhvr>
                                      <p:to>
                                        <p:strVal val="visible"/>
                                      </p:to>
                                    </p:set>
                                    <p:animEffect transition="in" filter="fade">
                                      <p:cBhvr>
                                        <p:cTn id="10" dur="500"/>
                                        <p:tgtEl>
                                          <p:spTgt spid="206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057"/>
                                        </p:tgtEl>
                                        <p:attrNameLst>
                                          <p:attrName>style.visibility</p:attrName>
                                        </p:attrNameLst>
                                      </p:cBhvr>
                                      <p:to>
                                        <p:strVal val="visible"/>
                                      </p:to>
                                    </p:set>
                                    <p:animEffect transition="in" filter="fade">
                                      <p:cBhvr>
                                        <p:cTn id="18" dur="500"/>
                                        <p:tgtEl>
                                          <p:spTgt spid="205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nodeType="withEffect">
                                  <p:stCondLst>
                                    <p:cond delay="0"/>
                                  </p:stCondLst>
                                  <p:childTnLst>
                                    <p:set>
                                      <p:cBhvr>
                                        <p:cTn id="25" dur="1" fill="hold">
                                          <p:stCondLst>
                                            <p:cond delay="0"/>
                                          </p:stCondLst>
                                        </p:cTn>
                                        <p:tgtEl>
                                          <p:spTgt spid="2068"/>
                                        </p:tgtEl>
                                        <p:attrNameLst>
                                          <p:attrName>style.visibility</p:attrName>
                                        </p:attrNameLst>
                                      </p:cBhvr>
                                      <p:to>
                                        <p:strVal val="visible"/>
                                      </p:to>
                                    </p:set>
                                    <p:animEffect transition="in" filter="fade">
                                      <p:cBhvr>
                                        <p:cTn id="26" dur="500"/>
                                        <p:tgtEl>
                                          <p:spTgt spid="2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29" grpId="0"/>
    </p:bldLst>
  </p:timing>
</p:sld>
</file>

<file path=ppt/theme/theme1.xml><?xml version="1.0" encoding="utf-8"?>
<a:theme xmlns:a="http://schemas.openxmlformats.org/drawingml/2006/main" name="19275_CPWRtemplate_v5">
  <a:themeElements>
    <a:clrScheme name="Compuware">
      <a:dk1>
        <a:srgbClr val="312F31"/>
      </a:dk1>
      <a:lt1>
        <a:srgbClr val="FFFFFF"/>
      </a:lt1>
      <a:dk2>
        <a:srgbClr val="312F31"/>
      </a:dk2>
      <a:lt2>
        <a:srgbClr val="FFFFFF"/>
      </a:lt2>
      <a:accent1>
        <a:srgbClr val="268ECE"/>
      </a:accent1>
      <a:accent2>
        <a:srgbClr val="7DBA00"/>
      </a:accent2>
      <a:accent3>
        <a:srgbClr val="F88208"/>
      </a:accent3>
      <a:accent4>
        <a:srgbClr val="F7D117"/>
      </a:accent4>
      <a:accent5>
        <a:srgbClr val="434143"/>
      </a:accent5>
      <a:accent6>
        <a:srgbClr val="E17506"/>
      </a:accent6>
      <a:hlink>
        <a:srgbClr val="1C92D1"/>
      </a:hlink>
      <a:folHlink>
        <a:srgbClr val="076FA0"/>
      </a:folHlink>
    </a:clrScheme>
    <a:fontScheme name="Compuwar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chemeClr val="accent3">
                <a:lumMod val="60000"/>
                <a:lumOff val="40000"/>
              </a:schemeClr>
            </a:gs>
            <a:gs pos="100000">
              <a:schemeClr val="accent3"/>
            </a:gs>
          </a:gsLst>
          <a:lin ang="5400000" scaled="1"/>
        </a:gradFill>
        <a:ln w="9525">
          <a:noFill/>
          <a:miter lim="800000"/>
          <a:headEnd/>
          <a:tailEnd/>
        </a:ln>
        <a:effectLst/>
      </a:spPr>
      <a:bodyPr wrap="none" anchor="ctr"/>
      <a:lstStyle>
        <a:defPPr>
          <a:defRPr/>
        </a:defPPr>
      </a:lstStyle>
    </a:spDef>
    <a:lnDef>
      <a:spPr>
        <a:ln>
          <a:solidFill>
            <a:schemeClr val="tx1">
              <a:lumMod val="90000"/>
              <a:lumOff val="1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28600" indent="-228600">
          <a:spcAft>
            <a:spcPts val="600"/>
          </a:spcAft>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19275_CPWRtemplate_v5</Template>
  <TotalTime>815</TotalTime>
  <Words>3221</Words>
  <Application>Microsoft Office PowerPoint</Application>
  <PresentationFormat>On-screen Show (4:3)</PresentationFormat>
  <Paragraphs>540</Paragraphs>
  <Slides>58</Slides>
  <Notes>29</Notes>
  <HiddenSlides>5</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19275_CPWRtemplate_v5</vt:lpstr>
      <vt:lpstr>Mobile Device  Quality Management</vt:lpstr>
      <vt:lpstr>     What are the trends?</vt:lpstr>
      <vt:lpstr>Slide 3</vt:lpstr>
      <vt:lpstr>Slide 4</vt:lpstr>
      <vt:lpstr>Slide 5</vt:lpstr>
      <vt:lpstr>Slide 6</vt:lpstr>
      <vt:lpstr>Slide 7</vt:lpstr>
      <vt:lpstr>Slide 8</vt:lpstr>
      <vt:lpstr>..with dominant players in the market…..</vt:lpstr>
      <vt:lpstr>Slide 10</vt:lpstr>
      <vt:lpstr>Slide 11</vt:lpstr>
      <vt:lpstr>      But, if you can figure it out…</vt:lpstr>
      <vt:lpstr>Introduction</vt:lpstr>
      <vt:lpstr>Compuware’s Mobile QA Landscape</vt:lpstr>
      <vt:lpstr>Goals Today:</vt:lpstr>
      <vt:lpstr>Testing Types</vt:lpstr>
      <vt:lpstr>Meet your new (global) consumer</vt:lpstr>
      <vt:lpstr>Testing Types</vt:lpstr>
      <vt:lpstr>What do companies need to do?</vt:lpstr>
      <vt:lpstr>User Interface Testing</vt:lpstr>
      <vt:lpstr>External Factor</vt:lpstr>
      <vt:lpstr>Slide 22</vt:lpstr>
      <vt:lpstr>Performance can’t be an afterthought</vt:lpstr>
      <vt:lpstr> How quickly should your web site load on your tablet?</vt:lpstr>
      <vt:lpstr>Performance</vt:lpstr>
      <vt:lpstr>App Store Standards Drive Certification Requirements…</vt:lpstr>
      <vt:lpstr>Carrier network Drive Certification Requirements…</vt:lpstr>
      <vt:lpstr>Device Certification</vt:lpstr>
      <vt:lpstr>Goals Today:</vt:lpstr>
      <vt:lpstr>Project Types</vt:lpstr>
      <vt:lpstr>Project Types</vt:lpstr>
      <vt:lpstr>Waterfall Mobile Development</vt:lpstr>
      <vt:lpstr>Mobile Team – Waterfall approach </vt:lpstr>
      <vt:lpstr>Agile </vt:lpstr>
      <vt:lpstr>MCoE – Agile approach </vt:lpstr>
      <vt:lpstr>Assessment</vt:lpstr>
      <vt:lpstr>Goals Today:</vt:lpstr>
      <vt:lpstr>External Challenges and Influences</vt:lpstr>
      <vt:lpstr>External Challenges and Influences</vt:lpstr>
      <vt:lpstr>Goals Today:</vt:lpstr>
      <vt:lpstr>Tool Selection</vt:lpstr>
      <vt:lpstr>Slide 42</vt:lpstr>
      <vt:lpstr>Tool Assessment</vt:lpstr>
      <vt:lpstr>Emulators and Simulators</vt:lpstr>
      <vt:lpstr>Emulators and Simulators</vt:lpstr>
      <vt:lpstr>MDQM Project Quality Pyramid</vt:lpstr>
      <vt:lpstr>Continuous Testing</vt:lpstr>
      <vt:lpstr>Continuous Testing - iOS</vt:lpstr>
      <vt:lpstr>Automation</vt:lpstr>
      <vt:lpstr>Manual Testing</vt:lpstr>
      <vt:lpstr>Performance</vt:lpstr>
      <vt:lpstr>Questions</vt:lpstr>
      <vt:lpstr>Slide 53</vt:lpstr>
      <vt:lpstr>Slide 54</vt:lpstr>
      <vt:lpstr>The Slide Parking Lot</vt:lpstr>
      <vt:lpstr>Themes</vt:lpstr>
      <vt:lpstr>Mobile Device Troubleshooting</vt:lpstr>
      <vt:lpstr>Mobile Device Troubleshooting</vt:lpstr>
    </vt:vector>
  </TitlesOfParts>
  <Company>Compuware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Device Quality Management</dc:title>
  <dc:creator>mibjzl0</dc:creator>
  <cp:lastModifiedBy>Compuware</cp:lastModifiedBy>
  <cp:revision>98</cp:revision>
  <dcterms:created xsi:type="dcterms:W3CDTF">2012-03-12T16:49:43Z</dcterms:created>
  <dcterms:modified xsi:type="dcterms:W3CDTF">2012-04-17T16:50:01Z</dcterms:modified>
</cp:coreProperties>
</file>