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2" r:id="rId1"/>
    <p:sldMasterId id="2147483930" r:id="rId2"/>
    <p:sldMasterId id="2147483966" r:id="rId3"/>
    <p:sldMasterId id="2147483984" r:id="rId4"/>
  </p:sldMasterIdLst>
  <p:sldIdLst>
    <p:sldId id="256" r:id="rId5"/>
    <p:sldId id="257" r:id="rId6"/>
    <p:sldId id="258" r:id="rId7"/>
    <p:sldId id="259" r:id="rId8"/>
    <p:sldId id="260" r:id="rId9"/>
    <p:sldId id="261" r:id="rId10"/>
    <p:sldId id="262" r:id="rId11"/>
    <p:sldId id="263" r:id="rId12"/>
    <p:sldId id="264" r:id="rId13"/>
    <p:sldId id="265" r:id="rId14"/>
    <p:sldId id="270" r:id="rId15"/>
    <p:sldId id="271" r:id="rId16"/>
    <p:sldId id="290" r:id="rId17"/>
    <p:sldId id="267" r:id="rId18"/>
    <p:sldId id="268" r:id="rId19"/>
    <p:sldId id="269" r:id="rId20"/>
    <p:sldId id="29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9" r:id="rId38"/>
    <p:sldId id="28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6"/>
    <p:restoredTop sz="96110"/>
  </p:normalViewPr>
  <p:slideViewPr>
    <p:cSldViewPr snapToGrid="0">
      <p:cViewPr varScale="1">
        <p:scale>
          <a:sx n="133" d="100"/>
          <a:sy n="133" d="100"/>
        </p:scale>
        <p:origin x="14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55111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12921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212218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51556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8293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31480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67307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798392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6979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3964634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3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3397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5245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6926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7259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7217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4945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363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7953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59115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790538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166178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9082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491040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01949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7647303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709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8261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10984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6746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2272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5535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251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048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0340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0773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6347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3967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017497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612077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118089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0837400"/>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952122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57692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22664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94619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9599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391855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2379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6348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019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87722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2909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6545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90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7148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2087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248698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4362375"/>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5551768"/>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3435325"/>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110146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5673806"/>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1126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311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542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60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855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3/21/23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3224753"/>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3/21/23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8600447"/>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3/21/23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7667416"/>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3/21/23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7839812"/>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6.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hyperlink" Target="https://linkedin/in/kristinjackvony" TargetMode="External"/><Relationship Id="rId7" Type="http://schemas.openxmlformats.org/officeDocument/2006/relationships/hyperlink" Target="https://www.amazon.com/Complete-Software-Tester-Strategies-High-Quality-ebook/dp/B09NGVVCJ9/" TargetMode="External"/><Relationship Id="rId2" Type="http://schemas.openxmlformats.org/officeDocument/2006/relationships/hyperlink" Target="https://github.com/kristinjackvony/QualityInitiativeSamples" TargetMode="External"/><Relationship Id="rId1" Type="http://schemas.openxmlformats.org/officeDocument/2006/relationships/slideLayout" Target="../slideLayouts/slideLayout2.xml"/><Relationship Id="rId6" Type="http://schemas.openxmlformats.org/officeDocument/2006/relationships/hyperlink" Target="https://www.linkedin.com/learning/postman-essential-training/" TargetMode="External"/><Relationship Id="rId5" Type="http://schemas.openxmlformats.org/officeDocument/2006/relationships/hyperlink" Target="https://thinkingtester.com/" TargetMode="External"/><Relationship Id="rId4" Type="http://schemas.openxmlformats.org/officeDocument/2006/relationships/hyperlink" Target="https://twitter.com/kristinjackvon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0856-44F8-A7E5-A5D3-03D4E000D7EE}"/>
              </a:ext>
            </a:extLst>
          </p:cNvPr>
          <p:cNvSpPr>
            <a:spLocks noGrp="1"/>
          </p:cNvSpPr>
          <p:nvPr>
            <p:ph type="ctrTitle"/>
          </p:nvPr>
        </p:nvSpPr>
        <p:spPr>
          <a:xfrm>
            <a:off x="3426372" y="1964267"/>
            <a:ext cx="7733753" cy="2421464"/>
          </a:xfrm>
        </p:spPr>
        <p:txBody>
          <a:bodyPr/>
          <a:lstStyle/>
          <a:p>
            <a:r>
              <a:rPr lang="en-US" dirty="0">
                <a:solidFill>
                  <a:schemeClr val="tx2"/>
                </a:solidFill>
              </a:rPr>
              <a:t>Creating a </a:t>
            </a:r>
            <a:br>
              <a:rPr lang="en-US" dirty="0">
                <a:solidFill>
                  <a:schemeClr val="tx2"/>
                </a:solidFill>
              </a:rPr>
            </a:br>
            <a:r>
              <a:rPr lang="en-US" dirty="0">
                <a:solidFill>
                  <a:schemeClr val="tx2"/>
                </a:solidFill>
              </a:rPr>
              <a:t>Culture of Quality</a:t>
            </a:r>
          </a:p>
        </p:txBody>
      </p:sp>
      <p:sp>
        <p:nvSpPr>
          <p:cNvPr id="3" name="Subtitle 2">
            <a:extLst>
              <a:ext uri="{FF2B5EF4-FFF2-40B4-BE49-F238E27FC236}">
                <a16:creationId xmlns:a16="http://schemas.microsoft.com/office/drawing/2014/main" id="{901D035A-9B1F-AA2B-5C5C-CA2CD9EFC65E}"/>
              </a:ext>
            </a:extLst>
          </p:cNvPr>
          <p:cNvSpPr>
            <a:spLocks noGrp="1"/>
          </p:cNvSpPr>
          <p:nvPr>
            <p:ph type="subTitle" idx="1"/>
          </p:nvPr>
        </p:nvSpPr>
        <p:spPr/>
        <p:txBody>
          <a:bodyPr>
            <a:noAutofit/>
          </a:bodyPr>
          <a:lstStyle/>
          <a:p>
            <a:r>
              <a:rPr lang="en-US" sz="1800" dirty="0">
                <a:solidFill>
                  <a:schemeClr val="tx1"/>
                </a:solidFill>
              </a:rPr>
              <a:t>Kristin Jackvony</a:t>
            </a:r>
          </a:p>
          <a:p>
            <a:r>
              <a:rPr lang="en-US" sz="1800" dirty="0">
                <a:solidFill>
                  <a:schemeClr val="tx1"/>
                </a:solidFill>
              </a:rPr>
              <a:t>Chicago Quality Assurance Association</a:t>
            </a:r>
          </a:p>
          <a:p>
            <a:r>
              <a:rPr lang="en-US" sz="1800" dirty="0">
                <a:solidFill>
                  <a:schemeClr val="tx1"/>
                </a:solidFill>
              </a:rPr>
              <a:t>March 22, 2023</a:t>
            </a:r>
          </a:p>
        </p:txBody>
      </p:sp>
    </p:spTree>
    <p:extLst>
      <p:ext uri="{BB962C8B-B14F-4D97-AF65-F5344CB8AC3E}">
        <p14:creationId xmlns:p14="http://schemas.microsoft.com/office/powerpoint/2010/main" val="185043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QA reassessment</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2015213"/>
            <a:ext cx="10665371" cy="2030540"/>
          </a:xfrm>
        </p:spPr>
        <p:txBody>
          <a:bodyPr/>
          <a:lstStyle/>
          <a:p>
            <a:pPr rtl="0">
              <a:spcBef>
                <a:spcPts val="0"/>
              </a:spcBef>
              <a:spcAft>
                <a:spcPts val="1200"/>
              </a:spcAft>
            </a:pPr>
            <a:r>
              <a:rPr lang="en-US" dirty="0"/>
              <a:t>QA became “Software Test Engineer” (STE), to reflect that we wanted testers who could automate</a:t>
            </a:r>
          </a:p>
          <a:p>
            <a:pPr rtl="0">
              <a:spcBef>
                <a:spcPts val="0"/>
              </a:spcBef>
              <a:spcAft>
                <a:spcPts val="1200"/>
              </a:spcAft>
            </a:pPr>
            <a:r>
              <a:rPr lang="en-US" dirty="0"/>
              <a:t>All QAs were given the choice of the STE path or the Product Analyst path</a:t>
            </a:r>
          </a:p>
          <a:p>
            <a:pPr rtl="0">
              <a:spcBef>
                <a:spcPts val="0"/>
              </a:spcBef>
              <a:spcAft>
                <a:spcPts val="1200"/>
              </a:spcAft>
            </a:pPr>
            <a:r>
              <a:rPr lang="en-US" dirty="0"/>
              <a:t>All testers who chose the STE path were assessed as Associate Software Test Engineers, Software Test Engineers, or Senior Software Test Engineers</a:t>
            </a:r>
          </a:p>
        </p:txBody>
      </p:sp>
      <p:pic>
        <p:nvPicPr>
          <p:cNvPr id="5" name="Picture 4">
            <a:extLst>
              <a:ext uri="{FF2B5EF4-FFF2-40B4-BE49-F238E27FC236}">
                <a16:creationId xmlns:a16="http://schemas.microsoft.com/office/drawing/2014/main" id="{35F876D6-C7F3-66A0-79D1-342E3DE178A1}"/>
              </a:ext>
            </a:extLst>
          </p:cNvPr>
          <p:cNvPicPr>
            <a:picLocks noChangeAspect="1"/>
          </p:cNvPicPr>
          <p:nvPr/>
        </p:nvPicPr>
        <p:blipFill>
          <a:blip r:embed="rId2"/>
          <a:stretch>
            <a:fillRect/>
          </a:stretch>
        </p:blipFill>
        <p:spPr>
          <a:xfrm>
            <a:off x="3719513" y="4172608"/>
            <a:ext cx="4064000" cy="2120900"/>
          </a:xfrm>
          <a:prstGeom prst="rect">
            <a:avLst/>
          </a:prstGeom>
        </p:spPr>
      </p:pic>
    </p:spTree>
    <p:extLst>
      <p:ext uri="{BB962C8B-B14F-4D97-AF65-F5344CB8AC3E}">
        <p14:creationId xmlns:p14="http://schemas.microsoft.com/office/powerpoint/2010/main" val="168435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The definition of quality</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1807779"/>
            <a:ext cx="10665371" cy="3983421"/>
          </a:xfrm>
        </p:spPr>
        <p:txBody>
          <a:bodyPr>
            <a:normAutofit/>
          </a:bodyPr>
          <a:lstStyle/>
          <a:p>
            <a:pPr>
              <a:spcAft>
                <a:spcPts val="1200"/>
              </a:spcAft>
            </a:pPr>
            <a:r>
              <a:rPr lang="en-US" dirty="0"/>
              <a:t>We needed to determine what we wanted “Quality” to look like at Paylocity</a:t>
            </a:r>
          </a:p>
          <a:p>
            <a:pPr>
              <a:spcAft>
                <a:spcPts val="1200"/>
              </a:spcAft>
            </a:pPr>
            <a:r>
              <a:rPr lang="en-US" dirty="0"/>
              <a:t>We first developed a definition of Quality:</a:t>
            </a:r>
          </a:p>
          <a:p>
            <a:pPr lvl="1">
              <a:spcAft>
                <a:spcPts val="1200"/>
              </a:spcAft>
            </a:pPr>
            <a:r>
              <a:rPr lang="en-US" dirty="0"/>
              <a:t>Valuable- it provides value to the customer</a:t>
            </a:r>
          </a:p>
          <a:p>
            <a:pPr lvl="1">
              <a:spcAft>
                <a:spcPts val="1200"/>
              </a:spcAft>
            </a:pPr>
            <a:r>
              <a:rPr lang="en-US" dirty="0"/>
              <a:t>Functional- it behaves the way the customer expects</a:t>
            </a:r>
          </a:p>
          <a:p>
            <a:pPr lvl="1">
              <a:spcAft>
                <a:spcPts val="1200"/>
              </a:spcAft>
            </a:pPr>
            <a:r>
              <a:rPr lang="en-US" dirty="0"/>
              <a:t>Reliable- it is available whenever the customer needs it</a:t>
            </a:r>
          </a:p>
          <a:p>
            <a:pPr lvl="1">
              <a:spcAft>
                <a:spcPts val="1200"/>
              </a:spcAft>
            </a:pPr>
            <a:r>
              <a:rPr lang="en-US" dirty="0"/>
              <a:t>Secure- it protects customer and company information</a:t>
            </a:r>
          </a:p>
          <a:p>
            <a:pPr lvl="1">
              <a:spcAft>
                <a:spcPts val="1200"/>
              </a:spcAft>
            </a:pPr>
            <a:r>
              <a:rPr lang="en-US" dirty="0"/>
              <a:t>Performant- it responds in an appropriate time</a:t>
            </a:r>
          </a:p>
          <a:p>
            <a:pPr lvl="1">
              <a:spcAft>
                <a:spcPts val="1200"/>
              </a:spcAft>
            </a:pPr>
            <a:r>
              <a:rPr lang="en-US" dirty="0"/>
              <a:t>Usable- as many people as possible are able to use it</a:t>
            </a:r>
          </a:p>
          <a:p>
            <a:pPr lvl="1">
              <a:spcAft>
                <a:spcPts val="1200"/>
              </a:spcAft>
            </a:pPr>
            <a:r>
              <a:rPr lang="en-US" dirty="0"/>
              <a:t>Maintainable- teams are able to easily maintain the software</a:t>
            </a:r>
          </a:p>
          <a:p>
            <a:pPr lvl="1">
              <a:spcAft>
                <a:spcPts val="1200"/>
              </a:spcAft>
            </a:pPr>
            <a:endParaRPr lang="en-US" dirty="0"/>
          </a:p>
        </p:txBody>
      </p:sp>
      <p:pic>
        <p:nvPicPr>
          <p:cNvPr id="5" name="Picture 4">
            <a:extLst>
              <a:ext uri="{FF2B5EF4-FFF2-40B4-BE49-F238E27FC236}">
                <a16:creationId xmlns:a16="http://schemas.microsoft.com/office/drawing/2014/main" id="{9DB20606-D6C8-0185-D4E2-3D7D74AB45C9}"/>
              </a:ext>
            </a:extLst>
          </p:cNvPr>
          <p:cNvPicPr>
            <a:picLocks noChangeAspect="1"/>
          </p:cNvPicPr>
          <p:nvPr/>
        </p:nvPicPr>
        <p:blipFill>
          <a:blip r:embed="rId2"/>
          <a:stretch>
            <a:fillRect/>
          </a:stretch>
        </p:blipFill>
        <p:spPr>
          <a:xfrm>
            <a:off x="7805136" y="2556788"/>
            <a:ext cx="3012090" cy="3012090"/>
          </a:xfrm>
          <a:prstGeom prst="rect">
            <a:avLst/>
          </a:prstGeom>
        </p:spPr>
      </p:pic>
    </p:spTree>
    <p:extLst>
      <p:ext uri="{BB962C8B-B14F-4D97-AF65-F5344CB8AC3E}">
        <p14:creationId xmlns:p14="http://schemas.microsoft.com/office/powerpoint/2010/main" val="420932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The quality maturity model</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2142067"/>
            <a:ext cx="7964213" cy="3649133"/>
          </a:xfrm>
        </p:spPr>
        <p:txBody>
          <a:bodyPr>
            <a:normAutofit/>
          </a:bodyPr>
          <a:lstStyle/>
          <a:p>
            <a:pPr>
              <a:spcAft>
                <a:spcPts val="1200"/>
              </a:spcAft>
            </a:pPr>
            <a:r>
              <a:rPr lang="en-US" dirty="0"/>
              <a:t>After we had defined quality, we came up with a series of behaviors that exemplified each of the facets of quality</a:t>
            </a:r>
          </a:p>
          <a:p>
            <a:pPr>
              <a:spcAft>
                <a:spcPts val="1200"/>
              </a:spcAft>
            </a:pPr>
            <a:r>
              <a:rPr lang="en-US" dirty="0"/>
              <a:t>The behaviors were organized into “Minimum”, ”Standard”, and “Excellent”:</a:t>
            </a:r>
          </a:p>
          <a:p>
            <a:pPr lvl="1">
              <a:spcAft>
                <a:spcPts val="1200"/>
              </a:spcAft>
            </a:pPr>
            <a:r>
              <a:rPr lang="en-US" dirty="0"/>
              <a:t>Minimum- the bare minimum of what we wanted each team to do</a:t>
            </a:r>
          </a:p>
          <a:p>
            <a:pPr lvl="1">
              <a:spcAft>
                <a:spcPts val="1200"/>
              </a:spcAft>
            </a:pPr>
            <a:r>
              <a:rPr lang="en-US" dirty="0"/>
              <a:t>Standard- what we would expect every mature team to do</a:t>
            </a:r>
          </a:p>
          <a:p>
            <a:pPr lvl="1">
              <a:spcAft>
                <a:spcPts val="1200"/>
              </a:spcAft>
            </a:pPr>
            <a:r>
              <a:rPr lang="en-US" dirty="0"/>
              <a:t>Excellent- behaviors that went above and beyond our expectations</a:t>
            </a:r>
          </a:p>
          <a:p>
            <a:pPr lvl="1">
              <a:spcAft>
                <a:spcPts val="1200"/>
              </a:spcAft>
            </a:pPr>
            <a:endParaRPr lang="en-US" dirty="0"/>
          </a:p>
        </p:txBody>
      </p:sp>
      <p:pic>
        <p:nvPicPr>
          <p:cNvPr id="5" name="Picture 4">
            <a:extLst>
              <a:ext uri="{FF2B5EF4-FFF2-40B4-BE49-F238E27FC236}">
                <a16:creationId xmlns:a16="http://schemas.microsoft.com/office/drawing/2014/main" id="{447303A8-5EBE-92D3-6558-03C7772D4D1F}"/>
              </a:ext>
            </a:extLst>
          </p:cNvPr>
          <p:cNvPicPr>
            <a:picLocks noChangeAspect="1"/>
          </p:cNvPicPr>
          <p:nvPr/>
        </p:nvPicPr>
        <p:blipFill>
          <a:blip r:embed="rId2"/>
          <a:stretch>
            <a:fillRect/>
          </a:stretch>
        </p:blipFill>
        <p:spPr>
          <a:xfrm>
            <a:off x="8358019" y="2333297"/>
            <a:ext cx="3417072" cy="2936546"/>
          </a:xfrm>
          <a:prstGeom prst="rect">
            <a:avLst/>
          </a:prstGeom>
        </p:spPr>
      </p:pic>
    </p:spTree>
    <p:extLst>
      <p:ext uri="{BB962C8B-B14F-4D97-AF65-F5344CB8AC3E}">
        <p14:creationId xmlns:p14="http://schemas.microsoft.com/office/powerpoint/2010/main" val="128095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1EA250-D48A-F036-BDE6-E09D5F796B6E}"/>
              </a:ext>
            </a:extLst>
          </p:cNvPr>
          <p:cNvSpPr>
            <a:spLocks noGrp="1"/>
          </p:cNvSpPr>
          <p:nvPr>
            <p:ph type="title"/>
          </p:nvPr>
        </p:nvSpPr>
        <p:spPr>
          <a:xfrm>
            <a:off x="685801" y="383628"/>
            <a:ext cx="10131425" cy="683172"/>
          </a:xfrm>
        </p:spPr>
        <p:txBody>
          <a:bodyPr/>
          <a:lstStyle/>
          <a:p>
            <a:r>
              <a:rPr lang="en-US" dirty="0"/>
              <a:t>Fragment of quality maturity model</a:t>
            </a:r>
          </a:p>
        </p:txBody>
      </p:sp>
      <p:pic>
        <p:nvPicPr>
          <p:cNvPr id="9" name="Content Placeholder 8">
            <a:extLst>
              <a:ext uri="{FF2B5EF4-FFF2-40B4-BE49-F238E27FC236}">
                <a16:creationId xmlns:a16="http://schemas.microsoft.com/office/drawing/2014/main" id="{9AE20708-1FB8-8D44-9EBF-B84133C9370C}"/>
              </a:ext>
            </a:extLst>
          </p:cNvPr>
          <p:cNvPicPr>
            <a:picLocks noGrp="1" noChangeAspect="1"/>
          </p:cNvPicPr>
          <p:nvPr>
            <p:ph idx="1"/>
          </p:nvPr>
        </p:nvPicPr>
        <p:blipFill>
          <a:blip r:embed="rId2"/>
          <a:stretch>
            <a:fillRect/>
          </a:stretch>
        </p:blipFill>
        <p:spPr>
          <a:xfrm>
            <a:off x="517634" y="1429232"/>
            <a:ext cx="11191428" cy="4225334"/>
          </a:xfrm>
        </p:spPr>
      </p:pic>
    </p:spTree>
    <p:extLst>
      <p:ext uri="{BB962C8B-B14F-4D97-AF65-F5344CB8AC3E}">
        <p14:creationId xmlns:p14="http://schemas.microsoft.com/office/powerpoint/2010/main" val="230159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The quality strategy</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1941787"/>
            <a:ext cx="10665371" cy="2850347"/>
          </a:xfrm>
        </p:spPr>
        <p:txBody>
          <a:bodyPr/>
          <a:lstStyle/>
          <a:p>
            <a:pPr rtl="0">
              <a:spcBef>
                <a:spcPts val="0"/>
              </a:spcBef>
              <a:spcAft>
                <a:spcPts val="1200"/>
              </a:spcAft>
            </a:pPr>
            <a:r>
              <a:rPr lang="en-US" dirty="0"/>
              <a:t>We expected each team to have at least one STE, but possibly only one per team</a:t>
            </a:r>
          </a:p>
          <a:p>
            <a:pPr rtl="0">
              <a:spcBef>
                <a:spcPts val="0"/>
              </a:spcBef>
              <a:spcAft>
                <a:spcPts val="1200"/>
              </a:spcAft>
            </a:pPr>
            <a:r>
              <a:rPr lang="en-US" dirty="0"/>
              <a:t>We announced that the whole team would own quality, which meant that developers would be responsible for contributing to testing efforts</a:t>
            </a:r>
          </a:p>
          <a:p>
            <a:pPr rtl="0">
              <a:spcBef>
                <a:spcPts val="0"/>
              </a:spcBef>
              <a:spcAft>
                <a:spcPts val="1200"/>
              </a:spcAft>
            </a:pPr>
            <a:r>
              <a:rPr lang="en-US" dirty="0"/>
              <a:t>This could mean that the whole team participated in manual regression testing before a release, or that the developers were responsible for maintaining the automated test framework, or some variation on both</a:t>
            </a:r>
          </a:p>
          <a:p>
            <a:pPr rtl="0">
              <a:spcBef>
                <a:spcPts val="0"/>
              </a:spcBef>
              <a:spcAft>
                <a:spcPts val="1200"/>
              </a:spcAft>
            </a:pPr>
            <a:r>
              <a:rPr lang="en-US" dirty="0"/>
              <a:t>We asked each team to create a Quality Strategy, which served as a description of how the team would own quality</a:t>
            </a:r>
          </a:p>
        </p:txBody>
      </p:sp>
      <p:pic>
        <p:nvPicPr>
          <p:cNvPr id="7" name="Picture 6">
            <a:extLst>
              <a:ext uri="{FF2B5EF4-FFF2-40B4-BE49-F238E27FC236}">
                <a16:creationId xmlns:a16="http://schemas.microsoft.com/office/drawing/2014/main" id="{55B6D2FC-EC2F-5EB1-2366-AC01F8162C89}"/>
              </a:ext>
            </a:extLst>
          </p:cNvPr>
          <p:cNvPicPr>
            <a:picLocks noChangeAspect="1"/>
          </p:cNvPicPr>
          <p:nvPr/>
        </p:nvPicPr>
        <p:blipFill>
          <a:blip r:embed="rId2"/>
          <a:stretch>
            <a:fillRect/>
          </a:stretch>
        </p:blipFill>
        <p:spPr>
          <a:xfrm>
            <a:off x="2132286" y="3614683"/>
            <a:ext cx="7772400" cy="3886200"/>
          </a:xfrm>
          <a:prstGeom prst="rect">
            <a:avLst/>
          </a:prstGeom>
        </p:spPr>
      </p:pic>
    </p:spTree>
    <p:extLst>
      <p:ext uri="{BB962C8B-B14F-4D97-AF65-F5344CB8AC3E}">
        <p14:creationId xmlns:p14="http://schemas.microsoft.com/office/powerpoint/2010/main" val="79157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Features of The quality strategy</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2142067"/>
            <a:ext cx="6681951" cy="3649133"/>
          </a:xfrm>
        </p:spPr>
        <p:txBody>
          <a:bodyPr>
            <a:normAutofit/>
          </a:bodyPr>
          <a:lstStyle/>
          <a:p>
            <a:pPr>
              <a:spcAft>
                <a:spcPts val="1200"/>
              </a:spcAft>
            </a:pPr>
            <a:r>
              <a:rPr lang="en-US" dirty="0"/>
              <a:t>How does the team decide what to work on?</a:t>
            </a:r>
          </a:p>
          <a:p>
            <a:pPr>
              <a:spcAft>
                <a:spcPts val="1200"/>
              </a:spcAft>
            </a:pPr>
            <a:r>
              <a:rPr lang="en-US" dirty="0"/>
              <a:t>How are features crafted into stories?  Who contributes to that process?</a:t>
            </a:r>
          </a:p>
          <a:p>
            <a:pPr>
              <a:spcAft>
                <a:spcPts val="1200"/>
              </a:spcAft>
            </a:pPr>
            <a:r>
              <a:rPr lang="en-US" dirty="0"/>
              <a:t>How do we determine when a story is ready for testing?</a:t>
            </a:r>
          </a:p>
          <a:p>
            <a:pPr>
              <a:spcAft>
                <a:spcPts val="1200"/>
              </a:spcAft>
            </a:pPr>
            <a:r>
              <a:rPr lang="en-US" dirty="0"/>
              <a:t>How is the story handed off?</a:t>
            </a:r>
          </a:p>
          <a:p>
            <a:pPr>
              <a:spcAft>
                <a:spcPts val="1200"/>
              </a:spcAft>
            </a:pPr>
            <a:r>
              <a:rPr lang="en-US" dirty="0"/>
              <a:t>Who will be doing the testing?  Who creates the test plans?</a:t>
            </a:r>
          </a:p>
          <a:p>
            <a:pPr>
              <a:spcAft>
                <a:spcPts val="1200"/>
              </a:spcAft>
            </a:pPr>
            <a:r>
              <a:rPr lang="en-US" dirty="0"/>
              <a:t>What is the procedure for logging and fixing bugs?</a:t>
            </a:r>
          </a:p>
        </p:txBody>
      </p:sp>
      <p:pic>
        <p:nvPicPr>
          <p:cNvPr id="5" name="Picture 4">
            <a:extLst>
              <a:ext uri="{FF2B5EF4-FFF2-40B4-BE49-F238E27FC236}">
                <a16:creationId xmlns:a16="http://schemas.microsoft.com/office/drawing/2014/main" id="{CB073D34-E2FC-7F15-AC72-23F99ECCFA1B}"/>
              </a:ext>
            </a:extLst>
          </p:cNvPr>
          <p:cNvPicPr>
            <a:picLocks noChangeAspect="1"/>
          </p:cNvPicPr>
          <p:nvPr/>
        </p:nvPicPr>
        <p:blipFill>
          <a:blip r:embed="rId2"/>
          <a:stretch>
            <a:fillRect/>
          </a:stretch>
        </p:blipFill>
        <p:spPr>
          <a:xfrm>
            <a:off x="7367752" y="1972733"/>
            <a:ext cx="4064000" cy="3987800"/>
          </a:xfrm>
          <a:prstGeom prst="rect">
            <a:avLst/>
          </a:prstGeom>
        </p:spPr>
      </p:pic>
    </p:spTree>
    <p:extLst>
      <p:ext uri="{BB962C8B-B14F-4D97-AF65-F5344CB8AC3E}">
        <p14:creationId xmlns:p14="http://schemas.microsoft.com/office/powerpoint/2010/main" val="145735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Features of The quality strategy- Continued</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2142068"/>
            <a:ext cx="10265978" cy="2839836"/>
          </a:xfrm>
        </p:spPr>
        <p:txBody>
          <a:bodyPr>
            <a:normAutofit lnSpcReduction="10000"/>
          </a:bodyPr>
          <a:lstStyle/>
          <a:p>
            <a:pPr>
              <a:spcAft>
                <a:spcPts val="1200"/>
              </a:spcAft>
            </a:pPr>
            <a:r>
              <a:rPr lang="en-US" dirty="0"/>
              <a:t>Who will write the test automation?  Which group will be responsible for which automated tests?</a:t>
            </a:r>
          </a:p>
          <a:p>
            <a:pPr>
              <a:spcAft>
                <a:spcPts val="1200"/>
              </a:spcAft>
            </a:pPr>
            <a:r>
              <a:rPr lang="en-US" dirty="0"/>
              <a:t>Who will maintain the test automation?</a:t>
            </a:r>
          </a:p>
          <a:p>
            <a:pPr>
              <a:spcAft>
                <a:spcPts val="1200"/>
              </a:spcAft>
            </a:pPr>
            <a:r>
              <a:rPr lang="en-US" dirty="0"/>
              <a:t>Who will be doing other non-functional testing, such as security, performance, and accessibility testing?</a:t>
            </a:r>
          </a:p>
          <a:p>
            <a:pPr>
              <a:spcAft>
                <a:spcPts val="1200"/>
              </a:spcAft>
            </a:pPr>
            <a:r>
              <a:rPr lang="en-US" dirty="0"/>
              <a:t>What tools will be used for testing?</a:t>
            </a:r>
          </a:p>
          <a:p>
            <a:pPr>
              <a:spcAft>
                <a:spcPts val="1200"/>
              </a:spcAft>
            </a:pPr>
            <a:r>
              <a:rPr lang="en-US" dirty="0"/>
              <a:t>How will the software be released?</a:t>
            </a:r>
          </a:p>
          <a:p>
            <a:pPr>
              <a:spcAft>
                <a:spcPts val="1200"/>
              </a:spcAft>
            </a:pPr>
            <a:r>
              <a:rPr lang="en-US" dirty="0"/>
              <a:t>How will the team measure the success of the release?</a:t>
            </a:r>
          </a:p>
          <a:p>
            <a:pPr>
              <a:spcAft>
                <a:spcPts val="1200"/>
              </a:spcAft>
            </a:pPr>
            <a:r>
              <a:rPr lang="en-US" dirty="0"/>
              <a:t>How will the team monitor the health of their application?</a:t>
            </a:r>
          </a:p>
        </p:txBody>
      </p:sp>
      <p:pic>
        <p:nvPicPr>
          <p:cNvPr id="7" name="Picture 6">
            <a:extLst>
              <a:ext uri="{FF2B5EF4-FFF2-40B4-BE49-F238E27FC236}">
                <a16:creationId xmlns:a16="http://schemas.microsoft.com/office/drawing/2014/main" id="{74DAD870-5CDA-5890-1ADD-A2058174EA42}"/>
              </a:ext>
            </a:extLst>
          </p:cNvPr>
          <p:cNvPicPr>
            <a:picLocks noChangeAspect="1"/>
          </p:cNvPicPr>
          <p:nvPr/>
        </p:nvPicPr>
        <p:blipFill>
          <a:blip r:embed="rId2"/>
          <a:stretch>
            <a:fillRect/>
          </a:stretch>
        </p:blipFill>
        <p:spPr>
          <a:xfrm>
            <a:off x="7732111" y="3669277"/>
            <a:ext cx="2946400" cy="2946400"/>
          </a:xfrm>
          <a:prstGeom prst="rect">
            <a:avLst/>
          </a:prstGeom>
        </p:spPr>
      </p:pic>
    </p:spTree>
    <p:extLst>
      <p:ext uri="{BB962C8B-B14F-4D97-AF65-F5344CB8AC3E}">
        <p14:creationId xmlns:p14="http://schemas.microsoft.com/office/powerpoint/2010/main" val="38456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4ACC65-E0DB-36B0-91BE-94F315895296}"/>
              </a:ext>
            </a:extLst>
          </p:cNvPr>
          <p:cNvSpPr>
            <a:spLocks noGrp="1"/>
          </p:cNvSpPr>
          <p:nvPr>
            <p:ph type="title"/>
          </p:nvPr>
        </p:nvSpPr>
        <p:spPr>
          <a:xfrm>
            <a:off x="685800" y="252249"/>
            <a:ext cx="10131425" cy="814552"/>
          </a:xfrm>
        </p:spPr>
        <p:txBody>
          <a:bodyPr/>
          <a:lstStyle/>
          <a:p>
            <a:r>
              <a:rPr lang="en-US" dirty="0"/>
              <a:t>Fragment of quality strategy</a:t>
            </a:r>
          </a:p>
        </p:txBody>
      </p:sp>
      <p:pic>
        <p:nvPicPr>
          <p:cNvPr id="11" name="Content Placeholder 10">
            <a:extLst>
              <a:ext uri="{FF2B5EF4-FFF2-40B4-BE49-F238E27FC236}">
                <a16:creationId xmlns:a16="http://schemas.microsoft.com/office/drawing/2014/main" id="{576108D6-5231-AC97-43C6-E65D7841851B}"/>
              </a:ext>
            </a:extLst>
          </p:cNvPr>
          <p:cNvPicPr>
            <a:picLocks noGrp="1" noChangeAspect="1"/>
          </p:cNvPicPr>
          <p:nvPr>
            <p:ph idx="1"/>
          </p:nvPr>
        </p:nvPicPr>
        <p:blipFill>
          <a:blip r:embed="rId2"/>
          <a:stretch>
            <a:fillRect/>
          </a:stretch>
        </p:blipFill>
        <p:spPr>
          <a:xfrm>
            <a:off x="2161900" y="1249363"/>
            <a:ext cx="7179224" cy="5140325"/>
          </a:xfrm>
        </p:spPr>
      </p:pic>
    </p:spTree>
    <p:extLst>
      <p:ext uri="{BB962C8B-B14F-4D97-AF65-F5344CB8AC3E}">
        <p14:creationId xmlns:p14="http://schemas.microsoft.com/office/powerpoint/2010/main" val="1946292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2142067"/>
            <a:ext cx="6555827" cy="3649133"/>
          </a:xfrm>
        </p:spPr>
        <p:txBody>
          <a:bodyPr>
            <a:normAutofit/>
          </a:bodyPr>
          <a:lstStyle/>
          <a:p>
            <a:pPr>
              <a:spcAft>
                <a:spcPts val="1200"/>
              </a:spcAft>
            </a:pPr>
            <a:r>
              <a:rPr lang="en-US" dirty="0"/>
              <a:t>The Quality Maturity Model was announced with great fanfare in the Summer of 2020</a:t>
            </a:r>
          </a:p>
          <a:p>
            <a:pPr>
              <a:spcAft>
                <a:spcPts val="1200"/>
              </a:spcAft>
            </a:pPr>
            <a:r>
              <a:rPr lang="en-US" dirty="0"/>
              <a:t>I met with every manager, tester, and developer to answer questions about the program</a:t>
            </a:r>
          </a:p>
          <a:p>
            <a:pPr>
              <a:spcAft>
                <a:spcPts val="1200"/>
              </a:spcAft>
            </a:pPr>
            <a:r>
              <a:rPr lang="en-US" dirty="0"/>
              <a:t>Each team was challenged with getting to 100% Minimum compliance by the end of the fiscal year</a:t>
            </a:r>
          </a:p>
          <a:p>
            <a:pPr>
              <a:spcAft>
                <a:spcPts val="1200"/>
              </a:spcAft>
            </a:pPr>
            <a:r>
              <a:rPr lang="en-US" dirty="0"/>
              <a:t>I set up monthly meetings with representatives from every team to talk about their progress and help solve challenges</a:t>
            </a:r>
          </a:p>
          <a:p>
            <a:pPr>
              <a:spcAft>
                <a:spcPts val="1200"/>
              </a:spcAft>
            </a:pPr>
            <a:r>
              <a:rPr lang="en-US" dirty="0"/>
              <a:t>I met with senior managers bi-weekly to report on the progress of the initiative</a:t>
            </a:r>
          </a:p>
          <a:p>
            <a:pPr lvl="1">
              <a:spcAft>
                <a:spcPts val="1200"/>
              </a:spcAft>
            </a:pPr>
            <a:endParaRPr lang="en-US" dirty="0"/>
          </a:p>
        </p:txBody>
      </p:sp>
      <p:pic>
        <p:nvPicPr>
          <p:cNvPr id="5" name="Picture 4">
            <a:extLst>
              <a:ext uri="{FF2B5EF4-FFF2-40B4-BE49-F238E27FC236}">
                <a16:creationId xmlns:a16="http://schemas.microsoft.com/office/drawing/2014/main" id="{33EB6718-38EE-D728-80D8-6E0BF10D5F1A}"/>
              </a:ext>
            </a:extLst>
          </p:cNvPr>
          <p:cNvPicPr>
            <a:picLocks noChangeAspect="1"/>
          </p:cNvPicPr>
          <p:nvPr/>
        </p:nvPicPr>
        <p:blipFill>
          <a:blip r:embed="rId2"/>
          <a:stretch>
            <a:fillRect/>
          </a:stretch>
        </p:blipFill>
        <p:spPr>
          <a:xfrm>
            <a:off x="7569199" y="1512614"/>
            <a:ext cx="3937000" cy="4064000"/>
          </a:xfrm>
          <a:prstGeom prst="rect">
            <a:avLst/>
          </a:prstGeom>
        </p:spPr>
      </p:pic>
    </p:spTree>
    <p:extLst>
      <p:ext uri="{BB962C8B-B14F-4D97-AF65-F5344CB8AC3E}">
        <p14:creationId xmlns:p14="http://schemas.microsoft.com/office/powerpoint/2010/main" val="3396525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7DFE-93EC-60A5-1F4B-15DDAABA975A}"/>
              </a:ext>
            </a:extLst>
          </p:cNvPr>
          <p:cNvSpPr>
            <a:spLocks noGrp="1"/>
          </p:cNvSpPr>
          <p:nvPr>
            <p:ph type="title"/>
          </p:nvPr>
        </p:nvSpPr>
        <p:spPr/>
        <p:txBody>
          <a:bodyPr>
            <a:normAutofit/>
          </a:bodyPr>
          <a:lstStyle/>
          <a:p>
            <a:r>
              <a:rPr lang="en-US" sz="3600" dirty="0"/>
              <a:t>Chapter TWO: the challenges</a:t>
            </a:r>
          </a:p>
        </p:txBody>
      </p:sp>
    </p:spTree>
    <p:extLst>
      <p:ext uri="{BB962C8B-B14F-4D97-AF65-F5344CB8AC3E}">
        <p14:creationId xmlns:p14="http://schemas.microsoft.com/office/powerpoint/2010/main" val="137867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04B1D4-27DB-5C1C-483E-A13B2747B231}"/>
              </a:ext>
            </a:extLst>
          </p:cNvPr>
          <p:cNvSpPr>
            <a:spLocks noGrp="1"/>
          </p:cNvSpPr>
          <p:nvPr>
            <p:ph type="title"/>
          </p:nvPr>
        </p:nvSpPr>
        <p:spPr/>
        <p:txBody>
          <a:bodyPr/>
          <a:lstStyle/>
          <a:p>
            <a:r>
              <a:rPr lang="en-US" dirty="0"/>
              <a:t>About ME:</a:t>
            </a:r>
          </a:p>
        </p:txBody>
      </p:sp>
      <p:pic>
        <p:nvPicPr>
          <p:cNvPr id="3" name="Content Placeholder 2">
            <a:extLst>
              <a:ext uri="{FF2B5EF4-FFF2-40B4-BE49-F238E27FC236}">
                <a16:creationId xmlns:a16="http://schemas.microsoft.com/office/drawing/2014/main" id="{6741EE70-0FFE-9C0E-6139-1C93EC6F7439}"/>
              </a:ext>
            </a:extLst>
          </p:cNvPr>
          <p:cNvPicPr>
            <a:picLocks noGrp="1" noChangeAspect="1"/>
          </p:cNvPicPr>
          <p:nvPr>
            <p:ph idx="1"/>
          </p:nvPr>
        </p:nvPicPr>
        <p:blipFill>
          <a:blip r:embed="rId2"/>
          <a:stretch>
            <a:fillRect/>
          </a:stretch>
        </p:blipFill>
        <p:spPr>
          <a:xfrm>
            <a:off x="6593914" y="622852"/>
            <a:ext cx="3243072" cy="5181600"/>
          </a:xfrm>
        </p:spPr>
      </p:pic>
      <p:sp>
        <p:nvSpPr>
          <p:cNvPr id="7" name="Text Placeholder 6">
            <a:extLst>
              <a:ext uri="{FF2B5EF4-FFF2-40B4-BE49-F238E27FC236}">
                <a16:creationId xmlns:a16="http://schemas.microsoft.com/office/drawing/2014/main" id="{1F8049F3-FF71-E321-746A-25BC238D1EA9}"/>
              </a:ext>
            </a:extLst>
          </p:cNvPr>
          <p:cNvSpPr>
            <a:spLocks noGrp="1"/>
          </p:cNvSpPr>
          <p:nvPr>
            <p:ph type="body" sz="half" idx="2"/>
          </p:nvPr>
        </p:nvSpPr>
        <p:spPr>
          <a:xfrm>
            <a:off x="685800" y="3445933"/>
            <a:ext cx="5410200" cy="1828800"/>
          </a:xfrm>
        </p:spPr>
        <p:txBody>
          <a:bodyPr/>
          <a:lstStyle/>
          <a:p>
            <a:r>
              <a:rPr lang="en-US" dirty="0"/>
              <a:t>Principal Engineer III, Software Testing: Paylocity</a:t>
            </a:r>
          </a:p>
          <a:p>
            <a:r>
              <a:rPr lang="en-US" dirty="0"/>
              <a:t>Blogger: Think Like a Tester (thinkingtester.com)</a:t>
            </a:r>
          </a:p>
          <a:p>
            <a:r>
              <a:rPr lang="en-US" dirty="0"/>
              <a:t>LinkedIn Learning Course Author: Postman Essential Training</a:t>
            </a:r>
          </a:p>
          <a:p>
            <a:r>
              <a:rPr lang="en-US" dirty="0"/>
              <a:t>Author: The Complete Software Tester (available on Amazon)</a:t>
            </a:r>
          </a:p>
          <a:p>
            <a:endParaRPr lang="en-US" dirty="0"/>
          </a:p>
        </p:txBody>
      </p:sp>
    </p:spTree>
    <p:extLst>
      <p:ext uri="{BB962C8B-B14F-4D97-AF65-F5344CB8AC3E}">
        <p14:creationId xmlns:p14="http://schemas.microsoft.com/office/powerpoint/2010/main" val="176169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Change is hard!</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1942371"/>
            <a:ext cx="5410199" cy="3649133"/>
          </a:xfrm>
        </p:spPr>
        <p:txBody>
          <a:bodyPr>
            <a:normAutofit/>
          </a:bodyPr>
          <a:lstStyle/>
          <a:p>
            <a:pPr>
              <a:spcAft>
                <a:spcPts val="1200"/>
              </a:spcAft>
            </a:pPr>
            <a:r>
              <a:rPr lang="en-US" dirty="0"/>
              <a:t>Needing to level up the Associate Software Test Engineers</a:t>
            </a:r>
          </a:p>
          <a:p>
            <a:pPr>
              <a:spcAft>
                <a:spcPts val="1200"/>
              </a:spcAft>
            </a:pPr>
            <a:r>
              <a:rPr lang="en-US" dirty="0"/>
              <a:t>Objections from developers and managers</a:t>
            </a:r>
          </a:p>
          <a:p>
            <a:pPr>
              <a:spcAft>
                <a:spcPts val="1200"/>
              </a:spcAft>
            </a:pPr>
            <a:r>
              <a:rPr lang="en-US" dirty="0"/>
              <a:t>Time and logistic constraints</a:t>
            </a:r>
          </a:p>
          <a:p>
            <a:pPr>
              <a:spcAft>
                <a:spcPts val="1200"/>
              </a:spcAft>
            </a:pPr>
            <a:r>
              <a:rPr lang="en-US" dirty="0"/>
              <a:t>Keeping up momentum</a:t>
            </a:r>
          </a:p>
          <a:p>
            <a:pPr lvl="1">
              <a:spcAft>
                <a:spcPts val="1200"/>
              </a:spcAft>
            </a:pPr>
            <a:endParaRPr lang="en-US" dirty="0"/>
          </a:p>
        </p:txBody>
      </p:sp>
      <p:pic>
        <p:nvPicPr>
          <p:cNvPr id="5" name="Picture 4">
            <a:extLst>
              <a:ext uri="{FF2B5EF4-FFF2-40B4-BE49-F238E27FC236}">
                <a16:creationId xmlns:a16="http://schemas.microsoft.com/office/drawing/2014/main" id="{67F2061F-2C06-8929-E0F2-C6BF6ED84F6C}"/>
              </a:ext>
            </a:extLst>
          </p:cNvPr>
          <p:cNvPicPr>
            <a:picLocks noChangeAspect="1"/>
          </p:cNvPicPr>
          <p:nvPr/>
        </p:nvPicPr>
        <p:blipFill>
          <a:blip r:embed="rId2"/>
          <a:stretch>
            <a:fillRect/>
          </a:stretch>
        </p:blipFill>
        <p:spPr>
          <a:xfrm>
            <a:off x="6397222" y="2065867"/>
            <a:ext cx="4504087" cy="3659571"/>
          </a:xfrm>
          <a:prstGeom prst="rect">
            <a:avLst/>
          </a:prstGeom>
        </p:spPr>
      </p:pic>
    </p:spTree>
    <p:extLst>
      <p:ext uri="{BB962C8B-B14F-4D97-AF65-F5344CB8AC3E}">
        <p14:creationId xmlns:p14="http://schemas.microsoft.com/office/powerpoint/2010/main" val="141370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Leveling up the ASTE</a:t>
            </a:r>
            <a:r>
              <a:rPr lang="en-US" cap="none" dirty="0"/>
              <a:t>s</a:t>
            </a:r>
            <a:endParaRPr lang="en-US" dirty="0"/>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2" y="2142067"/>
            <a:ext cx="7449206" cy="3649133"/>
          </a:xfrm>
        </p:spPr>
        <p:txBody>
          <a:bodyPr>
            <a:normAutofit lnSpcReduction="10000"/>
          </a:bodyPr>
          <a:lstStyle/>
          <a:p>
            <a:pPr rtl="0">
              <a:spcBef>
                <a:spcPts val="0"/>
              </a:spcBef>
              <a:spcAft>
                <a:spcPts val="1200"/>
              </a:spcAft>
            </a:pPr>
            <a:r>
              <a:rPr lang="en-US" dirty="0"/>
              <a:t>We created a self-paced learning program- STE Academy- designed to help ASTEs level up their skills</a:t>
            </a:r>
          </a:p>
          <a:p>
            <a:pPr rtl="0">
              <a:spcBef>
                <a:spcPts val="0"/>
              </a:spcBef>
              <a:spcAft>
                <a:spcPts val="1200"/>
              </a:spcAft>
            </a:pPr>
            <a:r>
              <a:rPr lang="en-US" dirty="0"/>
              <a:t>Every ASTE was assigned a mentor who helped guide them through the program</a:t>
            </a:r>
          </a:p>
          <a:p>
            <a:pPr rtl="0">
              <a:spcBef>
                <a:spcPts val="0"/>
              </a:spcBef>
              <a:spcAft>
                <a:spcPts val="1200"/>
              </a:spcAft>
            </a:pPr>
            <a:r>
              <a:rPr lang="en-US" dirty="0"/>
              <a:t>The program included courses such as Cypress, Postman, SQL, Debugging, Git, TeamCity</a:t>
            </a:r>
          </a:p>
          <a:p>
            <a:pPr rtl="0">
              <a:spcBef>
                <a:spcPts val="0"/>
              </a:spcBef>
              <a:spcAft>
                <a:spcPts val="1200"/>
              </a:spcAft>
            </a:pPr>
            <a:r>
              <a:rPr lang="en-US" dirty="0"/>
              <a:t>All but one of the assessed ASTEs has since advanced to STE or above!</a:t>
            </a:r>
          </a:p>
          <a:p>
            <a:pPr rtl="0">
              <a:spcBef>
                <a:spcPts val="0"/>
              </a:spcBef>
              <a:spcAft>
                <a:spcPts val="1200"/>
              </a:spcAft>
            </a:pPr>
            <a:r>
              <a:rPr lang="en-US" dirty="0"/>
              <a:t>The program has also proved very helpful for people outside the technology department who wanted to become testers (3 graduates), and for novice software engineers who wanted to change career paths (3 graduates)</a:t>
            </a:r>
          </a:p>
          <a:p>
            <a:pPr lvl="1">
              <a:spcAft>
                <a:spcPts val="1200"/>
              </a:spcAft>
            </a:pPr>
            <a:endParaRPr lang="en-US" dirty="0"/>
          </a:p>
        </p:txBody>
      </p:sp>
      <p:pic>
        <p:nvPicPr>
          <p:cNvPr id="5" name="Picture 4">
            <a:extLst>
              <a:ext uri="{FF2B5EF4-FFF2-40B4-BE49-F238E27FC236}">
                <a16:creationId xmlns:a16="http://schemas.microsoft.com/office/drawing/2014/main" id="{1BD0CA41-4D01-F994-4603-61D9E1519766}"/>
              </a:ext>
            </a:extLst>
          </p:cNvPr>
          <p:cNvPicPr>
            <a:picLocks noChangeAspect="1"/>
          </p:cNvPicPr>
          <p:nvPr/>
        </p:nvPicPr>
        <p:blipFill>
          <a:blip r:embed="rId2"/>
          <a:stretch>
            <a:fillRect/>
          </a:stretch>
        </p:blipFill>
        <p:spPr>
          <a:xfrm>
            <a:off x="8075448" y="2239360"/>
            <a:ext cx="4064000" cy="3009900"/>
          </a:xfrm>
          <a:prstGeom prst="rect">
            <a:avLst/>
          </a:prstGeom>
        </p:spPr>
      </p:pic>
    </p:spTree>
    <p:extLst>
      <p:ext uri="{BB962C8B-B14F-4D97-AF65-F5344CB8AC3E}">
        <p14:creationId xmlns:p14="http://schemas.microsoft.com/office/powerpoint/2010/main" val="107734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Objections from developers and managers</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141890" y="1824129"/>
            <a:ext cx="7554309" cy="4587181"/>
          </a:xfrm>
        </p:spPr>
        <p:txBody>
          <a:bodyPr>
            <a:normAutofit/>
          </a:bodyPr>
          <a:lstStyle/>
          <a:p>
            <a:pPr lvl="1">
              <a:spcAft>
                <a:spcPts val="1200"/>
              </a:spcAft>
            </a:pPr>
            <a:r>
              <a:rPr lang="en-US" dirty="0"/>
              <a:t>We don’t have time to participate in testing:</a:t>
            </a:r>
          </a:p>
          <a:p>
            <a:pPr lvl="2">
              <a:spcAft>
                <a:spcPts val="1200"/>
              </a:spcAft>
            </a:pPr>
            <a:r>
              <a:rPr lang="en-US" dirty="0"/>
              <a:t>Sharing responsibility means more reliable test automation and fewer escaped defects</a:t>
            </a:r>
          </a:p>
          <a:p>
            <a:pPr lvl="2">
              <a:spcAft>
                <a:spcPts val="1200"/>
              </a:spcAft>
            </a:pPr>
            <a:r>
              <a:rPr lang="en-US" dirty="0"/>
              <a:t>One team was able to change their frequency of releases from monthly to biweekly</a:t>
            </a:r>
          </a:p>
          <a:p>
            <a:pPr lvl="1">
              <a:spcAft>
                <a:spcPts val="1200"/>
              </a:spcAft>
            </a:pPr>
            <a:r>
              <a:rPr lang="en-US" dirty="0"/>
              <a:t>It’s not our job:</a:t>
            </a:r>
          </a:p>
          <a:p>
            <a:pPr lvl="2">
              <a:spcAft>
                <a:spcPts val="1200"/>
              </a:spcAft>
            </a:pPr>
            <a:r>
              <a:rPr lang="en-US" dirty="0"/>
              <a:t>Testers are writing code; what if they said it wasn’t their job?</a:t>
            </a:r>
          </a:p>
          <a:p>
            <a:pPr lvl="2">
              <a:spcAft>
                <a:spcPts val="1200"/>
              </a:spcAft>
            </a:pPr>
            <a:r>
              <a:rPr lang="en-US" dirty="0"/>
              <a:t>Do you want to find the bugs while you remember what you coded, or six months from now when you don’t remember?</a:t>
            </a:r>
          </a:p>
          <a:p>
            <a:pPr lvl="1">
              <a:spcAft>
                <a:spcPts val="1200"/>
              </a:spcAft>
            </a:pPr>
            <a:r>
              <a:rPr lang="en-US" dirty="0"/>
              <a:t>We don’t need this program because we’re already releasing with great quality</a:t>
            </a:r>
          </a:p>
          <a:p>
            <a:pPr lvl="2">
              <a:spcAft>
                <a:spcPts val="1200"/>
              </a:spcAft>
            </a:pPr>
            <a:r>
              <a:rPr lang="en-US" dirty="0"/>
              <a:t>Show examples of what other teams are doing</a:t>
            </a:r>
          </a:p>
          <a:p>
            <a:pPr lvl="2">
              <a:spcAft>
                <a:spcPts val="1200"/>
              </a:spcAft>
            </a:pPr>
            <a:r>
              <a:rPr lang="en-US" dirty="0"/>
              <a:t>Be a good example to others by participating </a:t>
            </a:r>
          </a:p>
          <a:p>
            <a:pPr lvl="1">
              <a:spcAft>
                <a:spcPts val="1200"/>
              </a:spcAft>
            </a:pPr>
            <a:endParaRPr lang="en-US" dirty="0"/>
          </a:p>
        </p:txBody>
      </p:sp>
      <p:pic>
        <p:nvPicPr>
          <p:cNvPr id="5" name="Picture 4">
            <a:extLst>
              <a:ext uri="{FF2B5EF4-FFF2-40B4-BE49-F238E27FC236}">
                <a16:creationId xmlns:a16="http://schemas.microsoft.com/office/drawing/2014/main" id="{B818B351-5EAA-7143-CCBD-CF39C568928B}"/>
              </a:ext>
            </a:extLst>
          </p:cNvPr>
          <p:cNvPicPr>
            <a:picLocks noChangeAspect="1"/>
          </p:cNvPicPr>
          <p:nvPr/>
        </p:nvPicPr>
        <p:blipFill>
          <a:blip r:embed="rId2"/>
          <a:stretch>
            <a:fillRect/>
          </a:stretch>
        </p:blipFill>
        <p:spPr>
          <a:xfrm>
            <a:off x="7696199" y="2036234"/>
            <a:ext cx="3810000" cy="2755900"/>
          </a:xfrm>
          <a:prstGeom prst="rect">
            <a:avLst/>
          </a:prstGeom>
        </p:spPr>
      </p:pic>
    </p:spTree>
    <p:extLst>
      <p:ext uri="{BB962C8B-B14F-4D97-AF65-F5344CB8AC3E}">
        <p14:creationId xmlns:p14="http://schemas.microsoft.com/office/powerpoint/2010/main" val="159211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Time and logistic constraints </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118242" y="1897701"/>
            <a:ext cx="6997261" cy="4009113"/>
          </a:xfrm>
        </p:spPr>
        <p:txBody>
          <a:bodyPr>
            <a:normAutofit/>
          </a:bodyPr>
          <a:lstStyle/>
          <a:p>
            <a:pPr lvl="1">
              <a:spcAft>
                <a:spcPts val="1200"/>
              </a:spcAft>
            </a:pPr>
            <a:r>
              <a:rPr lang="en-US" dirty="0"/>
              <a:t>Meeting monthly with 50 teams was WAY too much for one person</a:t>
            </a:r>
          </a:p>
          <a:p>
            <a:pPr lvl="2">
              <a:spcAft>
                <a:spcPts val="1200"/>
              </a:spcAft>
            </a:pPr>
            <a:r>
              <a:rPr lang="en-US" dirty="0"/>
              <a:t>Enter the Category Quality Leads!</a:t>
            </a:r>
          </a:p>
          <a:p>
            <a:pPr lvl="2">
              <a:spcAft>
                <a:spcPts val="1200"/>
              </a:spcAft>
            </a:pPr>
            <a:r>
              <a:rPr lang="en-US" dirty="0"/>
              <a:t>Each Category Quality Lead is an STE who is assigned 3 to 6 teams to meet with on a monthly basis</a:t>
            </a:r>
          </a:p>
          <a:p>
            <a:pPr lvl="2">
              <a:spcAft>
                <a:spcPts val="1200"/>
              </a:spcAft>
            </a:pPr>
            <a:r>
              <a:rPr lang="en-US" dirty="0"/>
              <a:t>All the Category Quality Leads meet monthly to share successes and challenges</a:t>
            </a:r>
          </a:p>
          <a:p>
            <a:pPr lvl="1">
              <a:spcAft>
                <a:spcPts val="1200"/>
              </a:spcAft>
            </a:pPr>
            <a:r>
              <a:rPr lang="en-US" dirty="0"/>
              <a:t>Teams were encouraged to create quarterly goals, and to put those goals in JIRA stories so they wouldn’t be forgotten</a:t>
            </a:r>
          </a:p>
          <a:p>
            <a:pPr lvl="1">
              <a:spcAft>
                <a:spcPts val="1200"/>
              </a:spcAft>
            </a:pPr>
            <a:r>
              <a:rPr lang="en-US" dirty="0"/>
              <a:t>Some teams were unable to meet some of the minimum requirements because of crushing tech debt</a:t>
            </a:r>
          </a:p>
          <a:p>
            <a:pPr lvl="2">
              <a:spcAft>
                <a:spcPts val="1200"/>
              </a:spcAft>
            </a:pPr>
            <a:r>
              <a:rPr lang="en-US" dirty="0"/>
              <a:t>Those teams were encouraged to make the changes that they could</a:t>
            </a:r>
          </a:p>
        </p:txBody>
      </p:sp>
      <p:pic>
        <p:nvPicPr>
          <p:cNvPr id="5" name="Picture 4">
            <a:extLst>
              <a:ext uri="{FF2B5EF4-FFF2-40B4-BE49-F238E27FC236}">
                <a16:creationId xmlns:a16="http://schemas.microsoft.com/office/drawing/2014/main" id="{77B86E7F-E6AF-4867-06E4-4D3A2E6D73AD}"/>
              </a:ext>
            </a:extLst>
          </p:cNvPr>
          <p:cNvPicPr>
            <a:picLocks noChangeAspect="1"/>
          </p:cNvPicPr>
          <p:nvPr/>
        </p:nvPicPr>
        <p:blipFill>
          <a:blip r:embed="rId2"/>
          <a:stretch>
            <a:fillRect/>
          </a:stretch>
        </p:blipFill>
        <p:spPr>
          <a:xfrm>
            <a:off x="7235139" y="2238703"/>
            <a:ext cx="4546958" cy="2808890"/>
          </a:xfrm>
          <a:prstGeom prst="rect">
            <a:avLst/>
          </a:prstGeom>
        </p:spPr>
      </p:pic>
    </p:spTree>
    <p:extLst>
      <p:ext uri="{BB962C8B-B14F-4D97-AF65-F5344CB8AC3E}">
        <p14:creationId xmlns:p14="http://schemas.microsoft.com/office/powerpoint/2010/main" val="82372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Keeping Up Momentum</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535482" y="1811721"/>
            <a:ext cx="7386144" cy="4263258"/>
          </a:xfrm>
        </p:spPr>
        <p:txBody>
          <a:bodyPr>
            <a:normAutofit/>
          </a:bodyPr>
          <a:lstStyle/>
          <a:p>
            <a:pPr lvl="1">
              <a:spcAft>
                <a:spcPts val="1200"/>
              </a:spcAft>
            </a:pPr>
            <a:r>
              <a:rPr lang="en-US" dirty="0"/>
              <a:t>At first, the senior managers were thrilled and excited about the Quality Initiative</a:t>
            </a:r>
          </a:p>
          <a:p>
            <a:pPr lvl="1">
              <a:spcAft>
                <a:spcPts val="1200"/>
              </a:spcAft>
            </a:pPr>
            <a:r>
              <a:rPr lang="en-US" dirty="0"/>
              <a:t>As priorities changed, they began to lose interest</a:t>
            </a:r>
          </a:p>
          <a:p>
            <a:pPr lvl="1">
              <a:spcAft>
                <a:spcPts val="1200"/>
              </a:spcAft>
            </a:pPr>
            <a:r>
              <a:rPr lang="en-US" dirty="0"/>
              <a:t>We tried to keep up momentum by publicly sharing the progress of the initiative</a:t>
            </a:r>
          </a:p>
          <a:p>
            <a:pPr lvl="2">
              <a:spcAft>
                <a:spcPts val="1200"/>
              </a:spcAft>
            </a:pPr>
            <a:r>
              <a:rPr lang="en-US" dirty="0"/>
              <a:t>Which teams had achieved 100% Minimum or 100% Standard</a:t>
            </a:r>
          </a:p>
          <a:p>
            <a:pPr lvl="2">
              <a:spcAft>
                <a:spcPts val="1200"/>
              </a:spcAft>
            </a:pPr>
            <a:r>
              <a:rPr lang="en-US" dirty="0"/>
              <a:t>Which teams were most improved</a:t>
            </a:r>
          </a:p>
          <a:p>
            <a:pPr lvl="2">
              <a:spcAft>
                <a:spcPts val="1200"/>
              </a:spcAft>
            </a:pPr>
            <a:r>
              <a:rPr lang="en-US" dirty="0"/>
              <a:t>Success stories- fewer defects released to production, improved team velocity, etc.</a:t>
            </a:r>
          </a:p>
        </p:txBody>
      </p:sp>
      <p:pic>
        <p:nvPicPr>
          <p:cNvPr id="7" name="Picture 6">
            <a:extLst>
              <a:ext uri="{FF2B5EF4-FFF2-40B4-BE49-F238E27FC236}">
                <a16:creationId xmlns:a16="http://schemas.microsoft.com/office/drawing/2014/main" id="{F7D8771D-9D62-DFA1-1C92-D5F5DE0AE078}"/>
              </a:ext>
            </a:extLst>
          </p:cNvPr>
          <p:cNvPicPr>
            <a:picLocks noChangeAspect="1"/>
          </p:cNvPicPr>
          <p:nvPr/>
        </p:nvPicPr>
        <p:blipFill>
          <a:blip r:embed="rId2"/>
          <a:stretch>
            <a:fillRect/>
          </a:stretch>
        </p:blipFill>
        <p:spPr>
          <a:xfrm>
            <a:off x="8326821" y="1604288"/>
            <a:ext cx="2895600" cy="4064000"/>
          </a:xfrm>
          <a:prstGeom prst="rect">
            <a:avLst/>
          </a:prstGeom>
        </p:spPr>
      </p:pic>
    </p:spTree>
    <p:extLst>
      <p:ext uri="{BB962C8B-B14F-4D97-AF65-F5344CB8AC3E}">
        <p14:creationId xmlns:p14="http://schemas.microsoft.com/office/powerpoint/2010/main" val="3620679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7DFE-93EC-60A5-1F4B-15DDAABA975A}"/>
              </a:ext>
            </a:extLst>
          </p:cNvPr>
          <p:cNvSpPr>
            <a:spLocks noGrp="1"/>
          </p:cNvSpPr>
          <p:nvPr>
            <p:ph type="title"/>
          </p:nvPr>
        </p:nvSpPr>
        <p:spPr/>
        <p:txBody>
          <a:bodyPr>
            <a:normAutofit/>
          </a:bodyPr>
          <a:lstStyle/>
          <a:p>
            <a:r>
              <a:rPr lang="en-US" sz="3600" dirty="0"/>
              <a:t>Chapter Three: the results</a:t>
            </a:r>
          </a:p>
        </p:txBody>
      </p:sp>
    </p:spTree>
    <p:extLst>
      <p:ext uri="{BB962C8B-B14F-4D97-AF65-F5344CB8AC3E}">
        <p14:creationId xmlns:p14="http://schemas.microsoft.com/office/powerpoint/2010/main" val="207719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How we measured results</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1805736"/>
            <a:ext cx="10665371" cy="3649133"/>
          </a:xfrm>
        </p:spPr>
        <p:txBody>
          <a:bodyPr>
            <a:normAutofit lnSpcReduction="10000"/>
          </a:bodyPr>
          <a:lstStyle/>
          <a:p>
            <a:pPr lvl="1">
              <a:spcAft>
                <a:spcPts val="1200"/>
              </a:spcAft>
            </a:pPr>
            <a:r>
              <a:rPr lang="en-US" dirty="0"/>
              <a:t>The number of teams that achieved 100% Minimum or 100% Standard</a:t>
            </a:r>
          </a:p>
          <a:p>
            <a:pPr lvl="1">
              <a:spcAft>
                <a:spcPts val="1200"/>
              </a:spcAft>
            </a:pPr>
            <a:r>
              <a:rPr lang="en-US" dirty="0"/>
              <a:t>The average number of adopted behaviors per team/category</a:t>
            </a:r>
          </a:p>
          <a:p>
            <a:pPr lvl="1">
              <a:spcAft>
                <a:spcPts val="1200"/>
              </a:spcAft>
            </a:pPr>
            <a:r>
              <a:rPr lang="en-US" dirty="0"/>
              <a:t>Indicators for each facet of quality:</a:t>
            </a:r>
          </a:p>
          <a:p>
            <a:pPr lvl="2">
              <a:spcAft>
                <a:spcPts val="1200"/>
              </a:spcAft>
            </a:pPr>
            <a:r>
              <a:rPr lang="en-US" dirty="0"/>
              <a:t>Valuable- percent of monthly active users</a:t>
            </a:r>
          </a:p>
          <a:p>
            <a:pPr lvl="2">
              <a:spcAft>
                <a:spcPts val="1200"/>
              </a:spcAft>
            </a:pPr>
            <a:r>
              <a:rPr lang="en-US" dirty="0"/>
              <a:t>Functional- percent of releases to production that resulted in a major incident</a:t>
            </a:r>
          </a:p>
          <a:p>
            <a:pPr lvl="2">
              <a:spcAft>
                <a:spcPts val="1200"/>
              </a:spcAft>
            </a:pPr>
            <a:r>
              <a:rPr lang="en-US" dirty="0"/>
              <a:t>Reliable- percent uptime</a:t>
            </a:r>
          </a:p>
          <a:p>
            <a:pPr lvl="2">
              <a:spcAft>
                <a:spcPts val="1200"/>
              </a:spcAft>
            </a:pPr>
            <a:r>
              <a:rPr lang="en-US" dirty="0"/>
              <a:t>Secure- number of critical security issues found</a:t>
            </a:r>
          </a:p>
          <a:p>
            <a:pPr lvl="2">
              <a:spcAft>
                <a:spcPts val="1200"/>
              </a:spcAft>
            </a:pPr>
            <a:r>
              <a:rPr lang="en-US" dirty="0"/>
              <a:t>Performant- percent of API calls that took less than 200 </a:t>
            </a:r>
            <a:r>
              <a:rPr lang="en-US" dirty="0" err="1"/>
              <a:t>ms</a:t>
            </a:r>
            <a:endParaRPr lang="en-US" dirty="0"/>
          </a:p>
          <a:p>
            <a:pPr lvl="2">
              <a:spcAft>
                <a:spcPts val="1200"/>
              </a:spcAft>
            </a:pPr>
            <a:r>
              <a:rPr lang="en-US" dirty="0"/>
              <a:t>Usable- number of critical customer complaints</a:t>
            </a:r>
          </a:p>
          <a:p>
            <a:pPr lvl="2">
              <a:spcAft>
                <a:spcPts val="1200"/>
              </a:spcAft>
            </a:pPr>
            <a:r>
              <a:rPr lang="en-US" dirty="0"/>
              <a:t>Maintainable- percent of releases executed in less than four weeks</a:t>
            </a:r>
          </a:p>
        </p:txBody>
      </p:sp>
      <p:pic>
        <p:nvPicPr>
          <p:cNvPr id="5" name="Picture 4">
            <a:extLst>
              <a:ext uri="{FF2B5EF4-FFF2-40B4-BE49-F238E27FC236}">
                <a16:creationId xmlns:a16="http://schemas.microsoft.com/office/drawing/2014/main" id="{8D697C99-5108-1F3B-6194-495DFBB2ACCD}"/>
              </a:ext>
            </a:extLst>
          </p:cNvPr>
          <p:cNvPicPr>
            <a:picLocks noChangeAspect="1"/>
          </p:cNvPicPr>
          <p:nvPr/>
        </p:nvPicPr>
        <p:blipFill>
          <a:blip r:embed="rId2"/>
          <a:stretch>
            <a:fillRect/>
          </a:stretch>
        </p:blipFill>
        <p:spPr>
          <a:xfrm>
            <a:off x="4852276" y="3564594"/>
            <a:ext cx="5964950" cy="2982475"/>
          </a:xfrm>
          <a:prstGeom prst="rect">
            <a:avLst/>
          </a:prstGeom>
        </p:spPr>
      </p:pic>
    </p:spTree>
    <p:extLst>
      <p:ext uri="{BB962C8B-B14F-4D97-AF65-F5344CB8AC3E}">
        <p14:creationId xmlns:p14="http://schemas.microsoft.com/office/powerpoint/2010/main" val="3408137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Quality maturity model adoption stats</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500994" y="1742673"/>
            <a:ext cx="6461232" cy="3649133"/>
          </a:xfrm>
        </p:spPr>
        <p:txBody>
          <a:bodyPr>
            <a:normAutofit/>
          </a:bodyPr>
          <a:lstStyle/>
          <a:p>
            <a:pPr lvl="1">
              <a:spcAft>
                <a:spcPts val="1200"/>
              </a:spcAft>
            </a:pPr>
            <a:r>
              <a:rPr lang="en-US" dirty="0"/>
              <a:t>After two years, 77% of teams had achieved 100% of the Minimum behaviors</a:t>
            </a:r>
          </a:p>
          <a:p>
            <a:pPr lvl="1">
              <a:spcAft>
                <a:spcPts val="1200"/>
              </a:spcAft>
            </a:pPr>
            <a:r>
              <a:rPr lang="en-US" dirty="0"/>
              <a:t>18% of teams had achieved 100% of the Standard behaviors</a:t>
            </a:r>
          </a:p>
          <a:p>
            <a:pPr lvl="1">
              <a:spcAft>
                <a:spcPts val="1200"/>
              </a:spcAft>
            </a:pPr>
            <a:r>
              <a:rPr lang="en-US" dirty="0"/>
              <a:t>At the beginning of the program, the average number of behaviors per team was 58, and after two years of the program, the average number of behaviors per team was 75 (out of a possible 104)</a:t>
            </a:r>
          </a:p>
        </p:txBody>
      </p:sp>
      <p:pic>
        <p:nvPicPr>
          <p:cNvPr id="5" name="Picture 4">
            <a:extLst>
              <a:ext uri="{FF2B5EF4-FFF2-40B4-BE49-F238E27FC236}">
                <a16:creationId xmlns:a16="http://schemas.microsoft.com/office/drawing/2014/main" id="{DCBB503B-0C7F-D251-3FE3-CA0FEDD289D6}"/>
              </a:ext>
            </a:extLst>
          </p:cNvPr>
          <p:cNvPicPr>
            <a:picLocks noChangeAspect="1"/>
          </p:cNvPicPr>
          <p:nvPr/>
        </p:nvPicPr>
        <p:blipFill>
          <a:blip r:embed="rId2"/>
          <a:stretch>
            <a:fillRect/>
          </a:stretch>
        </p:blipFill>
        <p:spPr>
          <a:xfrm>
            <a:off x="7627006" y="2424240"/>
            <a:ext cx="4064000" cy="2286000"/>
          </a:xfrm>
          <a:prstGeom prst="rect">
            <a:avLst/>
          </a:prstGeom>
        </p:spPr>
      </p:pic>
    </p:spTree>
    <p:extLst>
      <p:ext uri="{BB962C8B-B14F-4D97-AF65-F5344CB8AC3E}">
        <p14:creationId xmlns:p14="http://schemas.microsoft.com/office/powerpoint/2010/main" val="174608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Key indicator successes</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1337733"/>
            <a:ext cx="10665371" cy="3649133"/>
          </a:xfrm>
        </p:spPr>
        <p:txBody>
          <a:bodyPr>
            <a:normAutofit/>
          </a:bodyPr>
          <a:lstStyle/>
          <a:p>
            <a:pPr lvl="1">
              <a:spcAft>
                <a:spcPts val="1200"/>
              </a:spcAft>
            </a:pPr>
            <a:r>
              <a:rPr lang="en-US" dirty="0"/>
              <a:t>Valuable- the number of monthly active users increased from 52.9% to 66.4%</a:t>
            </a:r>
          </a:p>
          <a:p>
            <a:pPr lvl="1">
              <a:spcAft>
                <a:spcPts val="1200"/>
              </a:spcAft>
            </a:pPr>
            <a:r>
              <a:rPr lang="en-US" dirty="0"/>
              <a:t>Functional- the average percent of releases that resulted in Production incidents went from 4.37% to 0.96%</a:t>
            </a:r>
          </a:p>
          <a:p>
            <a:pPr lvl="1">
              <a:spcAft>
                <a:spcPts val="1200"/>
              </a:spcAft>
            </a:pPr>
            <a:r>
              <a:rPr lang="en-US" dirty="0"/>
              <a:t>Secure- the average monthly number of security issues per team found in penetration tests went from 2.41 to 2.00</a:t>
            </a:r>
          </a:p>
          <a:p>
            <a:pPr lvl="1">
              <a:spcAft>
                <a:spcPts val="1200"/>
              </a:spcAft>
            </a:pPr>
            <a:r>
              <a:rPr lang="en-US" dirty="0"/>
              <a:t>Usable- the average monthly number of critical customer complaints per team went from 8.33 to 4.66</a:t>
            </a:r>
          </a:p>
          <a:p>
            <a:pPr lvl="1">
              <a:spcAft>
                <a:spcPts val="1200"/>
              </a:spcAft>
            </a:pPr>
            <a:endParaRPr lang="en-US" dirty="0"/>
          </a:p>
        </p:txBody>
      </p:sp>
      <p:pic>
        <p:nvPicPr>
          <p:cNvPr id="7" name="Picture 6">
            <a:extLst>
              <a:ext uri="{FF2B5EF4-FFF2-40B4-BE49-F238E27FC236}">
                <a16:creationId xmlns:a16="http://schemas.microsoft.com/office/drawing/2014/main" id="{3E5E2E3F-12D7-FFC8-36A3-1EAC3BB52B0B}"/>
              </a:ext>
            </a:extLst>
          </p:cNvPr>
          <p:cNvPicPr>
            <a:picLocks noChangeAspect="1"/>
          </p:cNvPicPr>
          <p:nvPr/>
        </p:nvPicPr>
        <p:blipFill>
          <a:blip r:embed="rId2"/>
          <a:stretch>
            <a:fillRect/>
          </a:stretch>
        </p:blipFill>
        <p:spPr>
          <a:xfrm>
            <a:off x="3773214" y="4334988"/>
            <a:ext cx="2142140" cy="2355618"/>
          </a:xfrm>
          <a:prstGeom prst="rect">
            <a:avLst/>
          </a:prstGeom>
        </p:spPr>
      </p:pic>
      <p:pic>
        <p:nvPicPr>
          <p:cNvPr id="9" name="Picture 8">
            <a:extLst>
              <a:ext uri="{FF2B5EF4-FFF2-40B4-BE49-F238E27FC236}">
                <a16:creationId xmlns:a16="http://schemas.microsoft.com/office/drawing/2014/main" id="{4B4D3070-5E37-54B4-4FDE-E57130F89413}"/>
              </a:ext>
            </a:extLst>
          </p:cNvPr>
          <p:cNvPicPr>
            <a:picLocks noChangeAspect="1"/>
          </p:cNvPicPr>
          <p:nvPr/>
        </p:nvPicPr>
        <p:blipFill>
          <a:blip r:embed="rId3"/>
          <a:stretch>
            <a:fillRect/>
          </a:stretch>
        </p:blipFill>
        <p:spPr>
          <a:xfrm>
            <a:off x="1425963" y="4630270"/>
            <a:ext cx="2193275" cy="1692934"/>
          </a:xfrm>
          <a:prstGeom prst="rect">
            <a:avLst/>
          </a:prstGeom>
        </p:spPr>
      </p:pic>
      <p:pic>
        <p:nvPicPr>
          <p:cNvPr id="11" name="Picture 10">
            <a:extLst>
              <a:ext uri="{FF2B5EF4-FFF2-40B4-BE49-F238E27FC236}">
                <a16:creationId xmlns:a16="http://schemas.microsoft.com/office/drawing/2014/main" id="{AE0BDE24-C523-94D1-D54E-D21916364494}"/>
              </a:ext>
            </a:extLst>
          </p:cNvPr>
          <p:cNvPicPr>
            <a:picLocks noChangeAspect="1"/>
          </p:cNvPicPr>
          <p:nvPr/>
        </p:nvPicPr>
        <p:blipFill>
          <a:blip r:embed="rId4"/>
          <a:stretch>
            <a:fillRect/>
          </a:stretch>
        </p:blipFill>
        <p:spPr>
          <a:xfrm>
            <a:off x="6276647" y="4614042"/>
            <a:ext cx="1769986" cy="1994350"/>
          </a:xfrm>
          <a:prstGeom prst="rect">
            <a:avLst/>
          </a:prstGeom>
        </p:spPr>
      </p:pic>
      <p:pic>
        <p:nvPicPr>
          <p:cNvPr id="13" name="Picture 12">
            <a:extLst>
              <a:ext uri="{FF2B5EF4-FFF2-40B4-BE49-F238E27FC236}">
                <a16:creationId xmlns:a16="http://schemas.microsoft.com/office/drawing/2014/main" id="{E1AABC3B-07DA-76A3-C247-D1FDE9313FA8}"/>
              </a:ext>
            </a:extLst>
          </p:cNvPr>
          <p:cNvPicPr>
            <a:picLocks noChangeAspect="1"/>
          </p:cNvPicPr>
          <p:nvPr/>
        </p:nvPicPr>
        <p:blipFill>
          <a:blip r:embed="rId5"/>
          <a:stretch>
            <a:fillRect/>
          </a:stretch>
        </p:blipFill>
        <p:spPr>
          <a:xfrm>
            <a:off x="8682902" y="4630270"/>
            <a:ext cx="2032000" cy="2032000"/>
          </a:xfrm>
          <a:prstGeom prst="rect">
            <a:avLst/>
          </a:prstGeom>
        </p:spPr>
      </p:pic>
    </p:spTree>
    <p:extLst>
      <p:ext uri="{BB962C8B-B14F-4D97-AF65-F5344CB8AC3E}">
        <p14:creationId xmlns:p14="http://schemas.microsoft.com/office/powerpoint/2010/main" val="2381740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Less success</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425398" y="1526920"/>
            <a:ext cx="7121031" cy="4385149"/>
          </a:xfrm>
        </p:spPr>
        <p:txBody>
          <a:bodyPr>
            <a:normAutofit/>
          </a:bodyPr>
          <a:lstStyle/>
          <a:p>
            <a:pPr lvl="1">
              <a:spcAft>
                <a:spcPts val="1200"/>
              </a:spcAft>
            </a:pPr>
            <a:r>
              <a:rPr lang="en-US" dirty="0"/>
              <a:t>Reliable- percent uptime- too difficult to measure by team- did see a small amount of overall improvement</a:t>
            </a:r>
          </a:p>
          <a:p>
            <a:pPr lvl="1">
              <a:spcAft>
                <a:spcPts val="1200"/>
              </a:spcAft>
            </a:pPr>
            <a:r>
              <a:rPr lang="en-US" dirty="0"/>
              <a:t>Performant- speed of API calls- too difficult to measure by team- we now have DataDog metrics and golden signals</a:t>
            </a:r>
          </a:p>
          <a:p>
            <a:pPr lvl="1">
              <a:spcAft>
                <a:spcPts val="1200"/>
              </a:spcAft>
            </a:pPr>
            <a:r>
              <a:rPr lang="en-US" dirty="0"/>
              <a:t>Maintainable- difficult to measure the frequency of releases, because of lack of clarity with who owns what</a:t>
            </a:r>
          </a:p>
          <a:p>
            <a:pPr lvl="1">
              <a:spcAft>
                <a:spcPts val="1200"/>
              </a:spcAft>
            </a:pPr>
            <a:endParaRPr lang="en-US" dirty="0"/>
          </a:p>
        </p:txBody>
      </p:sp>
      <p:pic>
        <p:nvPicPr>
          <p:cNvPr id="5" name="Picture 4">
            <a:extLst>
              <a:ext uri="{FF2B5EF4-FFF2-40B4-BE49-F238E27FC236}">
                <a16:creationId xmlns:a16="http://schemas.microsoft.com/office/drawing/2014/main" id="{0F09B7B3-4224-186F-0BC4-0DC7A7222FB8}"/>
              </a:ext>
            </a:extLst>
          </p:cNvPr>
          <p:cNvPicPr>
            <a:picLocks noChangeAspect="1"/>
          </p:cNvPicPr>
          <p:nvPr/>
        </p:nvPicPr>
        <p:blipFill>
          <a:blip r:embed="rId2"/>
          <a:stretch>
            <a:fillRect/>
          </a:stretch>
        </p:blipFill>
        <p:spPr>
          <a:xfrm>
            <a:off x="7914289" y="2041010"/>
            <a:ext cx="3852313" cy="2937389"/>
          </a:xfrm>
          <a:prstGeom prst="rect">
            <a:avLst/>
          </a:prstGeom>
        </p:spPr>
      </p:pic>
    </p:spTree>
    <p:extLst>
      <p:ext uri="{BB962C8B-B14F-4D97-AF65-F5344CB8AC3E}">
        <p14:creationId xmlns:p14="http://schemas.microsoft.com/office/powerpoint/2010/main" val="387928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7DFE-93EC-60A5-1F4B-15DDAABA975A}"/>
              </a:ext>
            </a:extLst>
          </p:cNvPr>
          <p:cNvSpPr>
            <a:spLocks noGrp="1"/>
          </p:cNvSpPr>
          <p:nvPr>
            <p:ph type="title"/>
          </p:nvPr>
        </p:nvSpPr>
        <p:spPr/>
        <p:txBody>
          <a:bodyPr>
            <a:normAutofit/>
          </a:bodyPr>
          <a:lstStyle/>
          <a:p>
            <a:r>
              <a:rPr lang="en-US" sz="3600" dirty="0"/>
              <a:t>Why the Whole team needs to own quality</a:t>
            </a:r>
          </a:p>
        </p:txBody>
      </p:sp>
    </p:spTree>
    <p:extLst>
      <p:ext uri="{BB962C8B-B14F-4D97-AF65-F5344CB8AC3E}">
        <p14:creationId xmlns:p14="http://schemas.microsoft.com/office/powerpoint/2010/main" val="1955256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An unexpected result</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93007" y="1754338"/>
            <a:ext cx="6917394" cy="3649133"/>
          </a:xfrm>
        </p:spPr>
        <p:txBody>
          <a:bodyPr>
            <a:normAutofit/>
          </a:bodyPr>
          <a:lstStyle/>
          <a:p>
            <a:pPr lvl="1">
              <a:spcAft>
                <a:spcPts val="1200"/>
              </a:spcAft>
            </a:pPr>
            <a:r>
              <a:rPr lang="en-US" dirty="0"/>
              <a:t>Because of the visibility of the Quality Maturity Model program, many interested parties wanted to get their initiatives into the model</a:t>
            </a:r>
          </a:p>
          <a:p>
            <a:pPr lvl="1">
              <a:spcAft>
                <a:spcPts val="1200"/>
              </a:spcAft>
            </a:pPr>
            <a:r>
              <a:rPr lang="en-US" dirty="0"/>
              <a:t>Sometimes this aligned well with the model, such as when we included accessibility items in the Usable category</a:t>
            </a:r>
          </a:p>
          <a:p>
            <a:pPr lvl="1">
              <a:spcAft>
                <a:spcPts val="1200"/>
              </a:spcAft>
            </a:pPr>
            <a:r>
              <a:rPr lang="en-US" dirty="0"/>
              <a:t>Sometimes this did not align well with the model, such as when the mobile team asked us to include a special section for mobile testing</a:t>
            </a:r>
          </a:p>
        </p:txBody>
      </p:sp>
      <p:pic>
        <p:nvPicPr>
          <p:cNvPr id="5" name="Picture 4">
            <a:extLst>
              <a:ext uri="{FF2B5EF4-FFF2-40B4-BE49-F238E27FC236}">
                <a16:creationId xmlns:a16="http://schemas.microsoft.com/office/drawing/2014/main" id="{CDF014EB-1359-290A-DF19-C6A14CBB4D8B}"/>
              </a:ext>
            </a:extLst>
          </p:cNvPr>
          <p:cNvPicPr>
            <a:picLocks noChangeAspect="1"/>
          </p:cNvPicPr>
          <p:nvPr/>
        </p:nvPicPr>
        <p:blipFill>
          <a:blip r:embed="rId2"/>
          <a:stretch>
            <a:fillRect/>
          </a:stretch>
        </p:blipFill>
        <p:spPr>
          <a:xfrm>
            <a:off x="7336221" y="2241549"/>
            <a:ext cx="4025461" cy="3011045"/>
          </a:xfrm>
          <a:prstGeom prst="rect">
            <a:avLst/>
          </a:prstGeom>
        </p:spPr>
      </p:pic>
    </p:spTree>
    <p:extLst>
      <p:ext uri="{BB962C8B-B14F-4D97-AF65-F5344CB8AC3E}">
        <p14:creationId xmlns:p14="http://schemas.microsoft.com/office/powerpoint/2010/main" val="2680169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7DFE-93EC-60A5-1F4B-15DDAABA975A}"/>
              </a:ext>
            </a:extLst>
          </p:cNvPr>
          <p:cNvSpPr>
            <a:spLocks noGrp="1"/>
          </p:cNvSpPr>
          <p:nvPr>
            <p:ph type="title"/>
          </p:nvPr>
        </p:nvSpPr>
        <p:spPr/>
        <p:txBody>
          <a:bodyPr>
            <a:normAutofit/>
          </a:bodyPr>
          <a:lstStyle/>
          <a:p>
            <a:r>
              <a:rPr lang="en-US" sz="3600" dirty="0"/>
              <a:t>Chapter four: Changes, and Looking ahead</a:t>
            </a:r>
          </a:p>
        </p:txBody>
      </p:sp>
    </p:spTree>
    <p:extLst>
      <p:ext uri="{BB962C8B-B14F-4D97-AF65-F5344CB8AC3E}">
        <p14:creationId xmlns:p14="http://schemas.microsoft.com/office/powerpoint/2010/main" val="1259364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Recent changes</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1630271"/>
            <a:ext cx="7081344" cy="4618129"/>
          </a:xfrm>
        </p:spPr>
        <p:txBody>
          <a:bodyPr>
            <a:normAutofit/>
          </a:bodyPr>
          <a:lstStyle/>
          <a:p>
            <a:pPr lvl="1">
              <a:spcAft>
                <a:spcPts val="1200"/>
              </a:spcAft>
            </a:pPr>
            <a:r>
              <a:rPr lang="en-US" dirty="0"/>
              <a:t>Updates to the Quality Maturity Model were usually made by an architecture board; we proposed that the Category Quality Leads make the changes</a:t>
            </a:r>
          </a:p>
          <a:p>
            <a:pPr lvl="1">
              <a:spcAft>
                <a:spcPts val="1200"/>
              </a:spcAft>
            </a:pPr>
            <a:r>
              <a:rPr lang="en-US" dirty="0"/>
              <a:t>We decided not to have “Minimum”, “Standard”, and “Excellent” levels, and instead changed to Level 1, Level 2, and Level 3</a:t>
            </a:r>
          </a:p>
          <a:p>
            <a:pPr lvl="1">
              <a:spcAft>
                <a:spcPts val="1200"/>
              </a:spcAft>
            </a:pPr>
            <a:r>
              <a:rPr lang="en-US" dirty="0"/>
              <a:t>Rather than pushing everyone to reach 100% in a certain column, we opted to let teams “choose their own adventure”.  This way teams could choose to work on the items that would have the most impact.</a:t>
            </a:r>
          </a:p>
          <a:p>
            <a:pPr lvl="1">
              <a:spcAft>
                <a:spcPts val="1200"/>
              </a:spcAft>
            </a:pPr>
            <a:r>
              <a:rPr lang="en-US" dirty="0"/>
              <a:t>We renamed the Category Quality Leads to Category Quality Coaches, to emphasize their coaching role</a:t>
            </a:r>
          </a:p>
        </p:txBody>
      </p:sp>
      <p:pic>
        <p:nvPicPr>
          <p:cNvPr id="5" name="Picture 4">
            <a:extLst>
              <a:ext uri="{FF2B5EF4-FFF2-40B4-BE49-F238E27FC236}">
                <a16:creationId xmlns:a16="http://schemas.microsoft.com/office/drawing/2014/main" id="{8BDBCBA3-B718-0487-C778-F21834D323F4}"/>
              </a:ext>
            </a:extLst>
          </p:cNvPr>
          <p:cNvPicPr>
            <a:picLocks noChangeAspect="1"/>
          </p:cNvPicPr>
          <p:nvPr/>
        </p:nvPicPr>
        <p:blipFill>
          <a:blip r:embed="rId2"/>
          <a:stretch>
            <a:fillRect/>
          </a:stretch>
        </p:blipFill>
        <p:spPr>
          <a:xfrm>
            <a:off x="7882759" y="2142067"/>
            <a:ext cx="3352799" cy="3352799"/>
          </a:xfrm>
          <a:prstGeom prst="rect">
            <a:avLst/>
          </a:prstGeom>
        </p:spPr>
      </p:pic>
    </p:spTree>
    <p:extLst>
      <p:ext uri="{BB962C8B-B14F-4D97-AF65-F5344CB8AC3E}">
        <p14:creationId xmlns:p14="http://schemas.microsoft.com/office/powerpoint/2010/main" val="125857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What does the future hold?</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254878" y="2065867"/>
            <a:ext cx="6955220" cy="3649133"/>
          </a:xfrm>
        </p:spPr>
        <p:txBody>
          <a:bodyPr>
            <a:normAutofit/>
          </a:bodyPr>
          <a:lstStyle/>
          <a:p>
            <a:pPr lvl="1">
              <a:spcAft>
                <a:spcPts val="1200"/>
              </a:spcAft>
            </a:pPr>
            <a:r>
              <a:rPr lang="en-US" dirty="0"/>
              <a:t>The company has adopted DataDog to monitor our applications, and we’ve already included the SLO team’s goals into our Performant category</a:t>
            </a:r>
          </a:p>
          <a:p>
            <a:pPr lvl="1">
              <a:spcAft>
                <a:spcPts val="1200"/>
              </a:spcAft>
            </a:pPr>
            <a:r>
              <a:rPr lang="en-US" dirty="0"/>
              <a:t>We’d like to continue aligning the Quality Maturity Model with other company initiatives, hoping to have better ways to measure reliability and release cadences</a:t>
            </a:r>
          </a:p>
          <a:p>
            <a:pPr lvl="1">
              <a:spcAft>
                <a:spcPts val="1200"/>
              </a:spcAft>
            </a:pPr>
            <a:r>
              <a:rPr lang="en-US" dirty="0"/>
              <a:t>Ultimately, it would be nice to have the Quality Maturity Model behaviors serve as gates for releases: e.g. you can release during the workday instead of after hours if you’ve met certain quality objectives</a:t>
            </a:r>
          </a:p>
        </p:txBody>
      </p:sp>
      <p:pic>
        <p:nvPicPr>
          <p:cNvPr id="5" name="Picture 4">
            <a:extLst>
              <a:ext uri="{FF2B5EF4-FFF2-40B4-BE49-F238E27FC236}">
                <a16:creationId xmlns:a16="http://schemas.microsoft.com/office/drawing/2014/main" id="{321F48CC-D9A5-9AEF-F7B6-92CB73F25DB9}"/>
              </a:ext>
            </a:extLst>
          </p:cNvPr>
          <p:cNvPicPr>
            <a:picLocks noChangeAspect="1"/>
          </p:cNvPicPr>
          <p:nvPr/>
        </p:nvPicPr>
        <p:blipFill>
          <a:blip r:embed="rId2"/>
          <a:stretch>
            <a:fillRect/>
          </a:stretch>
        </p:blipFill>
        <p:spPr>
          <a:xfrm>
            <a:off x="7525406" y="2570946"/>
            <a:ext cx="4187059" cy="2791373"/>
          </a:xfrm>
          <a:prstGeom prst="rect">
            <a:avLst/>
          </a:prstGeom>
        </p:spPr>
      </p:pic>
    </p:spTree>
    <p:extLst>
      <p:ext uri="{BB962C8B-B14F-4D97-AF65-F5344CB8AC3E}">
        <p14:creationId xmlns:p14="http://schemas.microsoft.com/office/powerpoint/2010/main" val="1827520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7DFE-93EC-60A5-1F4B-15DDAABA975A}"/>
              </a:ext>
            </a:extLst>
          </p:cNvPr>
          <p:cNvSpPr>
            <a:spLocks noGrp="1"/>
          </p:cNvSpPr>
          <p:nvPr>
            <p:ph type="title"/>
          </p:nvPr>
        </p:nvSpPr>
        <p:spPr/>
        <p:txBody>
          <a:bodyPr>
            <a:normAutofit/>
          </a:bodyPr>
          <a:lstStyle/>
          <a:p>
            <a:r>
              <a:rPr lang="en-US" sz="3600" dirty="0"/>
              <a:t>Questions?</a:t>
            </a:r>
          </a:p>
        </p:txBody>
      </p:sp>
    </p:spTree>
    <p:extLst>
      <p:ext uri="{BB962C8B-B14F-4D97-AF65-F5344CB8AC3E}">
        <p14:creationId xmlns:p14="http://schemas.microsoft.com/office/powerpoint/2010/main" val="726360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3821-347C-7173-718A-B7142C98270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B525220-5690-B246-BFA6-6A1EBBB93CF4}"/>
              </a:ext>
            </a:extLst>
          </p:cNvPr>
          <p:cNvSpPr>
            <a:spLocks noGrp="1"/>
          </p:cNvSpPr>
          <p:nvPr>
            <p:ph idx="1"/>
          </p:nvPr>
        </p:nvSpPr>
        <p:spPr/>
        <p:txBody>
          <a:bodyPr/>
          <a:lstStyle/>
          <a:p>
            <a:r>
              <a:rPr lang="en-US" dirty="0"/>
              <a:t>GitHub Repo with examples: </a:t>
            </a:r>
            <a:r>
              <a:rPr lang="en-US" dirty="0">
                <a:hlinkClick r:id="rId2"/>
              </a:rPr>
              <a:t>https://github.com/kristinjackvony/QualityInitiativeSamples</a:t>
            </a:r>
            <a:endParaRPr lang="en-US" dirty="0"/>
          </a:p>
          <a:p>
            <a:r>
              <a:rPr lang="en-US" dirty="0"/>
              <a:t>LinkedIn: </a:t>
            </a:r>
            <a:r>
              <a:rPr lang="en-US" dirty="0">
                <a:hlinkClick r:id="rId3"/>
              </a:rPr>
              <a:t>https://linkedin/in/kristinjackvony</a:t>
            </a:r>
            <a:endParaRPr lang="en-US" dirty="0"/>
          </a:p>
          <a:p>
            <a:r>
              <a:rPr lang="en-US" dirty="0"/>
              <a:t>Twitter: </a:t>
            </a:r>
            <a:r>
              <a:rPr lang="en-US" dirty="0">
                <a:hlinkClick r:id="rId4"/>
              </a:rPr>
              <a:t>https://twitter.com/kristinjackvony</a:t>
            </a:r>
            <a:endParaRPr lang="en-US" dirty="0"/>
          </a:p>
          <a:p>
            <a:r>
              <a:rPr lang="en-US" dirty="0"/>
              <a:t>Think Like a Tester: </a:t>
            </a:r>
            <a:r>
              <a:rPr lang="en-US" dirty="0">
                <a:hlinkClick r:id="rId5"/>
              </a:rPr>
              <a:t>https://thinkingtester.com/</a:t>
            </a:r>
            <a:endParaRPr lang="en-US" dirty="0"/>
          </a:p>
          <a:p>
            <a:r>
              <a:rPr lang="en-US" dirty="0"/>
              <a:t>Postman Essential Training- </a:t>
            </a:r>
            <a:r>
              <a:rPr lang="en-US" dirty="0">
                <a:hlinkClick r:id="rId6"/>
              </a:rPr>
              <a:t>https://www.linkedin.com/learning/postman-essential-training/</a:t>
            </a:r>
            <a:endParaRPr lang="en-US" dirty="0"/>
          </a:p>
          <a:p>
            <a:r>
              <a:rPr lang="en-US" dirty="0"/>
              <a:t>The Complete Software Tester- </a:t>
            </a:r>
            <a:r>
              <a:rPr lang="en-US" dirty="0">
                <a:hlinkClick r:id="rId7"/>
              </a:rPr>
              <a:t>https://www.amazon.com/Complete-Software-Tester-Strategies-High-Quality-ebook/dp/B09NGVVCJ9/</a:t>
            </a:r>
            <a:endParaRPr lang="en-US" dirty="0"/>
          </a:p>
        </p:txBody>
      </p:sp>
      <p:pic>
        <p:nvPicPr>
          <p:cNvPr id="5" name="Picture 4">
            <a:extLst>
              <a:ext uri="{FF2B5EF4-FFF2-40B4-BE49-F238E27FC236}">
                <a16:creationId xmlns:a16="http://schemas.microsoft.com/office/drawing/2014/main" id="{603714C1-3115-06A1-B56A-9B49AB620122}"/>
              </a:ext>
            </a:extLst>
          </p:cNvPr>
          <p:cNvPicPr>
            <a:picLocks noChangeAspect="1"/>
          </p:cNvPicPr>
          <p:nvPr/>
        </p:nvPicPr>
        <p:blipFill>
          <a:blip r:embed="rId8"/>
          <a:stretch>
            <a:fillRect/>
          </a:stretch>
        </p:blipFill>
        <p:spPr>
          <a:xfrm>
            <a:off x="9497604" y="234268"/>
            <a:ext cx="2409246" cy="3011557"/>
          </a:xfrm>
          <a:prstGeom prst="rect">
            <a:avLst/>
          </a:prstGeom>
        </p:spPr>
      </p:pic>
    </p:spTree>
    <p:extLst>
      <p:ext uri="{BB962C8B-B14F-4D97-AF65-F5344CB8AC3E}">
        <p14:creationId xmlns:p14="http://schemas.microsoft.com/office/powerpoint/2010/main" val="233966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85B1D-F525-3836-64FB-7CC9A43E8276}"/>
              </a:ext>
            </a:extLst>
          </p:cNvPr>
          <p:cNvSpPr>
            <a:spLocks noGrp="1"/>
          </p:cNvSpPr>
          <p:nvPr>
            <p:ph type="title"/>
          </p:nvPr>
        </p:nvSpPr>
        <p:spPr/>
        <p:txBody>
          <a:bodyPr/>
          <a:lstStyle/>
          <a:p>
            <a:r>
              <a:rPr lang="en-US" cap="none" dirty="0"/>
              <a:t>From “Accelerate”</a:t>
            </a:r>
            <a:br>
              <a:rPr lang="en-US" dirty="0"/>
            </a:br>
            <a:r>
              <a:rPr lang="en-US" cap="none" dirty="0"/>
              <a:t>by Nicole Forsgren, Jez Humble, Gene Kim</a:t>
            </a:r>
            <a:endParaRPr lang="en-US" dirty="0"/>
          </a:p>
        </p:txBody>
      </p:sp>
      <p:sp>
        <p:nvSpPr>
          <p:cNvPr id="5" name="Content Placeholder 4">
            <a:extLst>
              <a:ext uri="{FF2B5EF4-FFF2-40B4-BE49-F238E27FC236}">
                <a16:creationId xmlns:a16="http://schemas.microsoft.com/office/drawing/2014/main" id="{C537B309-D5F2-B2FB-DA41-FF27D40CF1CF}"/>
              </a:ext>
            </a:extLst>
          </p:cNvPr>
          <p:cNvSpPr>
            <a:spLocks noGrp="1"/>
          </p:cNvSpPr>
          <p:nvPr>
            <p:ph idx="1"/>
          </p:nvPr>
        </p:nvSpPr>
        <p:spPr>
          <a:xfrm>
            <a:off x="685802" y="2142067"/>
            <a:ext cx="7093224" cy="3649133"/>
          </a:xfrm>
        </p:spPr>
        <p:txBody>
          <a:bodyPr/>
          <a:lstStyle/>
          <a:p>
            <a:pPr marL="0" indent="0" rtl="0">
              <a:spcBef>
                <a:spcPts val="0"/>
              </a:spcBef>
              <a:spcAft>
                <a:spcPts val="1200"/>
              </a:spcAft>
              <a:buNone/>
            </a:pPr>
            <a:r>
              <a:rPr lang="en-US" sz="1800" b="0" i="0" u="none" strike="noStrike" dirty="0">
                <a:effectLst/>
                <a:latin typeface="Calibri" panose="020F0502020204030204" pitchFamily="34" charset="0"/>
              </a:rPr>
              <a:t>“It’s interesting to note that having automated tests primarily created and maintained either by QA or an outsourced party is not correlated with IT performance.  The theory behind this is that when developers are involved in creating and maintaining acceptance tests, there are two important effects.  First, the code becomes more testable when developers write tests...Second, when developers are responsible for the automated tests, they care more about them and will invest more effort into maintaining and fixing them.”</a:t>
            </a:r>
            <a:br>
              <a:rPr lang="en-US" dirty="0"/>
            </a:br>
            <a:endParaRPr lang="en-US" dirty="0"/>
          </a:p>
        </p:txBody>
      </p:sp>
      <p:pic>
        <p:nvPicPr>
          <p:cNvPr id="3" name="Picture 2">
            <a:extLst>
              <a:ext uri="{FF2B5EF4-FFF2-40B4-BE49-F238E27FC236}">
                <a16:creationId xmlns:a16="http://schemas.microsoft.com/office/drawing/2014/main" id="{AC6B3D29-E55F-8370-65F0-32AD0B383461}"/>
              </a:ext>
            </a:extLst>
          </p:cNvPr>
          <p:cNvPicPr>
            <a:picLocks noChangeAspect="1"/>
          </p:cNvPicPr>
          <p:nvPr/>
        </p:nvPicPr>
        <p:blipFill>
          <a:blip r:embed="rId2"/>
          <a:stretch>
            <a:fillRect/>
          </a:stretch>
        </p:blipFill>
        <p:spPr>
          <a:xfrm>
            <a:off x="8314565" y="2142067"/>
            <a:ext cx="2764254" cy="4014477"/>
          </a:xfrm>
          <a:prstGeom prst="rect">
            <a:avLst/>
          </a:prstGeom>
        </p:spPr>
      </p:pic>
    </p:spTree>
    <p:extLst>
      <p:ext uri="{BB962C8B-B14F-4D97-AF65-F5344CB8AC3E}">
        <p14:creationId xmlns:p14="http://schemas.microsoft.com/office/powerpoint/2010/main" val="265983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85B1D-F525-3836-64FB-7CC9A43E8276}"/>
              </a:ext>
            </a:extLst>
          </p:cNvPr>
          <p:cNvSpPr>
            <a:spLocks noGrp="1"/>
          </p:cNvSpPr>
          <p:nvPr>
            <p:ph type="title"/>
          </p:nvPr>
        </p:nvSpPr>
        <p:spPr/>
        <p:txBody>
          <a:bodyPr/>
          <a:lstStyle/>
          <a:p>
            <a:r>
              <a:rPr lang="en-US" cap="none" dirty="0"/>
              <a:t>From “Clean Code”</a:t>
            </a:r>
            <a:br>
              <a:rPr lang="en-US" dirty="0"/>
            </a:br>
            <a:r>
              <a:rPr lang="en-US" cap="none" dirty="0"/>
              <a:t>by Robert C. Martin</a:t>
            </a:r>
            <a:endParaRPr lang="en-US" dirty="0"/>
          </a:p>
        </p:txBody>
      </p:sp>
      <p:sp>
        <p:nvSpPr>
          <p:cNvPr id="5" name="Content Placeholder 4">
            <a:extLst>
              <a:ext uri="{FF2B5EF4-FFF2-40B4-BE49-F238E27FC236}">
                <a16:creationId xmlns:a16="http://schemas.microsoft.com/office/drawing/2014/main" id="{C537B309-D5F2-B2FB-DA41-FF27D40CF1CF}"/>
              </a:ext>
            </a:extLst>
          </p:cNvPr>
          <p:cNvSpPr>
            <a:spLocks noGrp="1"/>
          </p:cNvSpPr>
          <p:nvPr>
            <p:ph idx="1"/>
          </p:nvPr>
        </p:nvSpPr>
        <p:spPr>
          <a:xfrm>
            <a:off x="685801" y="2142067"/>
            <a:ext cx="6775173" cy="3649133"/>
          </a:xfrm>
        </p:spPr>
        <p:txBody>
          <a:bodyPr/>
          <a:lstStyle/>
          <a:p>
            <a:pPr marL="0" indent="0" rtl="0">
              <a:spcBef>
                <a:spcPts val="0"/>
              </a:spcBef>
              <a:spcAft>
                <a:spcPts val="1200"/>
              </a:spcAft>
              <a:buNone/>
            </a:pPr>
            <a:r>
              <a:rPr lang="en-US" sz="1800" b="0" i="0" u="none" strike="noStrike" dirty="0">
                <a:effectLst/>
                <a:latin typeface="Calibri" panose="020F0502020204030204" pitchFamily="34" charset="0"/>
              </a:rPr>
              <a:t>“...having dirty tests is equivalent to, if not worse than, having no tests.  The problem is that tests must change as the production code evolves.  The dirtier the tests, the harder they are to change.  The more tangled the test code, the more likely it is that you will spend more time cramming new tests into the suite than it takes to write the new production code.  As you modify the production code, old tests start to fail, and the mess in the test code makes it hard to get those tests to pass again.”</a:t>
            </a:r>
            <a:br>
              <a:rPr lang="en-US" dirty="0"/>
            </a:br>
            <a:endParaRPr lang="en-US" dirty="0"/>
          </a:p>
        </p:txBody>
      </p:sp>
      <p:pic>
        <p:nvPicPr>
          <p:cNvPr id="3" name="Picture 2">
            <a:extLst>
              <a:ext uri="{FF2B5EF4-FFF2-40B4-BE49-F238E27FC236}">
                <a16:creationId xmlns:a16="http://schemas.microsoft.com/office/drawing/2014/main" id="{25336E36-4170-FEDC-42CC-1940ECE78652}"/>
              </a:ext>
            </a:extLst>
          </p:cNvPr>
          <p:cNvPicPr>
            <a:picLocks noChangeAspect="1"/>
          </p:cNvPicPr>
          <p:nvPr/>
        </p:nvPicPr>
        <p:blipFill>
          <a:blip r:embed="rId2"/>
          <a:stretch>
            <a:fillRect/>
          </a:stretch>
        </p:blipFill>
        <p:spPr>
          <a:xfrm>
            <a:off x="7618628" y="1658737"/>
            <a:ext cx="3469785" cy="4589663"/>
          </a:xfrm>
          <a:prstGeom prst="rect">
            <a:avLst/>
          </a:prstGeom>
        </p:spPr>
      </p:pic>
    </p:spTree>
    <p:extLst>
      <p:ext uri="{BB962C8B-B14F-4D97-AF65-F5344CB8AC3E}">
        <p14:creationId xmlns:p14="http://schemas.microsoft.com/office/powerpoint/2010/main" val="224352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7DFE-93EC-60A5-1F4B-15DDAABA975A}"/>
              </a:ext>
            </a:extLst>
          </p:cNvPr>
          <p:cNvSpPr>
            <a:spLocks noGrp="1"/>
          </p:cNvSpPr>
          <p:nvPr>
            <p:ph type="title"/>
          </p:nvPr>
        </p:nvSpPr>
        <p:spPr/>
        <p:txBody>
          <a:bodyPr>
            <a:normAutofit/>
          </a:bodyPr>
          <a:lstStyle/>
          <a:p>
            <a:r>
              <a:rPr lang="en-US" sz="3600" dirty="0"/>
              <a:t>Chapter one: Paylocity’s quality initiative</a:t>
            </a:r>
          </a:p>
        </p:txBody>
      </p:sp>
    </p:spTree>
    <p:extLst>
      <p:ext uri="{BB962C8B-B14F-4D97-AF65-F5344CB8AC3E}">
        <p14:creationId xmlns:p14="http://schemas.microsoft.com/office/powerpoint/2010/main" val="62619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About paylocity</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2142067"/>
            <a:ext cx="6019799" cy="3649133"/>
          </a:xfrm>
        </p:spPr>
        <p:txBody>
          <a:bodyPr/>
          <a:lstStyle/>
          <a:p>
            <a:pPr rtl="0">
              <a:spcBef>
                <a:spcPts val="0"/>
              </a:spcBef>
              <a:spcAft>
                <a:spcPts val="1200"/>
              </a:spcAft>
            </a:pPr>
            <a:r>
              <a:rPr lang="en-US" sz="1800" b="0" i="0" u="none" strike="noStrike" dirty="0">
                <a:effectLst/>
                <a:latin typeface="Calibri" panose="020F0502020204030204" pitchFamily="34" charset="0"/>
              </a:rPr>
              <a:t>Founded in 1997, Paylocity is a cutting-edge Human Resources and Payroll tech company. </a:t>
            </a:r>
            <a:endParaRPr lang="en-US" b="0" dirty="0">
              <a:effectLst/>
            </a:endParaRPr>
          </a:p>
          <a:p>
            <a:pPr rtl="0">
              <a:spcBef>
                <a:spcPts val="0"/>
              </a:spcBef>
              <a:spcAft>
                <a:spcPts val="1200"/>
              </a:spcAft>
            </a:pPr>
            <a:r>
              <a:rPr lang="en-US" sz="1800" b="0" i="0" u="none" strike="noStrike" dirty="0">
                <a:effectLst/>
                <a:latin typeface="Calibri" panose="020F0502020204030204" pitchFamily="34" charset="0"/>
              </a:rPr>
              <a:t>We were listed in Glassdoor’s Best Places to Work in 2019, 2018, 2017, and 2014</a:t>
            </a:r>
            <a:endParaRPr lang="en-US" b="0" dirty="0">
              <a:effectLst/>
            </a:endParaRPr>
          </a:p>
          <a:p>
            <a:pPr rtl="0">
              <a:spcBef>
                <a:spcPts val="0"/>
              </a:spcBef>
              <a:spcAft>
                <a:spcPts val="1200"/>
              </a:spcAft>
            </a:pPr>
            <a:r>
              <a:rPr lang="en-US" sz="1800" b="0" i="0" u="none" strike="noStrike" dirty="0">
                <a:effectLst/>
                <a:latin typeface="Calibri" panose="020F0502020204030204" pitchFamily="34" charset="0"/>
              </a:rPr>
              <a:t>We are a fast-growing company; in the last seven years, we’ve grown from ten development teams to over 50!  </a:t>
            </a:r>
            <a:endParaRPr lang="en-US" b="0" dirty="0">
              <a:effectLst/>
            </a:endParaRPr>
          </a:p>
          <a:p>
            <a:pPr marL="0" indent="0">
              <a:buNone/>
            </a:pPr>
            <a:endParaRPr lang="en-US" dirty="0"/>
          </a:p>
        </p:txBody>
      </p:sp>
      <p:pic>
        <p:nvPicPr>
          <p:cNvPr id="9" name="Picture 8">
            <a:extLst>
              <a:ext uri="{FF2B5EF4-FFF2-40B4-BE49-F238E27FC236}">
                <a16:creationId xmlns:a16="http://schemas.microsoft.com/office/drawing/2014/main" id="{93D93469-0963-FD58-F0A4-30224AA708A7}"/>
              </a:ext>
            </a:extLst>
          </p:cNvPr>
          <p:cNvPicPr>
            <a:picLocks noChangeAspect="1"/>
          </p:cNvPicPr>
          <p:nvPr/>
        </p:nvPicPr>
        <p:blipFill>
          <a:blip r:embed="rId2"/>
          <a:stretch>
            <a:fillRect/>
          </a:stretch>
        </p:blipFill>
        <p:spPr>
          <a:xfrm>
            <a:off x="7346732" y="2251257"/>
            <a:ext cx="3186715" cy="3186715"/>
          </a:xfrm>
          <a:prstGeom prst="rect">
            <a:avLst/>
          </a:prstGeom>
        </p:spPr>
      </p:pic>
    </p:spTree>
    <p:extLst>
      <p:ext uri="{BB962C8B-B14F-4D97-AF65-F5344CB8AC3E}">
        <p14:creationId xmlns:p14="http://schemas.microsoft.com/office/powerpoint/2010/main" val="197742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2142067"/>
            <a:ext cx="6671439" cy="3649133"/>
          </a:xfrm>
        </p:spPr>
        <p:txBody>
          <a:bodyPr/>
          <a:lstStyle/>
          <a:p>
            <a:pPr rtl="0">
              <a:spcBef>
                <a:spcPts val="0"/>
              </a:spcBef>
              <a:spcAft>
                <a:spcPts val="1200"/>
              </a:spcAft>
            </a:pPr>
            <a:r>
              <a:rPr lang="en-US" dirty="0">
                <a:latin typeface="Calibri" panose="020F0502020204030204" pitchFamily="34" charset="0"/>
              </a:rPr>
              <a:t>The fast growth of the company, combined with the fast-paced development to keep up with competitors was putting a strain on teams</a:t>
            </a:r>
            <a:endParaRPr lang="en-US" b="0" dirty="0">
              <a:effectLst/>
            </a:endParaRPr>
          </a:p>
          <a:p>
            <a:pPr rtl="0">
              <a:spcBef>
                <a:spcPts val="0"/>
              </a:spcBef>
              <a:spcAft>
                <a:spcPts val="1200"/>
              </a:spcAft>
            </a:pPr>
            <a:r>
              <a:rPr lang="en-US" sz="1800" b="0" i="0" u="none" strike="noStrike" dirty="0">
                <a:effectLst/>
                <a:latin typeface="Calibri" panose="020F0502020204030204" pitchFamily="34" charset="0"/>
              </a:rPr>
              <a:t>Testing was seen as an activity for the QAs only, and QAs were expected to do all the manual testing in addition to all of the test automation</a:t>
            </a:r>
            <a:endParaRPr lang="en-US" b="0" dirty="0">
              <a:effectLst/>
            </a:endParaRPr>
          </a:p>
          <a:p>
            <a:pPr rtl="0">
              <a:spcBef>
                <a:spcPts val="0"/>
              </a:spcBef>
              <a:spcAft>
                <a:spcPts val="1200"/>
              </a:spcAft>
            </a:pPr>
            <a:r>
              <a:rPr lang="en-US" sz="1800" b="0" i="0" u="none" strike="noStrike" dirty="0">
                <a:effectLst/>
                <a:latin typeface="Calibri" panose="020F0502020204030204" pitchFamily="34" charset="0"/>
              </a:rPr>
              <a:t>Some QAs did not have automation skills, which meant that some teams were slowed down by relying on manual tests</a:t>
            </a:r>
          </a:p>
          <a:p>
            <a:pPr rtl="0">
              <a:spcBef>
                <a:spcPts val="0"/>
              </a:spcBef>
              <a:spcAft>
                <a:spcPts val="1200"/>
              </a:spcAft>
            </a:pPr>
            <a:r>
              <a:rPr lang="en-US" b="0" dirty="0">
                <a:effectLst/>
                <a:latin typeface="Calibri" panose="020F0502020204030204" pitchFamily="34" charset="0"/>
              </a:rPr>
              <a:t>Rushing to </a:t>
            </a:r>
            <a:r>
              <a:rPr lang="en-US" dirty="0">
                <a:latin typeface="Calibri" panose="020F0502020204030204" pitchFamily="34" charset="0"/>
              </a:rPr>
              <a:t>get features out the door meant that not everything was tested, resulting in bugs that escaped to production</a:t>
            </a:r>
            <a:endParaRPr lang="en-US" b="0" dirty="0">
              <a:effectLst/>
            </a:endParaRPr>
          </a:p>
          <a:p>
            <a:pPr marL="0" indent="0">
              <a:buNone/>
            </a:pPr>
            <a:endParaRPr lang="en-US" dirty="0"/>
          </a:p>
        </p:txBody>
      </p:sp>
      <p:pic>
        <p:nvPicPr>
          <p:cNvPr id="5" name="Picture 4">
            <a:extLst>
              <a:ext uri="{FF2B5EF4-FFF2-40B4-BE49-F238E27FC236}">
                <a16:creationId xmlns:a16="http://schemas.microsoft.com/office/drawing/2014/main" id="{FA2B619A-B6B5-ED00-5742-EE894C5557E1}"/>
              </a:ext>
            </a:extLst>
          </p:cNvPr>
          <p:cNvPicPr>
            <a:picLocks noChangeAspect="1"/>
          </p:cNvPicPr>
          <p:nvPr/>
        </p:nvPicPr>
        <p:blipFill>
          <a:blip r:embed="rId2"/>
          <a:stretch>
            <a:fillRect/>
          </a:stretch>
        </p:blipFill>
        <p:spPr>
          <a:xfrm>
            <a:off x="7768027" y="861849"/>
            <a:ext cx="3049199" cy="5512676"/>
          </a:xfrm>
          <a:prstGeom prst="rect">
            <a:avLst/>
          </a:prstGeom>
        </p:spPr>
      </p:pic>
    </p:spTree>
    <p:extLst>
      <p:ext uri="{BB962C8B-B14F-4D97-AF65-F5344CB8AC3E}">
        <p14:creationId xmlns:p14="http://schemas.microsoft.com/office/powerpoint/2010/main" val="429180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65D-F16D-B741-9366-3B1F4671065B}"/>
              </a:ext>
            </a:extLst>
          </p:cNvPr>
          <p:cNvSpPr>
            <a:spLocks noGrp="1"/>
          </p:cNvSpPr>
          <p:nvPr>
            <p:ph type="title"/>
          </p:nvPr>
        </p:nvSpPr>
        <p:spPr/>
        <p:txBody>
          <a:bodyPr/>
          <a:lstStyle/>
          <a:p>
            <a:r>
              <a:rPr lang="en-US" dirty="0"/>
              <a:t>The Quality Initiative</a:t>
            </a:r>
          </a:p>
        </p:txBody>
      </p:sp>
      <p:sp>
        <p:nvSpPr>
          <p:cNvPr id="3" name="Content Placeholder 2">
            <a:extLst>
              <a:ext uri="{FF2B5EF4-FFF2-40B4-BE49-F238E27FC236}">
                <a16:creationId xmlns:a16="http://schemas.microsoft.com/office/drawing/2014/main" id="{63E6A7C5-7E6B-8EC9-A6ED-A7B4D873E8E6}"/>
              </a:ext>
            </a:extLst>
          </p:cNvPr>
          <p:cNvSpPr>
            <a:spLocks noGrp="1"/>
          </p:cNvSpPr>
          <p:nvPr>
            <p:ph idx="1"/>
          </p:nvPr>
        </p:nvSpPr>
        <p:spPr>
          <a:xfrm>
            <a:off x="685801" y="1737419"/>
            <a:ext cx="10665371" cy="3649133"/>
          </a:xfrm>
        </p:spPr>
        <p:txBody>
          <a:bodyPr/>
          <a:lstStyle/>
          <a:p>
            <a:pPr rtl="0">
              <a:spcBef>
                <a:spcPts val="0"/>
              </a:spcBef>
              <a:spcAft>
                <a:spcPts val="1200"/>
              </a:spcAft>
            </a:pPr>
            <a:r>
              <a:rPr lang="en-US" dirty="0"/>
              <a:t>Assessing our current QA engineers</a:t>
            </a:r>
          </a:p>
          <a:p>
            <a:pPr>
              <a:spcAft>
                <a:spcPts val="1200"/>
              </a:spcAft>
            </a:pPr>
            <a:r>
              <a:rPr lang="en-US" dirty="0"/>
              <a:t>Creating a Quality Maturity Model</a:t>
            </a:r>
          </a:p>
          <a:p>
            <a:pPr rtl="0">
              <a:spcBef>
                <a:spcPts val="0"/>
              </a:spcBef>
              <a:spcAft>
                <a:spcPts val="1200"/>
              </a:spcAft>
            </a:pPr>
            <a:r>
              <a:rPr lang="en-US" dirty="0"/>
              <a:t>Asking each team to create a Quality Strategy</a:t>
            </a:r>
          </a:p>
        </p:txBody>
      </p:sp>
      <p:pic>
        <p:nvPicPr>
          <p:cNvPr id="5" name="Picture 4">
            <a:extLst>
              <a:ext uri="{FF2B5EF4-FFF2-40B4-BE49-F238E27FC236}">
                <a16:creationId xmlns:a16="http://schemas.microsoft.com/office/drawing/2014/main" id="{BB607C51-2A0B-62E1-4D1C-554173F22E0E}"/>
              </a:ext>
            </a:extLst>
          </p:cNvPr>
          <p:cNvPicPr>
            <a:picLocks noChangeAspect="1"/>
          </p:cNvPicPr>
          <p:nvPr/>
        </p:nvPicPr>
        <p:blipFill>
          <a:blip r:embed="rId2"/>
          <a:stretch>
            <a:fillRect/>
          </a:stretch>
        </p:blipFill>
        <p:spPr>
          <a:xfrm>
            <a:off x="6891612" y="1805152"/>
            <a:ext cx="3925614" cy="3925614"/>
          </a:xfrm>
          <a:prstGeom prst="rect">
            <a:avLst/>
          </a:prstGeom>
        </p:spPr>
      </p:pic>
    </p:spTree>
    <p:extLst>
      <p:ext uri="{BB962C8B-B14F-4D97-AF65-F5344CB8AC3E}">
        <p14:creationId xmlns:p14="http://schemas.microsoft.com/office/powerpoint/2010/main" val="2248279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1_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3.xml><?xml version="1.0" encoding="utf-8"?>
<a:theme xmlns:a="http://schemas.openxmlformats.org/drawingml/2006/main" name="2_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4.xml><?xml version="1.0" encoding="utf-8"?>
<a:theme xmlns:a="http://schemas.openxmlformats.org/drawingml/2006/main" name="3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{DE356DE2-668D-4B41-9EAB-A291524C8021}tf10001058</Template>
  <TotalTime>593</TotalTime>
  <Words>2102</Words>
  <Application>Microsoft Macintosh PowerPoint</Application>
  <PresentationFormat>Widescreen</PresentationFormat>
  <Paragraphs>160</Paragraphs>
  <Slides>35</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35</vt:i4>
      </vt:variant>
    </vt:vector>
  </HeadingPairs>
  <TitlesOfParts>
    <vt:vector size="42" baseType="lpstr">
      <vt:lpstr>Arial</vt:lpstr>
      <vt:lpstr>Calibri</vt:lpstr>
      <vt:lpstr>Calibri Light</vt:lpstr>
      <vt:lpstr>Celestial</vt:lpstr>
      <vt:lpstr>1_Celestial</vt:lpstr>
      <vt:lpstr>2_Celestial</vt:lpstr>
      <vt:lpstr>3_Celestial</vt:lpstr>
      <vt:lpstr>Creating a  Culture of Quality</vt:lpstr>
      <vt:lpstr>About ME:</vt:lpstr>
      <vt:lpstr>Why the Whole team needs to own quality</vt:lpstr>
      <vt:lpstr>From “Accelerate” by Nicole Forsgren, Jez Humble, Gene Kim</vt:lpstr>
      <vt:lpstr>From “Clean Code” by Robert C. Martin</vt:lpstr>
      <vt:lpstr>Chapter one: Paylocity’s quality initiative</vt:lpstr>
      <vt:lpstr>About paylocity</vt:lpstr>
      <vt:lpstr>The problem</vt:lpstr>
      <vt:lpstr>The Quality Initiative</vt:lpstr>
      <vt:lpstr>QA reassessment</vt:lpstr>
      <vt:lpstr>The definition of quality</vt:lpstr>
      <vt:lpstr>The quality maturity model</vt:lpstr>
      <vt:lpstr>Fragment of quality maturity model</vt:lpstr>
      <vt:lpstr>The quality strategy</vt:lpstr>
      <vt:lpstr>Features of The quality strategy</vt:lpstr>
      <vt:lpstr>Features of The quality strategy- Continued</vt:lpstr>
      <vt:lpstr>Fragment of quality strategy</vt:lpstr>
      <vt:lpstr>implementation</vt:lpstr>
      <vt:lpstr>Chapter TWO: the challenges</vt:lpstr>
      <vt:lpstr>Change is hard!</vt:lpstr>
      <vt:lpstr>Leveling up the ASTEs</vt:lpstr>
      <vt:lpstr>Objections from developers and managers</vt:lpstr>
      <vt:lpstr>Time and logistic constraints </vt:lpstr>
      <vt:lpstr>Keeping Up Momentum</vt:lpstr>
      <vt:lpstr>Chapter Three: the results</vt:lpstr>
      <vt:lpstr>How we measured results</vt:lpstr>
      <vt:lpstr>Quality maturity model adoption stats</vt:lpstr>
      <vt:lpstr>Key indicator successes</vt:lpstr>
      <vt:lpstr>Less success</vt:lpstr>
      <vt:lpstr>An unexpected result</vt:lpstr>
      <vt:lpstr>Chapter four: Changes, and Looking ahead</vt:lpstr>
      <vt:lpstr>Recent changes</vt:lpstr>
      <vt:lpstr>What does the future hold?</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Culture of Quality</dc:title>
  <dc:creator>Kristin Jackvony</dc:creator>
  <cp:lastModifiedBy>Kristin Jackvony</cp:lastModifiedBy>
  <cp:revision>14</cp:revision>
  <dcterms:created xsi:type="dcterms:W3CDTF">2023-03-12T00:26:10Z</dcterms:created>
  <dcterms:modified xsi:type="dcterms:W3CDTF">2023-03-22T01:33:27Z</dcterms:modified>
</cp:coreProperties>
</file>