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Raleway"/>
      <p:regular r:id="rId27"/>
      <p:bold r:id="rId28"/>
      <p:italic r:id="rId29"/>
      <p:boldItalic r:id="rId30"/>
    </p:embeddedFont>
    <p:embeddedFont>
      <p:font typeface="Lat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aleway-bold.fntdata"/><Relationship Id="rId27" Type="http://schemas.openxmlformats.org/officeDocument/2006/relationships/font" Target="fonts/Raleway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regular.fntdata"/><Relationship Id="rId30" Type="http://schemas.openxmlformats.org/officeDocument/2006/relationships/font" Target="fonts/Raleway-boldItalic.fntdata"/><Relationship Id="rId11" Type="http://schemas.openxmlformats.org/officeDocument/2006/relationships/slide" Target="slides/slide6.xml"/><Relationship Id="rId33" Type="http://schemas.openxmlformats.org/officeDocument/2006/relationships/font" Target="fonts/Lato-italic.fntdata"/><Relationship Id="rId10" Type="http://schemas.openxmlformats.org/officeDocument/2006/relationships/slide" Target="slides/slide5.xml"/><Relationship Id="rId32" Type="http://schemas.openxmlformats.org/officeDocument/2006/relationships/font" Target="fonts/La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Lato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cc3d8a219c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cc3d8a219c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cc3d8a219c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cc3d8a219c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cc3d8a219c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cc3d8a219c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d285b3315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d285b3315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cc3d8a219c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cc3d8a219c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d37201f5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d37201f5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37201f50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37201f50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d285b3315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d285b3315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f88252dc4_0_1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f88252dc4_0_1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d285b3315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d285b3315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f88252dc4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f88252dc4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f88252dc4_0_1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f88252dc4_0_1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f88252dc4_0_1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f88252dc4_0_1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cc3d8a219c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cc3d8a219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cc3d8a219c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cc3d8a219c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c3d8a219c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cc3d8a219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 up the total number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cc3d8a219c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cc3d8a219c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cc3d8a219c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cc3d8a219c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c3d8a219c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cc3d8a219c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cc3d8a219c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cc3d8a219c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 up the total number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hyperlink" Target="http://kaufman-consulting.ca/" TargetMode="External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kaufman-consulting.ca/" TargetMode="External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kaufman-consulting.ca/" TargetMode="External"/><Relationship Id="rId3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kaufman-consulting.ca/" TargetMode="External"/><Relationship Id="rId3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hyperlink" Target="http://kaufman-consulting.ca/" TargetMode="External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kaufman-consulting.ca/" TargetMode="External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kaufman-consulting.ca/" TargetMode="External"/><Relationship Id="rId3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kaufman-consulting.ca/" TargetMode="External"/><Relationship Id="rId3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hyperlink" Target="http://kaufman-consulting.ca/" TargetMode="External"/><Relationship Id="rId4" Type="http://schemas.openxmlformats.org/officeDocument/2006/relationships/image" Target="../media/image1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kaufman-consulting.ca/" TargetMode="External"/><Relationship Id="rId3" Type="http://schemas.openxmlformats.org/officeDocument/2006/relationships/image" Target="../media/image1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kaufman-consulting.ca/" TargetMode="External"/><Relationship Id="rId3" Type="http://schemas.openxmlformats.org/officeDocument/2006/relationships/image" Target="../media/image1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kaufman-consulting.ca/" TargetMode="External"/><Relationship Id="rId3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11814" l="0" r="0" t="11814"/>
          <a:stretch/>
        </p:blipFill>
        <p:spPr>
          <a:xfrm>
            <a:off x="0" y="487825"/>
            <a:ext cx="9144000" cy="46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 txBox="1"/>
          <p:nvPr/>
        </p:nvSpPr>
        <p:spPr>
          <a:xfrm>
            <a:off x="231600" y="87625"/>
            <a:ext cx="151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Kaufman Consulting, Inc.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0832" y="47100"/>
            <a:ext cx="385044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0" name="Google Shape;120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1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Google Shape;123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4" name="Google Shape;124;p11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5" name="Google Shape;125;p11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" name="Google Shape;126;p11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" name="Google Shape;127;p11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8" name="Google Shape;128;p11"/>
          <p:cNvSpPr txBox="1"/>
          <p:nvPr/>
        </p:nvSpPr>
        <p:spPr>
          <a:xfrm>
            <a:off x="231600" y="87625"/>
            <a:ext cx="151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Kaufman Consulting, Inc.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9" name="Google Shape;12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0832" y="47100"/>
            <a:ext cx="385044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2" name="Google Shape;132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3" name="Google Shape;133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5" name="Google Shape;135;p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6" name="Google Shape;136;p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7" name="Google Shape;137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8" name="Google Shape;138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9" name="Google Shape;139;p12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0" name="Google Shape;140;p12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12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p12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3" name="Google Shape;143;p12"/>
          <p:cNvSpPr txBox="1"/>
          <p:nvPr/>
        </p:nvSpPr>
        <p:spPr>
          <a:xfrm>
            <a:off x="231600" y="87625"/>
            <a:ext cx="151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Kaufman Consulting, Inc.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4" name="Google Shape;14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0832" y="47100"/>
            <a:ext cx="385044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7" name="Google Shape;147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8" name="Google Shape;148;p1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9" name="Google Shape;149;p13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0" name="Google Shape;150;p13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1" name="Google Shape;151;p13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54" name="Google Shape;154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6" name="Google Shape;156;p14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" name="Google Shape;157;p14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8" name="Google Shape;158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9" name="Google Shape;159;p1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0" name="Google Shape;160;p14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" name="Google Shape;161;p14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2" name="Google Shape;162;p14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5" name="Google Shape;165;p1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6" name="Google Shape;166;p15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7" name="Google Shape;167;p15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8" name="Google Shape;168;p15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chemeClr val="dk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1" name="Google Shape;171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2" name="Google Shape;172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3" name="Google Shape;173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b="1"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4" name="Google Shape;174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1">
  <p:cSld name="SECTION_HEADER_2">
    <p:bg>
      <p:bgPr>
        <a:solidFill>
          <a:srgbClr val="434343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77" name="Google Shape;177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9" name="Google Shape;179;p1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0" name="Google Shape;180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1" name="Google Shape;181;p1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2" name="Google Shape;182;p17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3" name="Google Shape;183;p17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4" name="Google Shape;184;p17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5" name="Google Shape;185;p17"/>
          <p:cNvSpPr txBox="1"/>
          <p:nvPr/>
        </p:nvSpPr>
        <p:spPr>
          <a:xfrm>
            <a:off x="231600" y="87625"/>
            <a:ext cx="151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Kaufman Consulting, Inc.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6" name="Google Shape;1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126" y="0"/>
            <a:ext cx="444325" cy="45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 b="11814" l="0" r="0" t="11814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" name="Google Shape;23;p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" name="Google Shape;24;p3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" name="Google Shape;25;p3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" name="Google Shape;26;p3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" name="Google Shape;27;p3"/>
          <p:cNvSpPr txBox="1"/>
          <p:nvPr/>
        </p:nvSpPr>
        <p:spPr>
          <a:xfrm>
            <a:off x="231600" y="87625"/>
            <a:ext cx="151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Kaufman Consulting, Inc.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" name="Google Shape;2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0832" y="47100"/>
            <a:ext cx="385044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1" name="Google Shape;31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" name="Google Shape;33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" name="Google Shape;35;p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" name="Google Shape;36;p4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" name="Google Shape;37;p4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" name="Google Shape;38;p4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" name="Google Shape;39;p4"/>
          <p:cNvSpPr txBox="1"/>
          <p:nvPr/>
        </p:nvSpPr>
        <p:spPr>
          <a:xfrm>
            <a:off x="231600" y="87625"/>
            <a:ext cx="151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Kaufman Consulting, Inc.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" name="Google Shape;4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0832" y="47100"/>
            <a:ext cx="385044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" name="Google Shape;4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4" name="Google Shape;4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" name="Google Shape;47;p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" name="Google Shape;49;p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5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" name="Google Shape;51;p5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" name="Google Shape;52;p5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" name="Google Shape;53;p5"/>
          <p:cNvSpPr txBox="1"/>
          <p:nvPr/>
        </p:nvSpPr>
        <p:spPr>
          <a:xfrm>
            <a:off x="231600" y="87625"/>
            <a:ext cx="151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Kaufman Consulting, Inc.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4" name="Google Shape;5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126" y="0"/>
            <a:ext cx="444325" cy="45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" name="Google Shape;58;p6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" name="Google Shape;59;p6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" name="Google Shape;60;p6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" name="Google Shape;61;p6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" name="Google Shape;62;p6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6"/>
          <p:cNvSpPr txBox="1"/>
          <p:nvPr/>
        </p:nvSpPr>
        <p:spPr>
          <a:xfrm>
            <a:off x="231600" y="87625"/>
            <a:ext cx="151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Kaufman Consulting, Inc.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4" name="Google Shape;6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126" y="0"/>
            <a:ext cx="444325" cy="45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66" name="Google Shape;66;p7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" name="Google Shape;69;p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" name="Google Shape;70;p7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7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" name="Google Shape;72;p7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" name="Google Shape;73;p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4" name="Google Shape;74;p7"/>
          <p:cNvSpPr txBox="1"/>
          <p:nvPr/>
        </p:nvSpPr>
        <p:spPr>
          <a:xfrm>
            <a:off x="231600" y="87625"/>
            <a:ext cx="151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Kaufman Consulting, Inc.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5" name="Google Shape;7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6126" y="0"/>
            <a:ext cx="444325" cy="45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9" name="Google Shape;79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" name="Google Shape;81;p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" name="Google Shape;82;p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3" name="Google Shape;83;p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4" name="Google Shape;84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5" name="Google Shape;85;p8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6" name="Google Shape;86;p8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" name="Google Shape;87;p8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" name="Google Shape;88;p8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9" name="Google Shape;89;p8"/>
          <p:cNvSpPr txBox="1"/>
          <p:nvPr/>
        </p:nvSpPr>
        <p:spPr>
          <a:xfrm>
            <a:off x="231600" y="87625"/>
            <a:ext cx="151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Kaufman Consulting, Inc.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0" name="Google Shape;9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126" y="0"/>
            <a:ext cx="444325" cy="45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" name="Google Shape;9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4" name="Google Shape;9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6" name="Google Shape;96;p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7" name="Google Shape;97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8" name="Google Shape;98;p9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9" name="Google Shape;99;p9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" name="Google Shape;100;p9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" name="Google Shape;101;p9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2" name="Google Shape;102;p9"/>
          <p:cNvSpPr txBox="1"/>
          <p:nvPr/>
        </p:nvSpPr>
        <p:spPr>
          <a:xfrm>
            <a:off x="231600" y="87625"/>
            <a:ext cx="151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Kaufman Consulting, Inc.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3" name="Google Shape;10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126" y="0"/>
            <a:ext cx="444325" cy="45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" name="Google Shape;106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7" name="Google Shape;107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10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0" name="Google Shape;110;p10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" name="Google Shape;111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2" name="Google Shape;112;p10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3" name="Google Shape;113;p10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" name="Google Shape;114;p10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" name="Google Shape;115;p10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6" name="Google Shape;116;p10"/>
          <p:cNvSpPr txBox="1"/>
          <p:nvPr/>
        </p:nvSpPr>
        <p:spPr>
          <a:xfrm>
            <a:off x="231600" y="87625"/>
            <a:ext cx="151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Kaufman Consulting, Inc.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7" name="Google Shape;11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126" y="0"/>
            <a:ext cx="444325" cy="45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hyperlink" Target="mailto:mike@kaufman-consulting.ca" TargetMode="External"/><Relationship Id="rId4" Type="http://schemas.openxmlformats.org/officeDocument/2006/relationships/hyperlink" Target="http://www.kaufman-consulting.ca" TargetMode="External"/><Relationship Id="rId5" Type="http://schemas.openxmlformats.org/officeDocument/2006/relationships/hyperlink" Target="http://www.kaufman-consulting.ca" TargetMode="External"/><Relationship Id="rId6" Type="http://schemas.openxmlformats.org/officeDocument/2006/relationships/image" Target="../media/image1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 txBox="1"/>
          <p:nvPr>
            <p:ph type="ctrTitle"/>
          </p:nvPr>
        </p:nvSpPr>
        <p:spPr>
          <a:xfrm>
            <a:off x="729450" y="1322450"/>
            <a:ext cx="7903800" cy="26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/>
              <a:t>Emotional Intelligence: Bringing Heart into Testing</a:t>
            </a:r>
            <a:r>
              <a:rPr lang="en-GB" sz="4800">
                <a:solidFill>
                  <a:srgbClr val="000000"/>
                </a:solidFill>
              </a:rPr>
              <a:t>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"/>
          <p:cNvSpPr txBox="1"/>
          <p:nvPr>
            <p:ph type="title"/>
          </p:nvPr>
        </p:nvSpPr>
        <p:spPr>
          <a:xfrm>
            <a:off x="729450" y="1318650"/>
            <a:ext cx="7688400" cy="34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How did they make you feel?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400">
                <a:solidFill>
                  <a:srgbClr val="000000"/>
                </a:solidFill>
              </a:rPr>
              <a:t>Consider how you felt around this person. </a:t>
            </a:r>
            <a:endParaRPr b="0" sz="2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400">
                <a:solidFill>
                  <a:srgbClr val="000000"/>
                </a:solidFill>
              </a:rPr>
              <a:t>Underneath your ratings, write down the feelings and/or emotions that come to mind about this person.</a:t>
            </a:r>
            <a:endParaRPr b="0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 txBox="1"/>
          <p:nvPr>
            <p:ph type="title"/>
          </p:nvPr>
        </p:nvSpPr>
        <p:spPr>
          <a:xfrm>
            <a:off x="223625" y="1318650"/>
            <a:ext cx="2725500" cy="35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 scores?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Worst scores?</a:t>
            </a:r>
            <a:br>
              <a:rPr lang="en-GB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 feelings?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Worst feelings?</a:t>
            </a:r>
            <a:endParaRPr/>
          </a:p>
        </p:txBody>
      </p:sp>
      <p:pic>
        <p:nvPicPr>
          <p:cNvPr descr="What Is Considered a Genius IQ Score?" id="257" name="Google Shape;2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8225" y="1014900"/>
            <a:ext cx="5752800" cy="384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9"/>
          <p:cNvSpPr txBox="1"/>
          <p:nvPr>
            <p:ph type="title"/>
          </p:nvPr>
        </p:nvSpPr>
        <p:spPr>
          <a:xfrm>
            <a:off x="223625" y="1318650"/>
            <a:ext cx="3857700" cy="35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just assessed this </a:t>
            </a:r>
            <a:r>
              <a:rPr lang="en-GB"/>
              <a:t>person’s </a:t>
            </a:r>
            <a:r>
              <a:rPr lang="en-GB" u="sng"/>
              <a:t>demonstrated emotional intelligence</a:t>
            </a:r>
            <a:r>
              <a:rPr lang="en-GB"/>
              <a:t>.</a:t>
            </a:r>
            <a:endParaRPr/>
          </a:p>
        </p:txBody>
      </p:sp>
      <p:pic>
        <p:nvPicPr>
          <p:cNvPr id="263" name="Google Shape;263;p29"/>
          <p:cNvPicPr preferRelativeResize="0"/>
          <p:nvPr/>
        </p:nvPicPr>
        <p:blipFill rotWithShape="1">
          <a:blip r:embed="rId3">
            <a:alphaModFix/>
          </a:blip>
          <a:srcRect b="38987" l="41166" r="0" t="0"/>
          <a:stretch/>
        </p:blipFill>
        <p:spPr>
          <a:xfrm>
            <a:off x="4849975" y="739525"/>
            <a:ext cx="3977174" cy="412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375" y="524975"/>
            <a:ext cx="6975251" cy="461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 txBox="1"/>
          <p:nvPr>
            <p:ph type="title"/>
          </p:nvPr>
        </p:nvSpPr>
        <p:spPr>
          <a:xfrm>
            <a:off x="0" y="52497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The Science of Emotions</a:t>
            </a:r>
            <a:endParaRPr sz="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600" y="491925"/>
            <a:ext cx="6840801" cy="46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3575" y="621300"/>
            <a:ext cx="5829724" cy="437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2"/>
          <p:cNvSpPr txBox="1"/>
          <p:nvPr>
            <p:ph type="title"/>
          </p:nvPr>
        </p:nvSpPr>
        <p:spPr>
          <a:xfrm>
            <a:off x="335450" y="1318650"/>
            <a:ext cx="2613600" cy="35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It’s not the code. It’s not the product. It’s not the bugs. It’s not the tests.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It’s people.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 txBox="1"/>
          <p:nvPr>
            <p:ph type="title"/>
          </p:nvPr>
        </p:nvSpPr>
        <p:spPr>
          <a:xfrm>
            <a:off x="335450" y="1318650"/>
            <a:ext cx="2613600" cy="35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than any technical skill, this is what you should be putting your personal development towards.</a:t>
            </a:r>
            <a:endParaRPr/>
          </a:p>
        </p:txBody>
      </p:sp>
      <p:pic>
        <p:nvPicPr>
          <p:cNvPr id="286" name="Google Shape;28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375" y="613625"/>
            <a:ext cx="5890150" cy="4417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/>
          <p:nvPr>
            <p:ph type="title"/>
          </p:nvPr>
        </p:nvSpPr>
        <p:spPr>
          <a:xfrm>
            <a:off x="729450" y="1318650"/>
            <a:ext cx="7688400" cy="34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So what does all this have to do with QA, anyway?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400">
                <a:solidFill>
                  <a:srgbClr val="000000"/>
                </a:solidFill>
              </a:rPr>
              <a:t>Let’s deep dive to find out</a:t>
            </a:r>
            <a:endParaRPr b="0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"/>
          <p:cNvSpPr txBox="1"/>
          <p:nvPr>
            <p:ph type="title"/>
          </p:nvPr>
        </p:nvSpPr>
        <p:spPr>
          <a:xfrm>
            <a:off x="728363" y="1318650"/>
            <a:ext cx="6704700" cy="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Awareness of Others</a:t>
            </a:r>
            <a:endParaRPr b="0"/>
          </a:p>
        </p:txBody>
      </p:sp>
      <p:sp>
        <p:nvSpPr>
          <p:cNvPr id="297" name="Google Shape;297;p35"/>
          <p:cNvSpPr txBox="1"/>
          <p:nvPr>
            <p:ph idx="1" type="body"/>
          </p:nvPr>
        </p:nvSpPr>
        <p:spPr>
          <a:xfrm>
            <a:off x="721250" y="1965150"/>
            <a:ext cx="5368500" cy="8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/>
              <a:t>Balances achieving results with others’ needs.</a:t>
            </a:r>
            <a:endParaRPr sz="2000"/>
          </a:p>
        </p:txBody>
      </p:sp>
      <p:sp>
        <p:nvSpPr>
          <p:cNvPr id="298" name="Google Shape;298;p35"/>
          <p:cNvSpPr txBox="1"/>
          <p:nvPr/>
        </p:nvSpPr>
        <p:spPr>
          <a:xfrm>
            <a:off x="3202795" y="3781738"/>
            <a:ext cx="1521000" cy="1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">
                <a:solidFill>
                  <a:srgbClr val="FFFFFF"/>
                </a:solidFill>
              </a:rPr>
              <a:t>CEO</a:t>
            </a:r>
            <a:endParaRPr b="1" sz="600">
              <a:solidFill>
                <a:srgbClr val="FFFFFF"/>
              </a:solidFill>
            </a:endParaRPr>
          </a:p>
        </p:txBody>
      </p:sp>
      <p:sp>
        <p:nvSpPr>
          <p:cNvPr id="299" name="Google Shape;299;p35"/>
          <p:cNvSpPr txBox="1"/>
          <p:nvPr/>
        </p:nvSpPr>
        <p:spPr>
          <a:xfrm>
            <a:off x="5230277" y="3781738"/>
            <a:ext cx="1521000" cy="1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">
                <a:solidFill>
                  <a:srgbClr val="FFFFFF"/>
                </a:solidFill>
              </a:rPr>
              <a:t>CFO</a:t>
            </a:r>
            <a:endParaRPr b="1" sz="600">
              <a:solidFill>
                <a:srgbClr val="FFFFFF"/>
              </a:solidFill>
            </a:endParaRPr>
          </a:p>
        </p:txBody>
      </p:sp>
      <p:sp>
        <p:nvSpPr>
          <p:cNvPr id="300" name="Google Shape;300;p35"/>
          <p:cNvSpPr txBox="1"/>
          <p:nvPr/>
        </p:nvSpPr>
        <p:spPr>
          <a:xfrm>
            <a:off x="7252904" y="3781738"/>
            <a:ext cx="1521000" cy="1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">
                <a:solidFill>
                  <a:srgbClr val="FFFFFF"/>
                </a:solidFill>
              </a:rPr>
              <a:t>Sales Director</a:t>
            </a:r>
            <a:endParaRPr b="1" sz="600">
              <a:solidFill>
                <a:srgbClr val="FFFFFF"/>
              </a:solidFill>
            </a:endParaRPr>
          </a:p>
        </p:txBody>
      </p:sp>
      <p:sp>
        <p:nvSpPr>
          <p:cNvPr id="301" name="Google Shape;301;p35"/>
          <p:cNvSpPr txBox="1"/>
          <p:nvPr/>
        </p:nvSpPr>
        <p:spPr>
          <a:xfrm>
            <a:off x="7252929" y="3960772"/>
            <a:ext cx="15210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Wendy Writer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2" name="Google Shape;302;p35"/>
          <p:cNvSpPr txBox="1"/>
          <p:nvPr>
            <p:ph idx="1" type="body"/>
          </p:nvPr>
        </p:nvSpPr>
        <p:spPr>
          <a:xfrm>
            <a:off x="728375" y="3206175"/>
            <a:ext cx="5368500" cy="10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/>
              <a:t>Notices when someone needs support and responds effectively.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6"/>
          <p:cNvSpPr txBox="1"/>
          <p:nvPr>
            <p:ph type="title"/>
          </p:nvPr>
        </p:nvSpPr>
        <p:spPr>
          <a:xfrm>
            <a:off x="728363" y="1318650"/>
            <a:ext cx="6704700" cy="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Authenticity</a:t>
            </a:r>
            <a:endParaRPr b="0"/>
          </a:p>
        </p:txBody>
      </p:sp>
      <p:sp>
        <p:nvSpPr>
          <p:cNvPr id="308" name="Google Shape;308;p36"/>
          <p:cNvSpPr txBox="1"/>
          <p:nvPr>
            <p:ph idx="1" type="body"/>
          </p:nvPr>
        </p:nvSpPr>
        <p:spPr>
          <a:xfrm>
            <a:off x="721250" y="1965150"/>
            <a:ext cx="5368500" cy="73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/>
              <a:t>Responds effectively when challenged.</a:t>
            </a:r>
            <a:endParaRPr sz="2000"/>
          </a:p>
        </p:txBody>
      </p:sp>
      <p:sp>
        <p:nvSpPr>
          <p:cNvPr id="309" name="Google Shape;309;p36"/>
          <p:cNvSpPr txBox="1"/>
          <p:nvPr/>
        </p:nvSpPr>
        <p:spPr>
          <a:xfrm>
            <a:off x="3202795" y="3781738"/>
            <a:ext cx="1521000" cy="1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">
                <a:solidFill>
                  <a:srgbClr val="FFFFFF"/>
                </a:solidFill>
              </a:rPr>
              <a:t>CEO</a:t>
            </a:r>
            <a:endParaRPr b="1" sz="600">
              <a:solidFill>
                <a:srgbClr val="FFFFFF"/>
              </a:solidFill>
            </a:endParaRPr>
          </a:p>
        </p:txBody>
      </p:sp>
      <p:sp>
        <p:nvSpPr>
          <p:cNvPr id="310" name="Google Shape;310;p36"/>
          <p:cNvSpPr txBox="1"/>
          <p:nvPr/>
        </p:nvSpPr>
        <p:spPr>
          <a:xfrm>
            <a:off x="5230277" y="3781738"/>
            <a:ext cx="1521000" cy="1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">
                <a:solidFill>
                  <a:srgbClr val="FFFFFF"/>
                </a:solidFill>
              </a:rPr>
              <a:t>CFO</a:t>
            </a:r>
            <a:endParaRPr b="1" sz="600">
              <a:solidFill>
                <a:srgbClr val="FFFFFF"/>
              </a:solidFill>
            </a:endParaRPr>
          </a:p>
        </p:txBody>
      </p:sp>
      <p:sp>
        <p:nvSpPr>
          <p:cNvPr id="311" name="Google Shape;311;p36"/>
          <p:cNvSpPr txBox="1"/>
          <p:nvPr/>
        </p:nvSpPr>
        <p:spPr>
          <a:xfrm>
            <a:off x="5230277" y="3960772"/>
            <a:ext cx="15210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Vinny Viewer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12" name="Google Shape;312;p36"/>
          <p:cNvSpPr txBox="1"/>
          <p:nvPr/>
        </p:nvSpPr>
        <p:spPr>
          <a:xfrm>
            <a:off x="7252904" y="3781738"/>
            <a:ext cx="1521000" cy="1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">
                <a:solidFill>
                  <a:srgbClr val="FFFFFF"/>
                </a:solidFill>
              </a:rPr>
              <a:t>Sales Director</a:t>
            </a:r>
            <a:endParaRPr b="1" sz="600">
              <a:solidFill>
                <a:srgbClr val="FFFFFF"/>
              </a:solidFill>
            </a:endParaRPr>
          </a:p>
        </p:txBody>
      </p:sp>
      <p:sp>
        <p:nvSpPr>
          <p:cNvPr id="313" name="Google Shape;313;p36"/>
          <p:cNvSpPr txBox="1"/>
          <p:nvPr/>
        </p:nvSpPr>
        <p:spPr>
          <a:xfrm>
            <a:off x="7252929" y="3960772"/>
            <a:ext cx="15210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Wendy Writer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14" name="Google Shape;314;p36"/>
          <p:cNvSpPr txBox="1"/>
          <p:nvPr>
            <p:ph type="title"/>
          </p:nvPr>
        </p:nvSpPr>
        <p:spPr>
          <a:xfrm>
            <a:off x="728363" y="2787150"/>
            <a:ext cx="6704700" cy="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Self-Management	</a:t>
            </a:r>
            <a:endParaRPr b="0"/>
          </a:p>
        </p:txBody>
      </p:sp>
      <p:sp>
        <p:nvSpPr>
          <p:cNvPr id="315" name="Google Shape;315;p36"/>
          <p:cNvSpPr txBox="1"/>
          <p:nvPr>
            <p:ph idx="1" type="body"/>
          </p:nvPr>
        </p:nvSpPr>
        <p:spPr>
          <a:xfrm>
            <a:off x="721250" y="3345450"/>
            <a:ext cx="5368500" cy="73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/>
              <a:t>Quickly adapts to new circumstances.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"/>
          <p:cNvSpPr txBox="1"/>
          <p:nvPr>
            <p:ph idx="4294967295" type="body"/>
          </p:nvPr>
        </p:nvSpPr>
        <p:spPr>
          <a:xfrm>
            <a:off x="729450" y="1749350"/>
            <a:ext cx="2373300" cy="26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FFFFFF"/>
                </a:solidFill>
              </a:rPr>
              <a:t>EXERCISE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descr="6 Inexpensive Ways to Stay in Shape – Health Essentials from Cleveland  Clinic" id="197" name="Google Shape;1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7425" y="698850"/>
            <a:ext cx="6233850" cy="409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7"/>
          <p:cNvSpPr txBox="1"/>
          <p:nvPr>
            <p:ph idx="4294967295" type="subTitle"/>
          </p:nvPr>
        </p:nvSpPr>
        <p:spPr>
          <a:xfrm>
            <a:off x="721225" y="1388392"/>
            <a:ext cx="3361500" cy="2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/>
              <a:t>Executive and Team Coach</a:t>
            </a:r>
            <a:endParaRPr sz="800"/>
          </a:p>
        </p:txBody>
      </p:sp>
      <p:sp>
        <p:nvSpPr>
          <p:cNvPr id="321" name="Google Shape;321;p37"/>
          <p:cNvSpPr txBox="1"/>
          <p:nvPr>
            <p:ph type="title"/>
          </p:nvPr>
        </p:nvSpPr>
        <p:spPr>
          <a:xfrm>
            <a:off x="721225" y="1657475"/>
            <a:ext cx="33009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Mike Kaufman</a:t>
            </a:r>
            <a:endParaRPr/>
          </a:p>
        </p:txBody>
      </p:sp>
      <p:sp>
        <p:nvSpPr>
          <p:cNvPr id="322" name="Google Shape;322;p37"/>
          <p:cNvSpPr txBox="1"/>
          <p:nvPr>
            <p:ph idx="1" type="body"/>
          </p:nvPr>
        </p:nvSpPr>
        <p:spPr>
          <a:xfrm>
            <a:off x="721225" y="2288375"/>
            <a:ext cx="3628500" cy="10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/in/mkaufman811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@mkaufman811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>
                <a:solidFill>
                  <a:schemeClr val="hlink"/>
                </a:solidFill>
                <a:hlinkClick r:id="rId3"/>
              </a:rPr>
              <a:t>mike@kaufman-consulting.ca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>
                <a:solidFill>
                  <a:schemeClr val="hlink"/>
                </a:solidFill>
                <a:hlinkClick r:id="rId4"/>
              </a:rPr>
              <a:t>w</a:t>
            </a:r>
            <a:r>
              <a:rPr lang="en-GB" sz="2000" u="sng">
                <a:solidFill>
                  <a:schemeClr val="hlink"/>
                </a:solidFill>
                <a:hlinkClick r:id="rId5"/>
              </a:rPr>
              <a:t>ww.kaufman-consulting.ca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323" name="Google Shape;323;p37"/>
          <p:cNvPicPr preferRelativeResize="0"/>
          <p:nvPr/>
        </p:nvPicPr>
        <p:blipFill rotWithShape="1">
          <a:blip r:embed="rId6">
            <a:alphaModFix/>
          </a:blip>
          <a:srcRect b="29621" l="0" r="0" t="9163"/>
          <a:stretch/>
        </p:blipFill>
        <p:spPr>
          <a:xfrm>
            <a:off x="5146750" y="1191223"/>
            <a:ext cx="3997252" cy="326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8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lt1"/>
                </a:solidFill>
              </a:rPr>
              <a:t>Thank you.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9" name="Google Shape;329;p38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0"/>
          <p:cNvSpPr txBox="1"/>
          <p:nvPr>
            <p:ph type="title"/>
          </p:nvPr>
        </p:nvSpPr>
        <p:spPr>
          <a:xfrm>
            <a:off x="729450" y="1318650"/>
            <a:ext cx="7688400" cy="34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Your experience of Emotional Intelligence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Think of your best ever boss, coworker, mentor, coach, teacher, etc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lang="en-GB" sz="2500">
                <a:solidFill>
                  <a:srgbClr val="000000"/>
                </a:solidFill>
              </a:rPr>
            </a:br>
            <a:r>
              <a:rPr b="0" lang="en-GB" sz="2500">
                <a:solidFill>
                  <a:srgbClr val="000000"/>
                </a:solidFill>
              </a:rPr>
              <a:t>Write their name at the top of your paper and draw a line underneath.</a:t>
            </a:r>
            <a:endParaRPr b="0" sz="2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1"/>
          <p:cNvSpPr txBox="1"/>
          <p:nvPr>
            <p:ph type="title"/>
          </p:nvPr>
        </p:nvSpPr>
        <p:spPr>
          <a:xfrm>
            <a:off x="729450" y="1318650"/>
            <a:ext cx="7688400" cy="34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Jane Doe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1.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2.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3.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4.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5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6.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Leave some space underneath</a:t>
            </a:r>
            <a:endParaRPr b="0" sz="2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/>
          <p:nvPr>
            <p:ph type="title"/>
          </p:nvPr>
        </p:nvSpPr>
        <p:spPr>
          <a:xfrm>
            <a:off x="729450" y="1318650"/>
            <a:ext cx="7688400" cy="38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1.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2.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3.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4.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5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6.</a:t>
            </a:r>
            <a:endParaRPr b="0" sz="2500">
              <a:solidFill>
                <a:srgbClr val="000000"/>
              </a:solidFill>
            </a:endParaRPr>
          </a:p>
          <a:p>
            <a:pPr indent="1768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AutoNum type="arabicPeriod"/>
            </a:pPr>
            <a:r>
              <a:rPr b="0" lang="en-GB" sz="1800">
                <a:solidFill>
                  <a:srgbClr val="FF0000"/>
                </a:solidFill>
              </a:rPr>
              <a:t>Significantly less than others</a:t>
            </a:r>
            <a:endParaRPr b="0" sz="1800">
              <a:solidFill>
                <a:srgbClr val="FF0000"/>
              </a:solidFill>
            </a:endParaRPr>
          </a:p>
          <a:p>
            <a:pPr indent="1768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AutoNum type="arabicPeriod"/>
            </a:pPr>
            <a:r>
              <a:rPr b="0" lang="en-GB" sz="1800">
                <a:solidFill>
                  <a:srgbClr val="FF0000"/>
                </a:solidFill>
              </a:rPr>
              <a:t>Less than others</a:t>
            </a:r>
            <a:endParaRPr b="0" sz="1800">
              <a:solidFill>
                <a:srgbClr val="FF0000"/>
              </a:solidFill>
            </a:endParaRPr>
          </a:p>
          <a:p>
            <a:pPr indent="1768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AutoNum type="arabicPeriod"/>
            </a:pPr>
            <a:r>
              <a:rPr b="0" lang="en-GB" sz="1800">
                <a:solidFill>
                  <a:srgbClr val="FF0000"/>
                </a:solidFill>
              </a:rPr>
              <a:t>About typical</a:t>
            </a:r>
            <a:endParaRPr b="0" sz="1800">
              <a:solidFill>
                <a:srgbClr val="FF0000"/>
              </a:solidFill>
            </a:endParaRPr>
          </a:p>
          <a:p>
            <a:pPr indent="1768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AutoNum type="arabicPeriod"/>
            </a:pPr>
            <a:r>
              <a:rPr b="0" lang="en-GB" sz="1800">
                <a:solidFill>
                  <a:srgbClr val="FF0000"/>
                </a:solidFill>
              </a:rPr>
              <a:t>More than others</a:t>
            </a:r>
            <a:endParaRPr b="0" sz="1800">
              <a:solidFill>
                <a:srgbClr val="FF0000"/>
              </a:solidFill>
            </a:endParaRPr>
          </a:p>
          <a:p>
            <a:pPr indent="1768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AutoNum type="arabicPeriod"/>
            </a:pPr>
            <a:r>
              <a:rPr b="0" lang="en-GB" sz="1800">
                <a:solidFill>
                  <a:srgbClr val="FF0000"/>
                </a:solidFill>
              </a:rPr>
              <a:t>Significantly more than others</a:t>
            </a:r>
            <a:endParaRPr b="0" sz="1800">
              <a:solidFill>
                <a:srgbClr val="FF0000"/>
              </a:solidFill>
            </a:endParaRPr>
          </a:p>
        </p:txBody>
      </p:sp>
      <p:sp>
        <p:nvSpPr>
          <p:cNvPr id="213" name="Google Shape;213;p22"/>
          <p:cNvSpPr txBox="1"/>
          <p:nvPr/>
        </p:nvSpPr>
        <p:spPr>
          <a:xfrm>
            <a:off x="1104175" y="1402500"/>
            <a:ext cx="740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Raleway"/>
                <a:ea typeface="Raleway"/>
                <a:cs typeface="Raleway"/>
                <a:sym typeface="Raleway"/>
              </a:rPr>
              <a:t>Demonstrates awareness of their mood and emotions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4" name="Google Shape;214;p22"/>
          <p:cNvSpPr txBox="1"/>
          <p:nvPr/>
        </p:nvSpPr>
        <p:spPr>
          <a:xfrm>
            <a:off x="2563375" y="573050"/>
            <a:ext cx="4486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latin typeface="Raleway"/>
                <a:ea typeface="Raleway"/>
                <a:cs typeface="Raleway"/>
                <a:sym typeface="Raleway"/>
              </a:rPr>
              <a:t>What is YOUR experience?</a:t>
            </a:r>
            <a:endParaRPr b="1" sz="2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5" name="Google Shape;215;p22"/>
          <p:cNvSpPr txBox="1"/>
          <p:nvPr/>
        </p:nvSpPr>
        <p:spPr>
          <a:xfrm>
            <a:off x="1104175" y="1772063"/>
            <a:ext cx="740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Raleway"/>
                <a:ea typeface="Raleway"/>
                <a:cs typeface="Raleway"/>
                <a:sym typeface="Raleway"/>
              </a:rPr>
              <a:t>Makes others feel appreciated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6" name="Google Shape;216;p22"/>
          <p:cNvSpPr txBox="1"/>
          <p:nvPr/>
        </p:nvSpPr>
        <p:spPr>
          <a:xfrm>
            <a:off x="1104175" y="2140575"/>
            <a:ext cx="740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Raleway"/>
                <a:ea typeface="Raleway"/>
                <a:cs typeface="Raleway"/>
                <a:sym typeface="Raleway"/>
              </a:rPr>
              <a:t>Is open and honest about mistakes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7" name="Google Shape;217;p22"/>
          <p:cNvSpPr txBox="1"/>
          <p:nvPr/>
        </p:nvSpPr>
        <p:spPr>
          <a:xfrm>
            <a:off x="1104175" y="2534325"/>
            <a:ext cx="740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Raleway"/>
                <a:ea typeface="Raleway"/>
                <a:cs typeface="Raleway"/>
                <a:sym typeface="Raleway"/>
              </a:rPr>
              <a:t>Makes ethical decisions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8" name="Google Shape;218;p22"/>
          <p:cNvSpPr txBox="1"/>
          <p:nvPr/>
        </p:nvSpPr>
        <p:spPr>
          <a:xfrm>
            <a:off x="1104175" y="2878650"/>
            <a:ext cx="740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Raleway"/>
                <a:ea typeface="Raleway"/>
                <a:cs typeface="Raleway"/>
                <a:sym typeface="Raleway"/>
              </a:rPr>
              <a:t>Manages their emotions effectively in difficult situations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9" name="Google Shape;219;p22"/>
          <p:cNvSpPr txBox="1"/>
          <p:nvPr/>
        </p:nvSpPr>
        <p:spPr>
          <a:xfrm>
            <a:off x="1104175" y="3296600"/>
            <a:ext cx="740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Raleway"/>
                <a:ea typeface="Raleway"/>
                <a:cs typeface="Raleway"/>
                <a:sym typeface="Raleway"/>
              </a:rPr>
              <a:t>Recognizes others’ hard work and achievements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"/>
          <p:cNvSpPr txBox="1"/>
          <p:nvPr>
            <p:ph type="title"/>
          </p:nvPr>
        </p:nvSpPr>
        <p:spPr>
          <a:xfrm>
            <a:off x="729450" y="1318650"/>
            <a:ext cx="7688400" cy="34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How did they make you feel?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400">
                <a:solidFill>
                  <a:srgbClr val="000000"/>
                </a:solidFill>
              </a:rPr>
              <a:t>Consider how you felt around this person. </a:t>
            </a:r>
            <a:endParaRPr b="0" sz="2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400">
                <a:solidFill>
                  <a:srgbClr val="000000"/>
                </a:solidFill>
              </a:rPr>
              <a:t>Underneath your ratings, write down the </a:t>
            </a:r>
            <a:r>
              <a:rPr b="0" lang="en-GB" sz="2400">
                <a:solidFill>
                  <a:srgbClr val="000000"/>
                </a:solidFill>
              </a:rPr>
              <a:t>feelings and/or emotions that come to mind about this person.</a:t>
            </a:r>
            <a:endParaRPr b="0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4"/>
          <p:cNvSpPr txBox="1"/>
          <p:nvPr>
            <p:ph type="title"/>
          </p:nvPr>
        </p:nvSpPr>
        <p:spPr>
          <a:xfrm>
            <a:off x="729450" y="1318650"/>
            <a:ext cx="7688400" cy="34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Your experience of Emotional Intelligence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Think of your WORST ever boss, coworker, mentor, coach, teacher, etc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lang="en-GB" sz="2500">
                <a:solidFill>
                  <a:srgbClr val="000000"/>
                </a:solidFill>
              </a:rPr>
            </a:br>
            <a:r>
              <a:rPr b="0" lang="en-GB" sz="2500">
                <a:solidFill>
                  <a:srgbClr val="000000"/>
                </a:solidFill>
              </a:rPr>
              <a:t>Write their name at the top of your paper and draw a line underneath.</a:t>
            </a:r>
            <a:endParaRPr b="0" sz="2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"/>
          <p:cNvSpPr txBox="1"/>
          <p:nvPr>
            <p:ph type="title"/>
          </p:nvPr>
        </p:nvSpPr>
        <p:spPr>
          <a:xfrm>
            <a:off x="729450" y="1318650"/>
            <a:ext cx="7688400" cy="34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Bob Backbreaker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1.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2.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3.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4.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5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6.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Leave some space underneath</a:t>
            </a:r>
            <a:endParaRPr b="0" sz="2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 txBox="1"/>
          <p:nvPr>
            <p:ph type="title"/>
          </p:nvPr>
        </p:nvSpPr>
        <p:spPr>
          <a:xfrm>
            <a:off x="729450" y="1318650"/>
            <a:ext cx="7688400" cy="38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1.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2.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3.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4.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5</a:t>
            </a:r>
            <a:endParaRPr b="0" sz="2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500">
                <a:solidFill>
                  <a:srgbClr val="000000"/>
                </a:solidFill>
              </a:rPr>
              <a:t>6.</a:t>
            </a:r>
            <a:endParaRPr b="0" sz="2500">
              <a:solidFill>
                <a:srgbClr val="000000"/>
              </a:solidFill>
            </a:endParaRPr>
          </a:p>
          <a:p>
            <a:pPr indent="1768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AutoNum type="arabicPeriod"/>
            </a:pPr>
            <a:r>
              <a:rPr b="0" lang="en-GB" sz="1800">
                <a:solidFill>
                  <a:srgbClr val="FF0000"/>
                </a:solidFill>
              </a:rPr>
              <a:t>Significantly less than others</a:t>
            </a:r>
            <a:endParaRPr b="0" sz="1800">
              <a:solidFill>
                <a:srgbClr val="FF0000"/>
              </a:solidFill>
            </a:endParaRPr>
          </a:p>
          <a:p>
            <a:pPr indent="1768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AutoNum type="arabicPeriod"/>
            </a:pPr>
            <a:r>
              <a:rPr b="0" lang="en-GB" sz="1800">
                <a:solidFill>
                  <a:srgbClr val="FF0000"/>
                </a:solidFill>
              </a:rPr>
              <a:t>Less than others</a:t>
            </a:r>
            <a:endParaRPr b="0" sz="1800">
              <a:solidFill>
                <a:srgbClr val="FF0000"/>
              </a:solidFill>
            </a:endParaRPr>
          </a:p>
          <a:p>
            <a:pPr indent="1768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AutoNum type="arabicPeriod"/>
            </a:pPr>
            <a:r>
              <a:rPr b="0" lang="en-GB" sz="1800">
                <a:solidFill>
                  <a:srgbClr val="FF0000"/>
                </a:solidFill>
              </a:rPr>
              <a:t>About typical</a:t>
            </a:r>
            <a:endParaRPr b="0" sz="1800">
              <a:solidFill>
                <a:srgbClr val="FF0000"/>
              </a:solidFill>
            </a:endParaRPr>
          </a:p>
          <a:p>
            <a:pPr indent="1768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AutoNum type="arabicPeriod"/>
            </a:pPr>
            <a:r>
              <a:rPr b="0" lang="en-GB" sz="1800">
                <a:solidFill>
                  <a:srgbClr val="FF0000"/>
                </a:solidFill>
              </a:rPr>
              <a:t>More than others</a:t>
            </a:r>
            <a:endParaRPr b="0" sz="1800">
              <a:solidFill>
                <a:srgbClr val="FF0000"/>
              </a:solidFill>
            </a:endParaRPr>
          </a:p>
          <a:p>
            <a:pPr indent="1768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AutoNum type="arabicPeriod"/>
            </a:pPr>
            <a:r>
              <a:rPr b="0" lang="en-GB" sz="1800">
                <a:solidFill>
                  <a:srgbClr val="FF0000"/>
                </a:solidFill>
              </a:rPr>
              <a:t>Significantly more than others</a:t>
            </a:r>
            <a:endParaRPr b="0" sz="1800">
              <a:solidFill>
                <a:srgbClr val="FF0000"/>
              </a:solidFill>
            </a:endParaRPr>
          </a:p>
        </p:txBody>
      </p:sp>
      <p:sp>
        <p:nvSpPr>
          <p:cNvPr id="240" name="Google Shape;240;p26"/>
          <p:cNvSpPr txBox="1"/>
          <p:nvPr/>
        </p:nvSpPr>
        <p:spPr>
          <a:xfrm>
            <a:off x="1104175" y="1402500"/>
            <a:ext cx="740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Raleway"/>
                <a:ea typeface="Raleway"/>
                <a:cs typeface="Raleway"/>
                <a:sym typeface="Raleway"/>
              </a:rPr>
              <a:t>Demonstrates awareness of their mood and emotions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1" name="Google Shape;241;p26"/>
          <p:cNvSpPr txBox="1"/>
          <p:nvPr/>
        </p:nvSpPr>
        <p:spPr>
          <a:xfrm>
            <a:off x="2563375" y="573050"/>
            <a:ext cx="4486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latin typeface="Raleway"/>
                <a:ea typeface="Raleway"/>
                <a:cs typeface="Raleway"/>
                <a:sym typeface="Raleway"/>
              </a:rPr>
              <a:t>What is YOUR experience?</a:t>
            </a:r>
            <a:endParaRPr b="1" sz="2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2" name="Google Shape;242;p26"/>
          <p:cNvSpPr txBox="1"/>
          <p:nvPr/>
        </p:nvSpPr>
        <p:spPr>
          <a:xfrm>
            <a:off x="1104175" y="1772063"/>
            <a:ext cx="740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Raleway"/>
                <a:ea typeface="Raleway"/>
                <a:cs typeface="Raleway"/>
                <a:sym typeface="Raleway"/>
              </a:rPr>
              <a:t>Makes others feel appreciated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3" name="Google Shape;243;p26"/>
          <p:cNvSpPr txBox="1"/>
          <p:nvPr/>
        </p:nvSpPr>
        <p:spPr>
          <a:xfrm>
            <a:off x="1104175" y="2140575"/>
            <a:ext cx="740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Raleway"/>
                <a:ea typeface="Raleway"/>
                <a:cs typeface="Raleway"/>
                <a:sym typeface="Raleway"/>
              </a:rPr>
              <a:t>Is open and honest about mistakes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4" name="Google Shape;244;p26"/>
          <p:cNvSpPr txBox="1"/>
          <p:nvPr/>
        </p:nvSpPr>
        <p:spPr>
          <a:xfrm>
            <a:off x="1104175" y="2534325"/>
            <a:ext cx="740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Raleway"/>
                <a:ea typeface="Raleway"/>
                <a:cs typeface="Raleway"/>
                <a:sym typeface="Raleway"/>
              </a:rPr>
              <a:t>Makes ethical decisions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5" name="Google Shape;245;p26"/>
          <p:cNvSpPr txBox="1"/>
          <p:nvPr/>
        </p:nvSpPr>
        <p:spPr>
          <a:xfrm>
            <a:off x="1104175" y="2878650"/>
            <a:ext cx="740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Raleway"/>
                <a:ea typeface="Raleway"/>
                <a:cs typeface="Raleway"/>
                <a:sym typeface="Raleway"/>
              </a:rPr>
              <a:t>Manages their emotions effectively in difficult situations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6" name="Google Shape;246;p26"/>
          <p:cNvSpPr txBox="1"/>
          <p:nvPr/>
        </p:nvSpPr>
        <p:spPr>
          <a:xfrm>
            <a:off x="1104175" y="3296600"/>
            <a:ext cx="740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Raleway"/>
                <a:ea typeface="Raleway"/>
                <a:cs typeface="Raleway"/>
                <a:sym typeface="Raleway"/>
              </a:rPr>
              <a:t>Recognizes others’ hard work and achievements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