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handoutMasterIdLst>
    <p:handoutMasterId r:id="rId49"/>
  </p:handoutMasterIdLst>
  <p:sldIdLst>
    <p:sldId id="770" r:id="rId2"/>
    <p:sldId id="821" r:id="rId3"/>
    <p:sldId id="820" r:id="rId4"/>
    <p:sldId id="822" r:id="rId5"/>
    <p:sldId id="811" r:id="rId6"/>
    <p:sldId id="774" r:id="rId7"/>
    <p:sldId id="776" r:id="rId8"/>
    <p:sldId id="814" r:id="rId9"/>
    <p:sldId id="813" r:id="rId10"/>
    <p:sldId id="781" r:id="rId11"/>
    <p:sldId id="784" r:id="rId12"/>
    <p:sldId id="785" r:id="rId13"/>
    <p:sldId id="786" r:id="rId14"/>
    <p:sldId id="787" r:id="rId15"/>
    <p:sldId id="788" r:id="rId16"/>
    <p:sldId id="790" r:id="rId17"/>
    <p:sldId id="791" r:id="rId18"/>
    <p:sldId id="793" r:id="rId19"/>
    <p:sldId id="792" r:id="rId20"/>
    <p:sldId id="823" r:id="rId21"/>
    <p:sldId id="824" r:id="rId22"/>
    <p:sldId id="825" r:id="rId23"/>
    <p:sldId id="794" r:id="rId24"/>
    <p:sldId id="795" r:id="rId25"/>
    <p:sldId id="817" r:id="rId26"/>
    <p:sldId id="816" r:id="rId27"/>
    <p:sldId id="797" r:id="rId28"/>
    <p:sldId id="827" r:id="rId29"/>
    <p:sldId id="798" r:id="rId30"/>
    <p:sldId id="799" r:id="rId31"/>
    <p:sldId id="828" r:id="rId32"/>
    <p:sldId id="829" r:id="rId33"/>
    <p:sldId id="830" r:id="rId34"/>
    <p:sldId id="800" r:id="rId35"/>
    <p:sldId id="801" r:id="rId36"/>
    <p:sldId id="826" r:id="rId37"/>
    <p:sldId id="802" r:id="rId38"/>
    <p:sldId id="803" r:id="rId39"/>
    <p:sldId id="804" r:id="rId40"/>
    <p:sldId id="805" r:id="rId41"/>
    <p:sldId id="806" r:id="rId42"/>
    <p:sldId id="807" r:id="rId43"/>
    <p:sldId id="808" r:id="rId44"/>
    <p:sldId id="809" r:id="rId45"/>
    <p:sldId id="819" r:id="rId46"/>
    <p:sldId id="810" r:id="rId47"/>
  </p:sldIdLst>
  <p:sldSz cx="9144000" cy="6858000" type="screen4x3"/>
  <p:notesSz cx="6858000" cy="9296400"/>
  <p:defaultTextStyle>
    <a:defPPr>
      <a:defRPr lang="en-US"/>
    </a:defPPr>
    <a:lvl1pPr algn="l" rtl="0" fontAlgn="base">
      <a:spcBef>
        <a:spcPct val="0"/>
      </a:spcBef>
      <a:spcAft>
        <a:spcPct val="0"/>
      </a:spcAft>
      <a:defRPr sz="2400" b="1" kern="1200">
        <a:solidFill>
          <a:schemeClr val="tx1"/>
        </a:solidFill>
        <a:latin typeface="Arial" charset="0"/>
        <a:ea typeface="+mn-ea"/>
        <a:cs typeface="Arial" charset="0"/>
      </a:defRPr>
    </a:lvl1pPr>
    <a:lvl2pPr marL="457200" algn="l" rtl="0" fontAlgn="base">
      <a:spcBef>
        <a:spcPct val="0"/>
      </a:spcBef>
      <a:spcAft>
        <a:spcPct val="0"/>
      </a:spcAft>
      <a:defRPr sz="2400" b="1" kern="1200">
        <a:solidFill>
          <a:schemeClr val="tx1"/>
        </a:solidFill>
        <a:latin typeface="Arial" charset="0"/>
        <a:ea typeface="+mn-ea"/>
        <a:cs typeface="Arial" charset="0"/>
      </a:defRPr>
    </a:lvl2pPr>
    <a:lvl3pPr marL="914400" algn="l" rtl="0" fontAlgn="base">
      <a:spcBef>
        <a:spcPct val="0"/>
      </a:spcBef>
      <a:spcAft>
        <a:spcPct val="0"/>
      </a:spcAft>
      <a:defRPr sz="2400" b="1" kern="1200">
        <a:solidFill>
          <a:schemeClr val="tx1"/>
        </a:solidFill>
        <a:latin typeface="Arial" charset="0"/>
        <a:ea typeface="+mn-ea"/>
        <a:cs typeface="Arial" charset="0"/>
      </a:defRPr>
    </a:lvl3pPr>
    <a:lvl4pPr marL="1371600" algn="l" rtl="0" fontAlgn="base">
      <a:spcBef>
        <a:spcPct val="0"/>
      </a:spcBef>
      <a:spcAft>
        <a:spcPct val="0"/>
      </a:spcAft>
      <a:defRPr sz="2400" b="1" kern="1200">
        <a:solidFill>
          <a:schemeClr val="tx1"/>
        </a:solidFill>
        <a:latin typeface="Arial" charset="0"/>
        <a:ea typeface="+mn-ea"/>
        <a:cs typeface="Arial" charset="0"/>
      </a:defRPr>
    </a:lvl4pPr>
    <a:lvl5pPr marL="1828800" algn="l" rtl="0" fontAlgn="base">
      <a:spcBef>
        <a:spcPct val="0"/>
      </a:spcBef>
      <a:spcAft>
        <a:spcPct val="0"/>
      </a:spcAft>
      <a:defRPr sz="2400" b="1" kern="1200">
        <a:solidFill>
          <a:schemeClr val="tx1"/>
        </a:solidFill>
        <a:latin typeface="Arial" charset="0"/>
        <a:ea typeface="+mn-ea"/>
        <a:cs typeface="Arial" charset="0"/>
      </a:defRPr>
    </a:lvl5pPr>
    <a:lvl6pPr marL="2286000" algn="l" defTabSz="914400" rtl="0" eaLnBrk="1" latinLnBrk="0" hangingPunct="1">
      <a:defRPr sz="2400" b="1" kern="1200">
        <a:solidFill>
          <a:schemeClr val="tx1"/>
        </a:solidFill>
        <a:latin typeface="Arial" charset="0"/>
        <a:ea typeface="+mn-ea"/>
        <a:cs typeface="Arial" charset="0"/>
      </a:defRPr>
    </a:lvl6pPr>
    <a:lvl7pPr marL="2743200" algn="l" defTabSz="914400" rtl="0" eaLnBrk="1" latinLnBrk="0" hangingPunct="1">
      <a:defRPr sz="2400" b="1" kern="1200">
        <a:solidFill>
          <a:schemeClr val="tx1"/>
        </a:solidFill>
        <a:latin typeface="Arial" charset="0"/>
        <a:ea typeface="+mn-ea"/>
        <a:cs typeface="Arial" charset="0"/>
      </a:defRPr>
    </a:lvl7pPr>
    <a:lvl8pPr marL="3200400" algn="l" defTabSz="914400" rtl="0" eaLnBrk="1" latinLnBrk="0" hangingPunct="1">
      <a:defRPr sz="2400" b="1" kern="1200">
        <a:solidFill>
          <a:schemeClr val="tx1"/>
        </a:solidFill>
        <a:latin typeface="Arial" charset="0"/>
        <a:ea typeface="+mn-ea"/>
        <a:cs typeface="Arial" charset="0"/>
      </a:defRPr>
    </a:lvl8pPr>
    <a:lvl9pPr marL="3657600" algn="l" defTabSz="914400" rtl="0" eaLnBrk="1" latinLnBrk="0" hangingPunct="1">
      <a:defRPr sz="24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D8E8"/>
    <a:srgbClr val="949EEA"/>
    <a:srgbClr val="94B1EA"/>
    <a:srgbClr val="6699FF"/>
    <a:srgbClr val="FFFF99"/>
    <a:srgbClr val="C35901"/>
    <a:srgbClr val="C35B04"/>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364" autoAdjust="0"/>
    <p:restoredTop sz="83752" autoAdjust="0"/>
  </p:normalViewPr>
  <p:slideViewPr>
    <p:cSldViewPr>
      <p:cViewPr>
        <p:scale>
          <a:sx n="66" d="100"/>
          <a:sy n="66" d="100"/>
        </p:scale>
        <p:origin x="-1008" y="-72"/>
      </p:cViewPr>
      <p:guideLst>
        <p:guide orient="horz" pos="768"/>
        <p:guide/>
      </p:guideLst>
    </p:cSldViewPr>
  </p:slideViewPr>
  <p:outlineViewPr>
    <p:cViewPr>
      <p:scale>
        <a:sx n="33" d="100"/>
        <a:sy n="33" d="100"/>
      </p:scale>
      <p:origin x="36" y="10500"/>
    </p:cViewPr>
  </p:outlineViewPr>
  <p:notesTextViewPr>
    <p:cViewPr>
      <p:scale>
        <a:sx n="100" d="100"/>
        <a:sy n="100" d="100"/>
      </p:scale>
      <p:origin x="0" y="0"/>
    </p:cViewPr>
  </p:notesTextViewPr>
  <p:sorterViewPr>
    <p:cViewPr>
      <p:scale>
        <a:sx n="100" d="100"/>
        <a:sy n="100" d="100"/>
      </p:scale>
      <p:origin x="0" y="6642"/>
    </p:cViewPr>
  </p:sorterViewPr>
  <p:notesViewPr>
    <p:cSldViewPr>
      <p:cViewPr varScale="1">
        <p:scale>
          <a:sx n="60" d="100"/>
          <a:sy n="60" d="100"/>
        </p:scale>
        <p:origin x="-2478" y="-78"/>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b="0"/>
            </a:lvl1pPr>
          </a:lstStyle>
          <a:p>
            <a:pPr>
              <a:defRPr/>
            </a:pPr>
            <a:endParaRPr lang="en-US"/>
          </a:p>
        </p:txBody>
      </p:sp>
      <p:sp>
        <p:nvSpPr>
          <p:cNvPr id="172035"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vl1pPr>
          </a:lstStyle>
          <a:p>
            <a:pPr>
              <a:defRPr/>
            </a:pPr>
            <a:fld id="{A4BCD6DD-CD76-4214-A281-833121758D1A}" type="datetimeFigureOut">
              <a:rPr lang="en-US"/>
              <a:pPr>
                <a:defRPr/>
              </a:pPr>
              <a:t>4/19/2018</a:t>
            </a:fld>
            <a:endParaRPr lang="en-US"/>
          </a:p>
        </p:txBody>
      </p:sp>
      <p:sp>
        <p:nvSpPr>
          <p:cNvPr id="172036"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b="0"/>
            </a:lvl1pPr>
          </a:lstStyle>
          <a:p>
            <a:pPr>
              <a:defRPr/>
            </a:pPr>
            <a:endParaRPr lang="en-US"/>
          </a:p>
        </p:txBody>
      </p:sp>
      <p:sp>
        <p:nvSpPr>
          <p:cNvPr id="172037"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vl1pPr>
          </a:lstStyle>
          <a:p>
            <a:pPr>
              <a:defRPr/>
            </a:pPr>
            <a:fld id="{9F55C805-D5DE-4F31-8069-3A4EB778E34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b="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b="0">
                <a:latin typeface="+mn-lt"/>
                <a:cs typeface="+mn-cs"/>
              </a:defRPr>
            </a:lvl1pPr>
          </a:lstStyle>
          <a:p>
            <a:pPr>
              <a:defRPr/>
            </a:pPr>
            <a:fld id="{A94CC93B-2F32-48B3-9F08-9CC42C8CF100}" type="datetimeFigureOut">
              <a:rPr lang="en-US"/>
              <a:pPr>
                <a:defRPr/>
              </a:pPr>
              <a:t>4/19/2018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b="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b="0">
                <a:latin typeface="+mn-lt"/>
                <a:cs typeface="+mn-cs"/>
              </a:defRPr>
            </a:lvl1pPr>
          </a:lstStyle>
          <a:p>
            <a:pPr>
              <a:defRPr/>
            </a:pPr>
            <a:fld id="{84BF4584-C1CE-4398-8F73-55797EC2E68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p:spPr>
      </p:sp>
      <p:sp>
        <p:nvSpPr>
          <p:cNvPr id="71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CH" smtClean="0"/>
          </a:p>
        </p:txBody>
      </p:sp>
      <p:sp>
        <p:nvSpPr>
          <p:cNvPr id="9220" name="Slide Number Placeholder 3"/>
          <p:cNvSpPr txBox="1">
            <a:spLocks noGrp="1"/>
          </p:cNvSpPr>
          <p:nvPr/>
        </p:nvSpPr>
        <p:spPr bwMode="auto">
          <a:xfrm>
            <a:off x="3884613" y="8829675"/>
            <a:ext cx="2971800" cy="465138"/>
          </a:xfrm>
          <a:prstGeom prst="rect">
            <a:avLst/>
          </a:prstGeom>
          <a:noFill/>
          <a:ln>
            <a:miter lim="800000"/>
            <a:headEnd/>
            <a:tailEnd/>
          </a:ln>
        </p:spPr>
        <p:txBody>
          <a:bodyPr anchor="b"/>
          <a:lstStyle/>
          <a:p>
            <a:pPr algn="r">
              <a:defRPr/>
            </a:pPr>
            <a:fld id="{57813394-4D99-4ADC-BE4A-1B1E2E4411DE}" type="slidenum">
              <a:rPr lang="en-US" sz="1200" b="0">
                <a:latin typeface="+mn-lt"/>
                <a:cs typeface="+mn-cs"/>
              </a:rPr>
              <a:pPr algn="r">
                <a:defRPr/>
              </a:pPr>
              <a:t>1</a:t>
            </a:fld>
            <a:endParaRPr lang="en-US" sz="1200" b="0">
              <a:latin typeface="+mn-lt"/>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889" name="Rectangle 2"/>
          <p:cNvSpPr>
            <a:spLocks noGrp="1" noRot="1" noChangeAspect="1" noTextEdit="1"/>
          </p:cNvSpPr>
          <p:nvPr>
            <p:ph type="sldImg"/>
          </p:nvPr>
        </p:nvSpPr>
        <p:spPr bwMode="auto">
          <a:xfrm>
            <a:off x="1116013" y="704850"/>
            <a:ext cx="4629150" cy="3471863"/>
          </a:xfrm>
          <a:noFill/>
          <a:ln>
            <a:solidFill>
              <a:srgbClr val="000000"/>
            </a:solidFill>
            <a:miter lim="800000"/>
            <a:headEnd/>
            <a:tailEnd/>
          </a:ln>
        </p:spPr>
      </p:sp>
      <p:sp>
        <p:nvSpPr>
          <p:cNvPr id="1061890" name="Rectangle 3"/>
          <p:cNvSpPr>
            <a:spLocks noGrp="1"/>
          </p:cNvSpPr>
          <p:nvPr>
            <p:ph type="body" idx="1"/>
          </p:nvPr>
        </p:nvSpPr>
        <p:spPr bwMode="auto">
          <a:xfrm>
            <a:off x="915988" y="4413250"/>
            <a:ext cx="5026025" cy="4179888"/>
          </a:xfrm>
          <a:noFill/>
        </p:spPr>
        <p:txBody>
          <a:bodyPr wrap="square" numCol="1" anchor="t" anchorCtr="0" compatLnSpc="1">
            <a:prstTxWarp prst="textNoShape">
              <a:avLst/>
            </a:prstTxWarp>
          </a:bodyPr>
          <a:lstStyle/>
          <a:p>
            <a:endParaRPr lang="de-CH"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7" name="Rectangle 2"/>
          <p:cNvSpPr>
            <a:spLocks noGrp="1" noRot="1" noChangeAspect="1" noTextEdit="1"/>
          </p:cNvSpPr>
          <p:nvPr>
            <p:ph type="sldImg"/>
          </p:nvPr>
        </p:nvSpPr>
        <p:spPr bwMode="auto">
          <a:xfrm>
            <a:off x="1114425" y="703263"/>
            <a:ext cx="4629150" cy="3473450"/>
          </a:xfrm>
          <a:noFill/>
          <a:ln>
            <a:solidFill>
              <a:srgbClr val="000000"/>
            </a:solidFill>
            <a:miter lim="800000"/>
            <a:headEnd/>
            <a:tailEnd/>
          </a:ln>
        </p:spPr>
      </p:sp>
      <p:sp>
        <p:nvSpPr>
          <p:cNvPr id="1063938" name="Rectangle 3"/>
          <p:cNvSpPr>
            <a:spLocks noGrp="1"/>
          </p:cNvSpPr>
          <p:nvPr>
            <p:ph type="body" idx="1"/>
          </p:nvPr>
        </p:nvSpPr>
        <p:spPr bwMode="auto">
          <a:xfrm>
            <a:off x="915988" y="4413250"/>
            <a:ext cx="5026025" cy="4181475"/>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985" name="Rectangle 2"/>
          <p:cNvSpPr>
            <a:spLocks noGrp="1" noRot="1" noChangeArrowheads="1" noTextEdit="1"/>
          </p:cNvSpPr>
          <p:nvPr>
            <p:ph type="sldImg"/>
          </p:nvPr>
        </p:nvSpPr>
        <p:spPr bwMode="auto">
          <a:xfrm>
            <a:off x="1116013" y="704850"/>
            <a:ext cx="4629150" cy="3471863"/>
          </a:xfrm>
          <a:noFill/>
          <a:ln>
            <a:solidFill>
              <a:srgbClr val="000000"/>
            </a:solidFill>
            <a:miter lim="800000"/>
            <a:headEnd/>
            <a:tailEnd/>
          </a:ln>
        </p:spPr>
      </p:sp>
      <p:sp>
        <p:nvSpPr>
          <p:cNvPr id="1065986" name="Rectangle 3"/>
          <p:cNvSpPr>
            <a:spLocks noGrp="1" noChangeArrowheads="1"/>
          </p:cNvSpPr>
          <p:nvPr>
            <p:ph type="body" idx="1"/>
          </p:nvPr>
        </p:nvSpPr>
        <p:spPr bwMode="auto">
          <a:xfrm>
            <a:off x="915988" y="4413250"/>
            <a:ext cx="5026025" cy="4179888"/>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3" name="Rectangle 2"/>
          <p:cNvSpPr>
            <a:spLocks noGrp="1" noRot="1" noChangeAspect="1" noTextEdit="1"/>
          </p:cNvSpPr>
          <p:nvPr>
            <p:ph type="sldImg"/>
          </p:nvPr>
        </p:nvSpPr>
        <p:spPr bwMode="auto">
          <a:xfrm>
            <a:off x="1116013" y="703263"/>
            <a:ext cx="4630737" cy="3473450"/>
          </a:xfrm>
          <a:noFill/>
          <a:ln>
            <a:solidFill>
              <a:srgbClr val="000000"/>
            </a:solidFill>
            <a:miter lim="800000"/>
            <a:headEnd/>
            <a:tailEnd/>
          </a:ln>
        </p:spPr>
      </p:sp>
      <p:sp>
        <p:nvSpPr>
          <p:cNvPr id="1068034" name="Rectangle 3"/>
          <p:cNvSpPr>
            <a:spLocks noGrp="1"/>
          </p:cNvSpPr>
          <p:nvPr>
            <p:ph type="body" idx="1"/>
          </p:nvPr>
        </p:nvSpPr>
        <p:spPr bwMode="auto">
          <a:xfrm>
            <a:off x="917575" y="4413250"/>
            <a:ext cx="5022850" cy="4181475"/>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1" name="Rectangle 2"/>
          <p:cNvSpPr>
            <a:spLocks noGrp="1" noRot="1" noChangeAspect="1" noTextEdit="1"/>
          </p:cNvSpPr>
          <p:nvPr>
            <p:ph type="sldImg"/>
          </p:nvPr>
        </p:nvSpPr>
        <p:spPr bwMode="auto">
          <a:xfrm>
            <a:off x="1116013" y="703263"/>
            <a:ext cx="4630737" cy="3473450"/>
          </a:xfrm>
          <a:noFill/>
          <a:ln>
            <a:solidFill>
              <a:srgbClr val="000000"/>
            </a:solidFill>
            <a:miter lim="800000"/>
            <a:headEnd/>
            <a:tailEnd/>
          </a:ln>
        </p:spPr>
      </p:sp>
      <p:sp>
        <p:nvSpPr>
          <p:cNvPr id="1070082" name="Rectangle 3"/>
          <p:cNvSpPr>
            <a:spLocks noGrp="1"/>
          </p:cNvSpPr>
          <p:nvPr>
            <p:ph type="body" idx="1"/>
          </p:nvPr>
        </p:nvSpPr>
        <p:spPr bwMode="auto">
          <a:xfrm>
            <a:off x="917575" y="4413250"/>
            <a:ext cx="5022850" cy="4181475"/>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129" name="Rectangle 2"/>
          <p:cNvSpPr>
            <a:spLocks noGrp="1" noRot="1" noChangeAspect="1" noTextEdit="1"/>
          </p:cNvSpPr>
          <p:nvPr>
            <p:ph type="sldImg"/>
          </p:nvPr>
        </p:nvSpPr>
        <p:spPr bwMode="auto">
          <a:xfrm>
            <a:off x="1116013" y="703263"/>
            <a:ext cx="4630737" cy="3473450"/>
          </a:xfrm>
          <a:noFill/>
          <a:ln>
            <a:solidFill>
              <a:srgbClr val="000000"/>
            </a:solidFill>
            <a:miter lim="800000"/>
            <a:headEnd/>
            <a:tailEnd/>
          </a:ln>
        </p:spPr>
      </p:sp>
      <p:sp>
        <p:nvSpPr>
          <p:cNvPr id="1072130" name="Rectangle 3"/>
          <p:cNvSpPr>
            <a:spLocks noGrp="1"/>
          </p:cNvSpPr>
          <p:nvPr>
            <p:ph type="body" idx="1"/>
          </p:nvPr>
        </p:nvSpPr>
        <p:spPr bwMode="auto">
          <a:xfrm>
            <a:off x="917575" y="4413250"/>
            <a:ext cx="5022850" cy="4181475"/>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177" name="Rectangle 2"/>
          <p:cNvSpPr>
            <a:spLocks noGrp="1" noRot="1" noChangeAspect="1" noTextEdit="1"/>
          </p:cNvSpPr>
          <p:nvPr>
            <p:ph type="sldImg"/>
          </p:nvPr>
        </p:nvSpPr>
        <p:spPr bwMode="auto">
          <a:xfrm>
            <a:off x="1116013" y="703263"/>
            <a:ext cx="4630737" cy="3473450"/>
          </a:xfrm>
          <a:noFill/>
          <a:ln>
            <a:solidFill>
              <a:srgbClr val="000000"/>
            </a:solidFill>
            <a:miter lim="800000"/>
            <a:headEnd/>
            <a:tailEnd/>
          </a:ln>
        </p:spPr>
      </p:sp>
      <p:sp>
        <p:nvSpPr>
          <p:cNvPr id="1074178" name="Rectangle 3"/>
          <p:cNvSpPr>
            <a:spLocks noGrp="1"/>
          </p:cNvSpPr>
          <p:nvPr>
            <p:ph type="body" idx="1"/>
          </p:nvPr>
        </p:nvSpPr>
        <p:spPr bwMode="auto">
          <a:xfrm>
            <a:off x="917575" y="4413250"/>
            <a:ext cx="5022850" cy="4181475"/>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6225" name="Rectangle 2"/>
          <p:cNvSpPr>
            <a:spLocks noGrp="1" noRot="1" noChangeAspect="1" noTextEdit="1"/>
          </p:cNvSpPr>
          <p:nvPr>
            <p:ph type="sldImg"/>
          </p:nvPr>
        </p:nvSpPr>
        <p:spPr bwMode="auto">
          <a:xfrm>
            <a:off x="1116013" y="703263"/>
            <a:ext cx="4630737" cy="3473450"/>
          </a:xfrm>
          <a:noFill/>
          <a:ln>
            <a:solidFill>
              <a:srgbClr val="000000"/>
            </a:solidFill>
            <a:miter lim="800000"/>
            <a:headEnd/>
            <a:tailEnd/>
          </a:ln>
        </p:spPr>
      </p:sp>
      <p:sp>
        <p:nvSpPr>
          <p:cNvPr id="1076226" name="Rectangle 3"/>
          <p:cNvSpPr>
            <a:spLocks noGrp="1"/>
          </p:cNvSpPr>
          <p:nvPr>
            <p:ph type="body" idx="1"/>
          </p:nvPr>
        </p:nvSpPr>
        <p:spPr bwMode="auto">
          <a:xfrm>
            <a:off x="917575" y="4413250"/>
            <a:ext cx="5022850" cy="4181475"/>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3" name="Rectangle 2"/>
          <p:cNvSpPr>
            <a:spLocks noGrp="1" noRot="1" noChangeAspect="1" noTextEdit="1"/>
          </p:cNvSpPr>
          <p:nvPr>
            <p:ph type="sldImg"/>
          </p:nvPr>
        </p:nvSpPr>
        <p:spPr bwMode="auto">
          <a:xfrm>
            <a:off x="1116013" y="703263"/>
            <a:ext cx="4630737" cy="3473450"/>
          </a:xfrm>
          <a:noFill/>
          <a:ln>
            <a:solidFill>
              <a:srgbClr val="000000"/>
            </a:solidFill>
            <a:miter lim="800000"/>
            <a:headEnd/>
            <a:tailEnd/>
          </a:ln>
        </p:spPr>
      </p:sp>
      <p:sp>
        <p:nvSpPr>
          <p:cNvPr id="1078274" name="Rectangle 3"/>
          <p:cNvSpPr>
            <a:spLocks noGrp="1"/>
          </p:cNvSpPr>
          <p:nvPr>
            <p:ph type="body" idx="1"/>
          </p:nvPr>
        </p:nvSpPr>
        <p:spPr bwMode="auto">
          <a:xfrm>
            <a:off x="917575" y="4413250"/>
            <a:ext cx="5022850" cy="4181475"/>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345" name="Rectangle 2"/>
          <p:cNvSpPr>
            <a:spLocks noGrp="1" noRot="1" noChangeAspect="1" noTextEdit="1"/>
          </p:cNvSpPr>
          <p:nvPr>
            <p:ph type="sldImg"/>
          </p:nvPr>
        </p:nvSpPr>
        <p:spPr bwMode="auto">
          <a:xfrm>
            <a:off x="1106488" y="696913"/>
            <a:ext cx="4648200" cy="3486150"/>
          </a:xfrm>
          <a:noFill/>
          <a:ln>
            <a:solidFill>
              <a:srgbClr val="000000"/>
            </a:solidFill>
            <a:miter lim="800000"/>
            <a:headEnd/>
            <a:tailEnd/>
          </a:ln>
        </p:spPr>
      </p:sp>
      <p:sp>
        <p:nvSpPr>
          <p:cNvPr id="1081346" name="Rectangle 3"/>
          <p:cNvSpPr>
            <a:spLocks noGrp="1"/>
          </p:cNvSpPr>
          <p:nvPr>
            <p:ph type="body" idx="1"/>
          </p:nvPr>
        </p:nvSpPr>
        <p:spPr bwMode="auto">
          <a:xfrm>
            <a:off x="914400" y="4416425"/>
            <a:ext cx="5029200" cy="4183063"/>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rrowheads="1" noTextEdit="1"/>
          </p:cNvSpPr>
          <p:nvPr>
            <p:ph type="sldImg"/>
          </p:nvPr>
        </p:nvSpPr>
        <p:spPr bwMode="auto">
          <a:xfrm>
            <a:off x="1106488" y="696913"/>
            <a:ext cx="4648200" cy="3486150"/>
          </a:xfrm>
          <a:noFill/>
          <a:ln>
            <a:solidFill>
              <a:srgbClr val="000000"/>
            </a:solidFill>
            <a:miter lim="800000"/>
            <a:headEnd/>
            <a:tailEnd/>
          </a:ln>
        </p:spPr>
      </p:sp>
      <p:sp>
        <p:nvSpPr>
          <p:cNvPr id="9218" name="Rectangle 3"/>
          <p:cNvSpPr>
            <a:spLocks noGrp="1" noChangeArrowheads="1"/>
          </p:cNvSpPr>
          <p:nvPr>
            <p:ph type="body" idx="1"/>
          </p:nvPr>
        </p:nvSpPr>
        <p:spPr bwMode="auto">
          <a:xfrm>
            <a:off x="914400" y="4416425"/>
            <a:ext cx="5029200" cy="4183063"/>
          </a:xfrm>
          <a:noFill/>
        </p:spPr>
        <p:txBody>
          <a:bodyPr wrap="square" lIns="91429" tIns="45714" rIns="91429" bIns="45714" numCol="1" anchor="t" anchorCtr="0" compatLnSpc="1">
            <a:prstTxWarp prst="textNoShape">
              <a:avLst/>
            </a:prstTxWarp>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393" name="Slide Image Placeholder 1"/>
          <p:cNvSpPr>
            <a:spLocks noGrp="1" noRot="1" noChangeAspect="1" noTextEdit="1"/>
          </p:cNvSpPr>
          <p:nvPr>
            <p:ph type="sldImg"/>
          </p:nvPr>
        </p:nvSpPr>
        <p:spPr bwMode="auto">
          <a:xfrm>
            <a:off x="177800" y="0"/>
            <a:ext cx="6507163" cy="4879975"/>
          </a:xfrm>
          <a:noFill/>
          <a:ln>
            <a:solidFill>
              <a:srgbClr val="000000"/>
            </a:solidFill>
            <a:miter lim="800000"/>
            <a:headEnd/>
            <a:tailEnd/>
          </a:ln>
        </p:spPr>
      </p:sp>
      <p:sp>
        <p:nvSpPr>
          <p:cNvPr id="1083394" name="Notes Placeholder 2"/>
          <p:cNvSpPr>
            <a:spLocks noGrp="1"/>
          </p:cNvSpPr>
          <p:nvPr>
            <p:ph type="body" idx="1"/>
          </p:nvPr>
        </p:nvSpPr>
        <p:spPr bwMode="auto">
          <a:xfrm>
            <a:off x="228600" y="5114925"/>
            <a:ext cx="3659188" cy="3714750"/>
          </a:xfrm>
          <a:noFill/>
        </p:spPr>
        <p:txBody>
          <a:bodyPr wrap="square" lIns="92927" tIns="47252" rIns="92927" bIns="47252" numCol="1" anchor="t" anchorCtr="0" compatLnSpc="1">
            <a:prstTxWarp prst="textNoShape">
              <a:avLst/>
            </a:prstTxWarp>
          </a:bodyPr>
          <a:lstStyle/>
          <a:p>
            <a:pPr marL="171450" indent="-171450" defTabSz="952500"/>
            <a:r>
              <a:rPr lang="en-US" smtClean="0"/>
              <a:t>Slide Build:</a:t>
            </a:r>
          </a:p>
          <a:p>
            <a:pPr lvl="1" indent="-171450" defTabSz="952500"/>
            <a:r>
              <a:rPr lang="en-US" smtClean="0"/>
              <a:t>Continuous Improvement Cycle: estimate </a:t>
            </a:r>
            <a:r>
              <a:rPr lang="en-US" smtClean="0">
                <a:sym typeface="Wingdings" pitchFamily="2" charset="2"/>
              </a:rPr>
              <a:t> use estimate to plan and track projects  use estimate and tracking to analyze projects  use analysis to improve estimation</a:t>
            </a:r>
          </a:p>
          <a:p>
            <a:pPr lvl="1" indent="-171450" defTabSz="952500"/>
            <a:r>
              <a:rPr lang="en-US" smtClean="0">
                <a:sym typeface="Wingdings" pitchFamily="2" charset="2"/>
              </a:rPr>
              <a:t>Data Storage and Reuse: store information from estimates, plans on-going projects, and for historical analysis</a:t>
            </a:r>
          </a:p>
          <a:p>
            <a:pPr lvl="1" indent="-171450" defTabSz="952500"/>
            <a:r>
              <a:rPr lang="en-US" smtClean="0">
                <a:sym typeface="Wingdings" pitchFamily="2" charset="2"/>
              </a:rPr>
              <a:t>Portfolio Management: manage collections of projects as a cohesive group, continuously maintain the portfolio view</a:t>
            </a:r>
            <a:endParaRPr lang="en-US" smtClean="0"/>
          </a:p>
        </p:txBody>
      </p:sp>
      <p:sp>
        <p:nvSpPr>
          <p:cNvPr id="1083395" name="Header Placeholder 3"/>
          <p:cNvSpPr txBox="1">
            <a:spLocks noGrp="1"/>
          </p:cNvSpPr>
          <p:nvPr/>
        </p:nvSpPr>
        <p:spPr bwMode="auto">
          <a:xfrm>
            <a:off x="3657600" y="8832850"/>
            <a:ext cx="2971800" cy="461963"/>
          </a:xfrm>
          <a:prstGeom prst="rect">
            <a:avLst/>
          </a:prstGeom>
          <a:noFill/>
          <a:ln w="9525">
            <a:noFill/>
            <a:miter lim="800000"/>
            <a:headEnd/>
            <a:tailEnd/>
          </a:ln>
        </p:spPr>
        <p:txBody>
          <a:bodyPr lIns="18902" tIns="0" rIns="18902" bIns="0" anchor="b"/>
          <a:lstStyle/>
          <a:p>
            <a:pPr algn="r" defTabSz="942975" eaLnBrk="0" hangingPunct="0"/>
            <a:r>
              <a:rPr lang="en-US" sz="900" b="0"/>
              <a:t>© QSM, Inc.  All rights reserved.</a:t>
            </a:r>
          </a:p>
        </p:txBody>
      </p:sp>
      <p:sp>
        <p:nvSpPr>
          <p:cNvPr id="1083396" name="Footer Placeholder 4"/>
          <p:cNvSpPr txBox="1">
            <a:spLocks noGrp="1"/>
          </p:cNvSpPr>
          <p:nvPr/>
        </p:nvSpPr>
        <p:spPr bwMode="auto">
          <a:xfrm>
            <a:off x="228600" y="8832850"/>
            <a:ext cx="2971800" cy="461963"/>
          </a:xfrm>
          <a:prstGeom prst="rect">
            <a:avLst/>
          </a:prstGeom>
          <a:noFill/>
          <a:ln w="9525">
            <a:noFill/>
            <a:miter lim="800000"/>
            <a:headEnd/>
            <a:tailEnd/>
          </a:ln>
        </p:spPr>
        <p:txBody>
          <a:bodyPr lIns="18902" tIns="0" rIns="18902" bIns="0" anchor="b"/>
          <a:lstStyle/>
          <a:p>
            <a:pPr defTabSz="942975" eaLnBrk="0" hangingPunct="0"/>
            <a:r>
              <a:rPr lang="en-US" sz="900" i="1"/>
              <a:t>Software Lifecycle Management</a:t>
            </a:r>
            <a:r>
              <a:rPr lang="en-US" sz="900" b="0" i="1"/>
              <a:t> Lecture</a:t>
            </a:r>
          </a:p>
        </p:txBody>
      </p:sp>
      <p:sp>
        <p:nvSpPr>
          <p:cNvPr id="1083397" name="Slide Number Placeholder 5"/>
          <p:cNvSpPr txBox="1">
            <a:spLocks noGrp="1"/>
          </p:cNvSpPr>
          <p:nvPr/>
        </p:nvSpPr>
        <p:spPr bwMode="auto">
          <a:xfrm>
            <a:off x="3200400" y="8832850"/>
            <a:ext cx="457200" cy="461963"/>
          </a:xfrm>
          <a:prstGeom prst="rect">
            <a:avLst/>
          </a:prstGeom>
          <a:noFill/>
          <a:ln w="9525">
            <a:noFill/>
            <a:miter lim="800000"/>
            <a:headEnd/>
            <a:tailEnd/>
          </a:ln>
        </p:spPr>
        <p:txBody>
          <a:bodyPr lIns="18902" tIns="0" rIns="18902" bIns="0" anchor="b"/>
          <a:lstStyle/>
          <a:p>
            <a:pPr algn="ctr" defTabSz="942975" eaLnBrk="0" hangingPunct="0"/>
            <a:fld id="{2F700B4E-FA54-44CD-8310-F799A22A7F6B}" type="slidenum">
              <a:rPr lang="en-US" sz="1100" b="0"/>
              <a:pPr algn="ctr" defTabSz="942975" eaLnBrk="0" hangingPunct="0"/>
              <a:t>45</a:t>
            </a:fld>
            <a:endParaRPr lang="en-US" sz="1100" b="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41" name="Rectangle 2"/>
          <p:cNvSpPr>
            <a:spLocks noGrp="1" noRot="1" noChangeAspect="1" noTextEdit="1"/>
          </p:cNvSpPr>
          <p:nvPr>
            <p:ph type="sldImg"/>
          </p:nvPr>
        </p:nvSpPr>
        <p:spPr bwMode="auto">
          <a:xfrm>
            <a:off x="1104900" y="696913"/>
            <a:ext cx="4649788" cy="3487737"/>
          </a:xfrm>
          <a:noFill/>
          <a:ln>
            <a:solidFill>
              <a:srgbClr val="000000"/>
            </a:solidFill>
            <a:miter lim="800000"/>
            <a:headEnd/>
            <a:tailEnd/>
          </a:ln>
        </p:spPr>
      </p:sp>
      <p:sp>
        <p:nvSpPr>
          <p:cNvPr id="1085442" name="Rectangle 3"/>
          <p:cNvSpPr>
            <a:spLocks noGrp="1"/>
          </p:cNvSpPr>
          <p:nvPr>
            <p:ph type="body" idx="1"/>
          </p:nvPr>
        </p:nvSpPr>
        <p:spPr bwMode="auto">
          <a:xfrm>
            <a:off x="915988" y="4416425"/>
            <a:ext cx="5026025" cy="4183063"/>
          </a:xfrm>
          <a:noFill/>
        </p:spPr>
        <p:txBody>
          <a:bodyPr wrap="square" lIns="91427" tIns="45713" rIns="91427" bIns="45713" numCol="1" anchor="t" anchorCtr="0" compatLnSpc="1">
            <a:prstTxWarp prst="textNoShape">
              <a:avLst/>
            </a:prstTxWarp>
          </a:bodyPr>
          <a:lstStyle/>
          <a:p>
            <a:pPr eaLnBrk="1" hangingPunct="1">
              <a:spcBef>
                <a:spcPct val="0"/>
              </a:spcBef>
            </a:pPr>
            <a:endParaRPr lang="de-CH"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TextEdit="1"/>
          </p:cNvSpPr>
          <p:nvPr>
            <p:ph type="sldImg"/>
          </p:nvPr>
        </p:nvSpPr>
        <p:spPr bwMode="auto">
          <a:xfrm>
            <a:off x="1116013" y="703263"/>
            <a:ext cx="4630737" cy="3473450"/>
          </a:xfrm>
          <a:noFill/>
          <a:ln>
            <a:solidFill>
              <a:srgbClr val="000000"/>
            </a:solidFill>
            <a:miter lim="800000"/>
            <a:headEnd/>
            <a:tailEnd/>
          </a:ln>
        </p:spPr>
      </p:sp>
      <p:sp>
        <p:nvSpPr>
          <p:cNvPr id="11266" name="Rectangle 3"/>
          <p:cNvSpPr>
            <a:spLocks noGrp="1"/>
          </p:cNvSpPr>
          <p:nvPr>
            <p:ph type="body" idx="1"/>
          </p:nvPr>
        </p:nvSpPr>
        <p:spPr bwMode="auto">
          <a:xfrm>
            <a:off x="917575" y="4413250"/>
            <a:ext cx="5022850" cy="4181475"/>
          </a:xfrm>
          <a:noFill/>
        </p:spPr>
        <p:txBody>
          <a:bodyPr wrap="square" numCol="1" anchor="t" anchorCtr="0" compatLnSpc="1">
            <a:prstTxWarp prst="textNoShape">
              <a:avLst/>
            </a:prstTxWarp>
          </a:bodyPr>
          <a:lstStyle/>
          <a:p>
            <a:endParaRPr lang="de-CH"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TextEdit="1"/>
          </p:cNvSpPr>
          <p:nvPr>
            <p:ph type="sldImg"/>
          </p:nvPr>
        </p:nvSpPr>
        <p:spPr bwMode="auto">
          <a:xfrm>
            <a:off x="1106488" y="698500"/>
            <a:ext cx="4648200" cy="3486150"/>
          </a:xfrm>
          <a:noFill/>
          <a:ln>
            <a:solidFill>
              <a:srgbClr val="000000"/>
            </a:solidFill>
            <a:miter lim="800000"/>
            <a:headEnd/>
            <a:tailEnd/>
          </a:ln>
        </p:spPr>
      </p:sp>
      <p:sp>
        <p:nvSpPr>
          <p:cNvPr id="13314" name="Rectangle 3"/>
          <p:cNvSpPr>
            <a:spLocks noGrp="1"/>
          </p:cNvSpPr>
          <p:nvPr>
            <p:ph type="body" idx="1"/>
          </p:nvPr>
        </p:nvSpPr>
        <p:spPr bwMode="auto">
          <a:xfrm>
            <a:off x="912813" y="4416425"/>
            <a:ext cx="5032375" cy="4181475"/>
          </a:xfrm>
          <a:noFill/>
        </p:spPr>
        <p:txBody>
          <a:bodyPr wrap="square" lIns="92302" tIns="46151" rIns="92302" bIns="46151"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noFill/>
          <a:ln>
            <a:solidFill>
              <a:srgbClr val="000000"/>
            </a:solidFill>
            <a:miter lim="800000"/>
            <a:headEnd/>
            <a:tailEnd/>
          </a:ln>
        </p:spPr>
      </p:sp>
      <p:sp>
        <p:nvSpPr>
          <p:cNvPr id="16386" name="Rectangle 3"/>
          <p:cNvSpPr>
            <a:spLocks noGrp="1"/>
          </p:cNvSpPr>
          <p:nvPr>
            <p:ph type="body" idx="1"/>
          </p:nvPr>
        </p:nvSpPr>
        <p:spPr bwMode="auto">
          <a:xfrm>
            <a:off x="914400" y="4416425"/>
            <a:ext cx="5029200" cy="4183063"/>
          </a:xfrm>
          <a:noFill/>
        </p:spPr>
        <p:txBody>
          <a:bodyPr wrap="square" numCol="1" anchor="t" anchorCtr="0" compatLnSpc="1">
            <a:prstTxWarp prst="textNoShape">
              <a:avLst/>
            </a:prstTxWarp>
          </a:bodyPr>
          <a:lstStyle/>
          <a:p>
            <a:endParaRPr lang="de-CH"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289" name="Rectangle 2"/>
          <p:cNvSpPr>
            <a:spLocks noGrp="1" noRot="1" noChangeAspect="1" noTextEdit="1"/>
          </p:cNvSpPr>
          <p:nvPr>
            <p:ph type="sldImg"/>
          </p:nvPr>
        </p:nvSpPr>
        <p:spPr bwMode="auto">
          <a:noFill/>
          <a:ln>
            <a:solidFill>
              <a:srgbClr val="000000"/>
            </a:solidFill>
            <a:miter lim="800000"/>
            <a:headEnd/>
            <a:tailEnd/>
          </a:ln>
        </p:spPr>
      </p:sp>
      <p:sp>
        <p:nvSpPr>
          <p:cNvPr id="1036290" name="Rectangle 3"/>
          <p:cNvSpPr>
            <a:spLocks noGrp="1"/>
          </p:cNvSpPr>
          <p:nvPr>
            <p:ph type="body" idx="1"/>
          </p:nvPr>
        </p:nvSpPr>
        <p:spPr bwMode="auto">
          <a:xfrm>
            <a:off x="915988" y="4416425"/>
            <a:ext cx="5026025" cy="4183063"/>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7" name="Rectangle 2"/>
          <p:cNvSpPr>
            <a:spLocks noGrp="1" noRot="1" noChangeAspect="1" noTextEdit="1"/>
          </p:cNvSpPr>
          <p:nvPr>
            <p:ph type="sldImg"/>
          </p:nvPr>
        </p:nvSpPr>
        <p:spPr bwMode="auto">
          <a:xfrm>
            <a:off x="1106488" y="696913"/>
            <a:ext cx="4648200" cy="3486150"/>
          </a:xfrm>
          <a:noFill/>
          <a:ln>
            <a:solidFill>
              <a:srgbClr val="000000"/>
            </a:solidFill>
            <a:miter lim="800000"/>
            <a:headEnd/>
            <a:tailEnd/>
          </a:ln>
        </p:spPr>
      </p:sp>
      <p:sp>
        <p:nvSpPr>
          <p:cNvPr id="1038338" name="Rectangle 3"/>
          <p:cNvSpPr>
            <a:spLocks noGrp="1"/>
          </p:cNvSpPr>
          <p:nvPr>
            <p:ph type="body" idx="1"/>
          </p:nvPr>
        </p:nvSpPr>
        <p:spPr bwMode="auto">
          <a:xfrm>
            <a:off x="914400" y="4416425"/>
            <a:ext cx="5029200" cy="4183063"/>
          </a:xfrm>
          <a:noFill/>
        </p:spPr>
        <p:txBody>
          <a:bodyPr wrap="square" numCol="1" anchor="t" anchorCtr="0" compatLnSpc="1">
            <a:prstTxWarp prst="textNoShape">
              <a:avLst/>
            </a:prstTxWarp>
          </a:bodyPr>
          <a:lstStyle/>
          <a:p>
            <a:endParaRPr lang="de-CH"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09" name="Rectangle 2"/>
          <p:cNvSpPr>
            <a:spLocks noGrp="1" noRot="1" noChangeAspect="1" noTextEdit="1"/>
          </p:cNvSpPr>
          <p:nvPr>
            <p:ph type="sldImg"/>
          </p:nvPr>
        </p:nvSpPr>
        <p:spPr bwMode="auto">
          <a:xfrm>
            <a:off x="1117600" y="704850"/>
            <a:ext cx="4629150" cy="3471863"/>
          </a:xfrm>
          <a:noFill/>
          <a:ln>
            <a:solidFill>
              <a:srgbClr val="000000"/>
            </a:solidFill>
            <a:miter lim="800000"/>
            <a:headEnd/>
            <a:tailEnd/>
          </a:ln>
        </p:spPr>
      </p:sp>
      <p:sp>
        <p:nvSpPr>
          <p:cNvPr id="1041410" name="Rectangle 3"/>
          <p:cNvSpPr>
            <a:spLocks noGrp="1"/>
          </p:cNvSpPr>
          <p:nvPr>
            <p:ph type="body" idx="1"/>
          </p:nvPr>
        </p:nvSpPr>
        <p:spPr bwMode="auto">
          <a:xfrm>
            <a:off x="917575" y="4413250"/>
            <a:ext cx="5022850" cy="4179888"/>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457" name="Rectangle 2"/>
          <p:cNvSpPr>
            <a:spLocks noGrp="1" noRot="1" noChangeArrowheads="1" noTextEdit="1"/>
          </p:cNvSpPr>
          <p:nvPr>
            <p:ph type="sldImg"/>
          </p:nvPr>
        </p:nvSpPr>
        <p:spPr bwMode="auto">
          <a:xfrm>
            <a:off x="1117600" y="704850"/>
            <a:ext cx="4629150" cy="3471863"/>
          </a:xfrm>
          <a:noFill/>
          <a:ln>
            <a:solidFill>
              <a:srgbClr val="000000"/>
            </a:solidFill>
            <a:miter lim="800000"/>
            <a:headEnd/>
            <a:tailEnd/>
          </a:ln>
        </p:spPr>
      </p:sp>
      <p:sp>
        <p:nvSpPr>
          <p:cNvPr id="1043458" name="Rectangle 3"/>
          <p:cNvSpPr>
            <a:spLocks noGrp="1" noChangeArrowheads="1"/>
          </p:cNvSpPr>
          <p:nvPr>
            <p:ph type="body" idx="1"/>
          </p:nvPr>
        </p:nvSpPr>
        <p:spPr bwMode="auto">
          <a:xfrm>
            <a:off x="917575" y="4413250"/>
            <a:ext cx="5022850" cy="4179888"/>
          </a:xfrm>
          <a:noFill/>
        </p:spPr>
        <p:txBody>
          <a:bodyPr wrap="square" numCol="1" anchor="t" anchorCtr="0" compatLnSpc="1">
            <a:prstTxWarp prst="textNoShape">
              <a:avLst/>
            </a:prstTxWarp>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descr="lighthouse image wide.jpg"/>
          <p:cNvPicPr>
            <a:picLocks noChangeAspect="1"/>
          </p:cNvPicPr>
          <p:nvPr userDrawn="1"/>
        </p:nvPicPr>
        <p:blipFill>
          <a:blip r:embed="rId2"/>
          <a:srcRect/>
          <a:stretch>
            <a:fillRect/>
          </a:stretch>
        </p:blipFill>
        <p:spPr bwMode="auto">
          <a:xfrm>
            <a:off x="0" y="0"/>
            <a:ext cx="9144000" cy="2909888"/>
          </a:xfrm>
          <a:prstGeom prst="rect">
            <a:avLst/>
          </a:prstGeom>
          <a:noFill/>
          <a:ln w="9525">
            <a:noFill/>
            <a:miter lim="800000"/>
            <a:headEnd/>
            <a:tailEnd/>
          </a:ln>
        </p:spPr>
      </p:pic>
      <p:cxnSp>
        <p:nvCxnSpPr>
          <p:cNvPr id="5" name="Straight Connector 7"/>
          <p:cNvCxnSpPr/>
          <p:nvPr userDrawn="1"/>
        </p:nvCxnSpPr>
        <p:spPr>
          <a:xfrm>
            <a:off x="0" y="2906713"/>
            <a:ext cx="9144000" cy="0"/>
          </a:xfrm>
          <a:prstGeom prst="line">
            <a:avLst/>
          </a:prstGeom>
          <a:ln w="12700">
            <a:solidFill>
              <a:srgbClr val="CC6600"/>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14" name="Text Placeholder 2"/>
          <p:cNvSpPr>
            <a:spLocks noGrp="1"/>
          </p:cNvSpPr>
          <p:nvPr>
            <p:ph type="body" idx="1"/>
          </p:nvPr>
        </p:nvSpPr>
        <p:spPr>
          <a:xfrm>
            <a:off x="722313" y="2906713"/>
            <a:ext cx="7772400" cy="1500187"/>
          </a:xfrm>
        </p:spPr>
        <p:txBody>
          <a:bodyPr anchor="b"/>
          <a:lstStyle>
            <a:lvl1pPr marL="0" indent="0">
              <a:buNone/>
              <a:defRPr sz="2000">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r>
              <a:rPr lang="en-US"/>
              <a:t>7/24/2009</a:t>
            </a:r>
          </a:p>
        </p:txBody>
      </p:sp>
      <p:sp>
        <p:nvSpPr>
          <p:cNvPr id="7" name="Slide Number Placeholder 5"/>
          <p:cNvSpPr>
            <a:spLocks noGrp="1"/>
          </p:cNvSpPr>
          <p:nvPr>
            <p:ph type="sldNum" sz="quarter" idx="11"/>
          </p:nvPr>
        </p:nvSpPr>
        <p:spPr/>
        <p:txBody>
          <a:bodyPr/>
          <a:lstStyle>
            <a:lvl1pPr>
              <a:defRPr/>
            </a:lvl1pPr>
          </a:lstStyle>
          <a:p>
            <a:pPr>
              <a:defRPr/>
            </a:pPr>
            <a:r>
              <a:rPr lang="en-US"/>
              <a:t>(#</a:t>
            </a:r>
            <a:fld id="{2C1E4C07-1C67-41B4-89B9-D34AB34610AF}" type="slidenum">
              <a:rPr lang="en-US"/>
              <a:pPr>
                <a:defRPr/>
              </a:pPr>
              <a:t>‹#›</a:t>
            </a:fld>
            <a:r>
              <a:rPr lang="en-US"/>
              <a: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17463" y="6411913"/>
            <a:ext cx="954087" cy="274637"/>
          </a:xfrm>
          <a:prstGeom prst="rect">
            <a:avLst/>
          </a:prstGeom>
          <a:noFill/>
          <a:ln w="9525">
            <a:noFill/>
            <a:miter lim="800000"/>
            <a:headEnd/>
            <a:tailEnd/>
          </a:ln>
          <a:effectLst/>
        </p:spPr>
        <p:txBody>
          <a:bodyPr lIns="92075" tIns="46038" rIns="92075" bIns="46038">
            <a:spAutoFit/>
          </a:bodyPr>
          <a:lstStyle/>
          <a:p>
            <a:pPr algn="r" fontAlgn="auto">
              <a:spcBef>
                <a:spcPts val="0"/>
              </a:spcBef>
              <a:spcAft>
                <a:spcPts val="0"/>
              </a:spcAft>
              <a:defRPr/>
            </a:pPr>
            <a:r>
              <a:rPr lang="en-US" sz="1200" b="0" dirty="0">
                <a:solidFill>
                  <a:schemeClr val="tx1">
                    <a:lumMod val="50000"/>
                    <a:lumOff val="50000"/>
                  </a:schemeClr>
                </a:solidFill>
                <a:latin typeface="+mn-lt"/>
                <a:cs typeface="+mn-cs"/>
              </a:rPr>
              <a:t> (#</a:t>
            </a:r>
            <a:fld id="{BC3F9A78-C65B-4B23-B980-E66DA89AD9D8}" type="slidenum">
              <a:rPr lang="en-US" sz="1200" b="0">
                <a:solidFill>
                  <a:schemeClr val="tx1">
                    <a:lumMod val="50000"/>
                    <a:lumOff val="50000"/>
                  </a:schemeClr>
                </a:solidFill>
                <a:latin typeface="+mn-lt"/>
                <a:cs typeface="+mn-cs"/>
              </a:rPr>
              <a:pPr algn="r" fontAlgn="auto">
                <a:spcBef>
                  <a:spcPts val="0"/>
                </a:spcBef>
                <a:spcAft>
                  <a:spcPts val="0"/>
                </a:spcAft>
                <a:defRPr/>
              </a:pPr>
              <a:t>‹#›</a:t>
            </a:fld>
            <a:r>
              <a:rPr lang="en-US" sz="1200" b="0" dirty="0">
                <a:solidFill>
                  <a:schemeClr val="tx1">
                    <a:lumMod val="50000"/>
                    <a:lumOff val="50000"/>
                  </a:schemeClr>
                </a:solidFill>
                <a:latin typeface="+mn-lt"/>
                <a:cs typeface="+mn-cs"/>
              </a:rPr>
              <a:t>) </a:t>
            </a:r>
          </a:p>
        </p:txBody>
      </p:sp>
      <p:pic>
        <p:nvPicPr>
          <p:cNvPr id="5" name="Picture 7" descr="lighthouse image wide.jpg"/>
          <p:cNvPicPr>
            <a:picLocks noChangeAspect="1"/>
          </p:cNvPicPr>
          <p:nvPr userDrawn="1"/>
        </p:nvPicPr>
        <p:blipFill>
          <a:blip r:embed="rId2"/>
          <a:srcRect r="49338"/>
          <a:stretch>
            <a:fillRect/>
          </a:stretch>
        </p:blipFill>
        <p:spPr bwMode="auto">
          <a:xfrm>
            <a:off x="0" y="0"/>
            <a:ext cx="9144000" cy="1081088"/>
          </a:xfrm>
          <a:prstGeom prst="rect">
            <a:avLst/>
          </a:prstGeom>
          <a:noFill/>
          <a:ln w="9525">
            <a:noFill/>
            <a:miter lim="800000"/>
            <a:headEnd/>
            <a:tailEnd/>
          </a:ln>
        </p:spPr>
      </p:pic>
      <p:cxnSp>
        <p:nvCxnSpPr>
          <p:cNvPr id="6" name="Straight Connector 8"/>
          <p:cNvCxnSpPr/>
          <p:nvPr userDrawn="1"/>
        </p:nvCxnSpPr>
        <p:spPr>
          <a:xfrm>
            <a:off x="0" y="1073150"/>
            <a:ext cx="9144000" cy="0"/>
          </a:xfrm>
          <a:prstGeom prst="line">
            <a:avLst/>
          </a:prstGeom>
          <a:ln w="12700">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userDrawn="1"/>
        </p:nvCxnSpPr>
        <p:spPr>
          <a:xfrm>
            <a:off x="406400" y="6435725"/>
            <a:ext cx="8451850" cy="0"/>
          </a:xfrm>
          <a:prstGeom prst="line">
            <a:avLst/>
          </a:prstGeom>
          <a:ln w="12700">
            <a:solidFill>
              <a:srgbClr val="CC6600">
                <a:alpha val="93000"/>
              </a:srgbClr>
            </a:solidFill>
          </a:ln>
          <a:effectLst>
            <a:outerShdw blurRad="38100" dist="38100" dir="8100000" algn="tr" rotWithShape="0">
              <a:schemeClr val="tx1">
                <a:alpha val="40000"/>
              </a:schemeClr>
            </a:outerShdw>
          </a:effectLst>
        </p:spPr>
        <p:style>
          <a:lnRef idx="1">
            <a:schemeClr val="accent1"/>
          </a:lnRef>
          <a:fillRef idx="0">
            <a:schemeClr val="accent1"/>
          </a:fillRef>
          <a:effectRef idx="0">
            <a:schemeClr val="accent1"/>
          </a:effectRef>
          <a:fontRef idx="minor">
            <a:schemeClr val="tx1"/>
          </a:fontRef>
        </p:style>
      </p:cxnSp>
      <p:pic>
        <p:nvPicPr>
          <p:cNvPr id="8" name="Picture 10" descr="QSM_logo72dpiA.GIF"/>
          <p:cNvPicPr>
            <a:picLocks noChangeAspect="1"/>
          </p:cNvPicPr>
          <p:nvPr userDrawn="1"/>
        </p:nvPicPr>
        <p:blipFill>
          <a:blip r:embed="rId3"/>
          <a:srcRect/>
          <a:stretch>
            <a:fillRect/>
          </a:stretch>
        </p:blipFill>
        <p:spPr bwMode="auto">
          <a:xfrm>
            <a:off x="6583363" y="6305550"/>
            <a:ext cx="2301875" cy="377825"/>
          </a:xfrm>
          <a:prstGeom prst="rect">
            <a:avLst/>
          </a:prstGeom>
          <a:noFill/>
          <a:ln w="9525">
            <a:noFill/>
            <a:miter lim="800000"/>
            <a:headEnd/>
            <a:tailEnd/>
          </a:ln>
        </p:spPr>
      </p:pic>
      <p:sp>
        <p:nvSpPr>
          <p:cNvPr id="3" name="Content Placeholder 2"/>
          <p:cNvSpPr>
            <a:spLocks noGrp="1"/>
          </p:cNvSpPr>
          <p:nvPr>
            <p:ph idx="1"/>
          </p:nvPr>
        </p:nvSpPr>
        <p:spPr>
          <a:xfrm>
            <a:off x="457200" y="1371600"/>
            <a:ext cx="8229600" cy="4800600"/>
          </a:xfrm>
        </p:spPr>
        <p:txBody>
          <a:bodyPr/>
          <a:lstStyle>
            <a:lvl1pPr>
              <a:spcBef>
                <a:spcPts val="600"/>
              </a:spcBef>
              <a:buFont typeface="Arial" pitchFamily="34" charset="0"/>
              <a:buChar char="•"/>
              <a:defRPr>
                <a:solidFill>
                  <a:srgbClr val="002060"/>
                </a:solidFill>
              </a:defRPr>
            </a:lvl1pPr>
            <a:lvl2pPr>
              <a:spcBef>
                <a:spcPts val="600"/>
              </a:spcBef>
              <a:defRPr>
                <a:solidFill>
                  <a:srgbClr val="002060"/>
                </a:solidFill>
              </a:defRPr>
            </a:lvl2pPr>
            <a:lvl3pPr>
              <a:spcBef>
                <a:spcPts val="600"/>
              </a:spcBef>
              <a:defRPr>
                <a:solidFill>
                  <a:srgbClr val="002060"/>
                </a:solidFill>
              </a:defRPr>
            </a:lvl3pPr>
            <a:lvl4pPr>
              <a:spcBef>
                <a:spcPts val="600"/>
              </a:spcBef>
              <a:defRPr>
                <a:solidFill>
                  <a:srgbClr val="002060"/>
                </a:solidFill>
              </a:defRPr>
            </a:lvl4pPr>
            <a:lvl5pPr>
              <a:spcBef>
                <a:spcPts val="600"/>
              </a:spcBef>
              <a:defRPr>
                <a:solidFill>
                  <a:srgbClr val="00206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5"/>
          <p:cNvSpPr>
            <a:spLocks noGrp="1"/>
          </p:cNvSpPr>
          <p:nvPr>
            <p:ph type="title"/>
          </p:nvPr>
        </p:nvSpPr>
        <p:spPr>
          <a:xfrm>
            <a:off x="1143000" y="260350"/>
            <a:ext cx="6453188" cy="650875"/>
          </a:xfrm>
        </p:spPr>
        <p:txBody>
          <a:bodyPr/>
          <a:lstStyle>
            <a:lvl1pPr>
              <a:defRPr sz="2800" b="1">
                <a:latin typeface="Tahoma" pitchFamily="34" charset="0"/>
                <a:ea typeface="Tahoma" pitchFamily="34" charset="0"/>
                <a:cs typeface="Tahoma" pitchFamily="34" charset="0"/>
              </a:defRPr>
            </a:lvl1pPr>
          </a:lstStyle>
          <a:p>
            <a:r>
              <a:rPr lang="en-US" smtClean="0"/>
              <a:t>Click to edit Master title style</a:t>
            </a:r>
            <a:endParaRPr lang="en-US" dirty="0"/>
          </a:p>
        </p:txBody>
      </p:sp>
      <p:sp>
        <p:nvSpPr>
          <p:cNvPr id="9" name="Footer Placeholder 4"/>
          <p:cNvSpPr>
            <a:spLocks noGrp="1"/>
          </p:cNvSpPr>
          <p:nvPr>
            <p:ph type="ftr" sz="quarter" idx="10"/>
          </p:nvPr>
        </p:nvSpPr>
        <p:spPr>
          <a:xfrm>
            <a:off x="3124200" y="6356350"/>
            <a:ext cx="1905000" cy="365125"/>
          </a:xfrm>
        </p:spPr>
        <p:txBody>
          <a:bodyPr/>
          <a:lstStyle>
            <a:lvl1pPr>
              <a:defRPr/>
            </a:lvl1pPr>
          </a:lstStyle>
          <a:p>
            <a:pPr>
              <a:defRPr/>
            </a:pPr>
            <a:r>
              <a:rPr lang="en-US"/>
              <a:t>footer</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schemeClr val="tx1">
                    <a:tint val="75000"/>
                  </a:schemeClr>
                </a:solidFill>
                <a:latin typeface="+mn-lt"/>
                <a:cs typeface="+mn-cs"/>
              </a:defRPr>
            </a:lvl1pPr>
          </a:lstStyle>
          <a:p>
            <a:pPr>
              <a:defRPr/>
            </a:pPr>
            <a:r>
              <a:rPr lang="en-US"/>
              <a:t>7/24/2009</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cs typeface="+mn-cs"/>
              </a:defRPr>
            </a:lvl1pPr>
          </a:lstStyle>
          <a:p>
            <a:pPr>
              <a:defRPr/>
            </a:pPr>
            <a:r>
              <a:rPr lang="en-US"/>
              <a:t>footer</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schemeClr val="tx1">
                    <a:tint val="75000"/>
                  </a:schemeClr>
                </a:solidFill>
                <a:latin typeface="+mn-lt"/>
                <a:cs typeface="+mn-cs"/>
              </a:defRPr>
            </a:lvl1pPr>
          </a:lstStyle>
          <a:p>
            <a:pPr>
              <a:defRPr/>
            </a:pPr>
            <a:fld id="{07B5CDD7-1D58-44D9-AEFA-3995CD4310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Lst>
  <p:hf sldNum="0" hdr="0" ftr="0"/>
  <p:txStyles>
    <p:title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2800" b="1">
          <a:solidFill>
            <a:schemeClr val="tx1"/>
          </a:solidFill>
          <a:latin typeface="Verdana" pitchFamily="34" charset="0"/>
        </a:defRPr>
      </a:lvl2pPr>
      <a:lvl3pPr algn="ctr" rtl="0" eaLnBrk="0" fontAlgn="base" hangingPunct="0">
        <a:spcBef>
          <a:spcPct val="0"/>
        </a:spcBef>
        <a:spcAft>
          <a:spcPct val="0"/>
        </a:spcAft>
        <a:defRPr sz="2800" b="1">
          <a:solidFill>
            <a:schemeClr val="tx1"/>
          </a:solidFill>
          <a:latin typeface="Verdana" pitchFamily="34" charset="0"/>
        </a:defRPr>
      </a:lvl3pPr>
      <a:lvl4pPr algn="ctr" rtl="0" eaLnBrk="0" fontAlgn="base" hangingPunct="0">
        <a:spcBef>
          <a:spcPct val="0"/>
        </a:spcBef>
        <a:spcAft>
          <a:spcPct val="0"/>
        </a:spcAft>
        <a:defRPr sz="2800" b="1">
          <a:solidFill>
            <a:schemeClr val="tx1"/>
          </a:solidFill>
          <a:latin typeface="Verdana" pitchFamily="34" charset="0"/>
        </a:defRPr>
      </a:lvl4pPr>
      <a:lvl5pPr algn="ctr" rtl="0" eaLnBrk="0" fontAlgn="base" hangingPunct="0">
        <a:spcBef>
          <a:spcPct val="0"/>
        </a:spcBef>
        <a:spcAft>
          <a:spcPct val="0"/>
        </a:spcAft>
        <a:defRPr sz="2800" b="1">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Verdana" pitchFamily="34" charset="0"/>
        </a:defRPr>
      </a:lvl6pPr>
      <a:lvl7pPr marL="914400" algn="ctr" rtl="0" eaLnBrk="1" fontAlgn="base" hangingPunct="1">
        <a:spcBef>
          <a:spcPct val="0"/>
        </a:spcBef>
        <a:spcAft>
          <a:spcPct val="0"/>
        </a:spcAft>
        <a:defRPr sz="4400">
          <a:solidFill>
            <a:schemeClr val="tx1"/>
          </a:solidFill>
          <a:latin typeface="Verdana" pitchFamily="34" charset="0"/>
        </a:defRPr>
      </a:lvl7pPr>
      <a:lvl8pPr marL="1371600" algn="ctr" rtl="0" eaLnBrk="1" fontAlgn="base" hangingPunct="1">
        <a:spcBef>
          <a:spcPct val="0"/>
        </a:spcBef>
        <a:spcAft>
          <a:spcPct val="0"/>
        </a:spcAft>
        <a:defRPr sz="4400">
          <a:solidFill>
            <a:schemeClr val="tx1"/>
          </a:solidFill>
          <a:latin typeface="Verdana" pitchFamily="34" charset="0"/>
        </a:defRPr>
      </a:lvl8pPr>
      <a:lvl9pPr marL="1828800" algn="ctr" rtl="0" eaLnBrk="1" fontAlgn="base" hangingPunct="1">
        <a:spcBef>
          <a:spcPct val="0"/>
        </a:spcBef>
        <a:spcAft>
          <a:spcPct val="0"/>
        </a:spcAft>
        <a:defRPr sz="4400">
          <a:solidFill>
            <a:schemeClr val="tx1"/>
          </a:solidFill>
          <a:latin typeface="Verdana" pitchFamily="34" charset="0"/>
        </a:defRPr>
      </a:lvl9pPr>
    </p:titleStyle>
    <p:bodyStyle>
      <a:lvl1pPr marL="342900" indent="-342900" algn="l" rtl="0" eaLnBrk="0" fontAlgn="base" hangingPunct="0">
        <a:spcBef>
          <a:spcPct val="20000"/>
        </a:spcBef>
        <a:spcAft>
          <a:spcPct val="0"/>
        </a:spcAft>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pitchFamily="2" charset="2"/>
        <a:buChar char="Ø"/>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ichael.mah@qsma.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www.qsma.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michael.mah@qsma.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png"/><Relationship Id="rId4" Type="http://schemas.openxmlformats.org/officeDocument/2006/relationships/hyperlink" Target="http://www.qsma.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ChangeArrowheads="1"/>
          </p:cNvSpPr>
          <p:nvPr/>
        </p:nvSpPr>
        <p:spPr bwMode="auto">
          <a:xfrm>
            <a:off x="5486400" y="4648200"/>
            <a:ext cx="3276600" cy="1314450"/>
          </a:xfrm>
          <a:prstGeom prst="rect">
            <a:avLst/>
          </a:prstGeom>
          <a:noFill/>
          <a:ln w="9525">
            <a:noFill/>
            <a:miter lim="800000"/>
            <a:headEnd/>
            <a:tailEnd/>
          </a:ln>
        </p:spPr>
        <p:txBody>
          <a:bodyPr lIns="92066" tIns="46034" rIns="92066" bIns="46034">
            <a:spAutoFit/>
          </a:bodyPr>
          <a:lstStyle/>
          <a:p>
            <a:pPr eaLnBrk="0" hangingPunct="0"/>
            <a:r>
              <a:rPr lang="en-US" sz="1600" b="0"/>
              <a:t>Michael Mah</a:t>
            </a:r>
            <a:br>
              <a:rPr lang="en-US" sz="1600" b="0"/>
            </a:br>
            <a:r>
              <a:rPr lang="en-US" sz="1600" b="0"/>
              <a:t>Managing Partner</a:t>
            </a:r>
            <a:br>
              <a:rPr lang="en-US" sz="1600" b="0"/>
            </a:br>
            <a:r>
              <a:rPr lang="en-US" sz="1600" b="0"/>
              <a:t>QSM Associates, Inc.</a:t>
            </a:r>
            <a:br>
              <a:rPr lang="en-US" sz="1600" b="0"/>
            </a:br>
            <a:r>
              <a:rPr lang="en-US" sz="1600" b="0"/>
              <a:t>e-mail:</a:t>
            </a:r>
            <a:r>
              <a:rPr lang="en-US" sz="1600" b="0">
                <a:hlinkClick r:id="rId3"/>
              </a:rPr>
              <a:t>michael.mah@qsma.com</a:t>
            </a:r>
            <a:endParaRPr lang="en-US" sz="1600" b="0"/>
          </a:p>
          <a:p>
            <a:pPr eaLnBrk="0" hangingPunct="0"/>
            <a:r>
              <a:rPr lang="en-US" sz="1600" b="0"/>
              <a:t>Website:  </a:t>
            </a:r>
            <a:r>
              <a:rPr lang="en-US" sz="1600" b="0">
                <a:hlinkClick r:id="rId4"/>
              </a:rPr>
              <a:t>www.qsma.com</a:t>
            </a:r>
            <a:endParaRPr lang="en-US" sz="1600" b="0">
              <a:latin typeface="Book Antiqua" pitchFamily="18" charset="0"/>
            </a:endParaRPr>
          </a:p>
        </p:txBody>
      </p:sp>
      <p:sp>
        <p:nvSpPr>
          <p:cNvPr id="6146" name="Title 1"/>
          <p:cNvSpPr>
            <a:spLocks/>
          </p:cNvSpPr>
          <p:nvPr/>
        </p:nvSpPr>
        <p:spPr bwMode="auto">
          <a:xfrm>
            <a:off x="228600" y="2971800"/>
            <a:ext cx="8763000" cy="762000"/>
          </a:xfrm>
          <a:prstGeom prst="rect">
            <a:avLst/>
          </a:prstGeom>
          <a:noFill/>
          <a:ln w="9525">
            <a:noFill/>
            <a:miter lim="800000"/>
            <a:headEnd/>
            <a:tailEnd/>
          </a:ln>
        </p:spPr>
        <p:txBody>
          <a:bodyPr/>
          <a:lstStyle/>
          <a:p>
            <a:pPr algn="ctr"/>
            <a:r>
              <a:rPr lang="en-US" sz="3200" b="0" i="1"/>
              <a:t>"From Nuclear Submarines to Widgets: What QA and Test Defect Rates Are Saying."</a:t>
            </a:r>
            <a:r>
              <a:rPr lang="en-US" sz="7200" b="0">
                <a:latin typeface="Verdana" pitchFamily="34" charset="0"/>
              </a:rPr>
              <a:t/>
            </a:r>
            <a:br>
              <a:rPr lang="en-US" sz="7200" b="0">
                <a:latin typeface="Verdana" pitchFamily="34" charset="0"/>
              </a:rPr>
            </a:br>
            <a:endParaRPr lang="en-US" sz="7200" b="0">
              <a:latin typeface="Verdana" pitchFamily="34" charset="0"/>
            </a:endParaRPr>
          </a:p>
        </p:txBody>
      </p:sp>
      <p:pic>
        <p:nvPicPr>
          <p:cNvPr id="6147" name="Picture 5" descr="Image result for CQAA"/>
          <p:cNvPicPr>
            <a:picLocks noChangeAspect="1" noChangeArrowheads="1"/>
          </p:cNvPicPr>
          <p:nvPr/>
        </p:nvPicPr>
        <p:blipFill>
          <a:blip r:embed="rId5"/>
          <a:srcRect/>
          <a:stretch>
            <a:fillRect/>
          </a:stretch>
        </p:blipFill>
        <p:spPr bwMode="auto">
          <a:xfrm>
            <a:off x="1524000" y="3962400"/>
            <a:ext cx="28956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193" name="Picture 2" descr="BugsLifeWallpaper800"/>
          <p:cNvPicPr>
            <a:picLocks noChangeAspect="1" noChangeArrowheads="1"/>
          </p:cNvPicPr>
          <p:nvPr/>
        </p:nvPicPr>
        <p:blipFill>
          <a:blip r:embed="rId2"/>
          <a:srcRect/>
          <a:stretch>
            <a:fillRect/>
          </a:stretch>
        </p:blipFill>
        <p:spPr bwMode="auto">
          <a:xfrm>
            <a:off x="0" y="0"/>
            <a:ext cx="9144000" cy="685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217" name="Picture 2" descr="https://focus.ua/files/z-tilda-img/2015/08-clarkson/6d3bf9bf-88a5-42eb-8c5d-762160b78f9e__144814.jpg"/>
          <p:cNvPicPr>
            <a:picLocks noChangeAspect="1" noChangeArrowheads="1"/>
          </p:cNvPicPr>
          <p:nvPr/>
        </p:nvPicPr>
        <p:blipFill>
          <a:blip r:embed="rId2"/>
          <a:srcRect t="3999" b="3999"/>
          <a:stretch>
            <a:fillRect/>
          </a:stretch>
        </p:blipFill>
        <p:spPr bwMode="auto">
          <a:xfrm>
            <a:off x="0" y="549275"/>
            <a:ext cx="9144000" cy="630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1" name="Title 1"/>
          <p:cNvSpPr>
            <a:spLocks noGrp="1"/>
          </p:cNvSpPr>
          <p:nvPr>
            <p:ph type="title" idx="4294967295"/>
          </p:nvPr>
        </p:nvSpPr>
        <p:spPr>
          <a:xfrm>
            <a:off x="457200" y="274638"/>
            <a:ext cx="8229600" cy="563562"/>
          </a:xfrm>
        </p:spPr>
        <p:txBody>
          <a:bodyPr lIns="92075" tIns="46038" rIns="92075" bIns="46038"/>
          <a:lstStyle/>
          <a:p>
            <a:r>
              <a:rPr lang="en-US" sz="2400" smtClean="0"/>
              <a:t>Real Work,… Optional Chaos</a:t>
            </a:r>
          </a:p>
        </p:txBody>
      </p:sp>
      <p:cxnSp>
        <p:nvCxnSpPr>
          <p:cNvPr id="5" name="Straight Connector 4"/>
          <p:cNvCxnSpPr/>
          <p:nvPr/>
        </p:nvCxnSpPr>
        <p:spPr bwMode="auto">
          <a:xfrm rot="5400000">
            <a:off x="-1028700" y="3616325"/>
            <a:ext cx="3886200" cy="0"/>
          </a:xfrm>
          <a:prstGeom prst="line">
            <a:avLst/>
          </a:prstGeom>
          <a:solidFill>
            <a:schemeClr val="bg1"/>
          </a:solidFill>
          <a:ln w="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7" name="Straight Connector 6"/>
          <p:cNvCxnSpPr/>
          <p:nvPr/>
        </p:nvCxnSpPr>
        <p:spPr bwMode="auto">
          <a:xfrm>
            <a:off x="914400" y="5559425"/>
            <a:ext cx="7162800" cy="0"/>
          </a:xfrm>
          <a:prstGeom prst="line">
            <a:avLst/>
          </a:prstGeom>
          <a:solidFill>
            <a:schemeClr val="bg1"/>
          </a:solidFill>
          <a:ln w="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sp>
        <p:nvSpPr>
          <p:cNvPr id="8" name="Freeform 7"/>
          <p:cNvSpPr/>
          <p:nvPr/>
        </p:nvSpPr>
        <p:spPr bwMode="auto">
          <a:xfrm>
            <a:off x="1228725" y="1682750"/>
            <a:ext cx="6781800" cy="3665538"/>
          </a:xfrm>
          <a:custGeom>
            <a:avLst/>
            <a:gdLst>
              <a:gd name="connsiteX0" fmla="*/ 0 w 7143750"/>
              <a:gd name="connsiteY0" fmla="*/ 0 h 3695700"/>
              <a:gd name="connsiteX1" fmla="*/ 933450 w 7143750"/>
              <a:gd name="connsiteY1" fmla="*/ 2400300 h 3695700"/>
              <a:gd name="connsiteX2" fmla="*/ 4705350 w 7143750"/>
              <a:gd name="connsiteY2" fmla="*/ 3400425 h 3695700"/>
              <a:gd name="connsiteX3" fmla="*/ 6781800 w 7143750"/>
              <a:gd name="connsiteY3" fmla="*/ 3648075 h 3695700"/>
              <a:gd name="connsiteX4" fmla="*/ 6877050 w 7143750"/>
              <a:gd name="connsiteY4" fmla="*/ 3686175 h 3695700"/>
              <a:gd name="connsiteX0" fmla="*/ 0 w 7167562"/>
              <a:gd name="connsiteY0" fmla="*/ 0 h 3692525"/>
              <a:gd name="connsiteX1" fmla="*/ 933450 w 7167562"/>
              <a:gd name="connsiteY1" fmla="*/ 2400300 h 3692525"/>
              <a:gd name="connsiteX2" fmla="*/ 4562475 w 7167562"/>
              <a:gd name="connsiteY2" fmla="*/ 3419475 h 3692525"/>
              <a:gd name="connsiteX3" fmla="*/ 6781800 w 7167562"/>
              <a:gd name="connsiteY3" fmla="*/ 3648075 h 3692525"/>
              <a:gd name="connsiteX4" fmla="*/ 6877050 w 7167562"/>
              <a:gd name="connsiteY4" fmla="*/ 3686175 h 3692525"/>
              <a:gd name="connsiteX0" fmla="*/ 0 w 7167562"/>
              <a:gd name="connsiteY0" fmla="*/ 0 h 3692525"/>
              <a:gd name="connsiteX1" fmla="*/ 933450 w 7167562"/>
              <a:gd name="connsiteY1" fmla="*/ 2400300 h 3692525"/>
              <a:gd name="connsiteX2" fmla="*/ 4562475 w 7167562"/>
              <a:gd name="connsiteY2" fmla="*/ 3419475 h 3692525"/>
              <a:gd name="connsiteX3" fmla="*/ 6781800 w 7167562"/>
              <a:gd name="connsiteY3" fmla="*/ 3648075 h 3692525"/>
              <a:gd name="connsiteX4" fmla="*/ 6877050 w 7167562"/>
              <a:gd name="connsiteY4" fmla="*/ 3686175 h 3692525"/>
              <a:gd name="connsiteX0" fmla="*/ 0 w 7167562"/>
              <a:gd name="connsiteY0" fmla="*/ 0 h 3779838"/>
              <a:gd name="connsiteX1" fmla="*/ 933450 w 7167562"/>
              <a:gd name="connsiteY1" fmla="*/ 2400300 h 3779838"/>
              <a:gd name="connsiteX2" fmla="*/ 4562475 w 7167562"/>
              <a:gd name="connsiteY2" fmla="*/ 3571876 h 3779838"/>
              <a:gd name="connsiteX3" fmla="*/ 6781800 w 7167562"/>
              <a:gd name="connsiteY3" fmla="*/ 3648075 h 3779838"/>
              <a:gd name="connsiteX4" fmla="*/ 6877050 w 7167562"/>
              <a:gd name="connsiteY4" fmla="*/ 3686175 h 3779838"/>
              <a:gd name="connsiteX0" fmla="*/ 0 w 7167562"/>
              <a:gd name="connsiteY0" fmla="*/ 0 h 3690937"/>
              <a:gd name="connsiteX1" fmla="*/ 933450 w 7167562"/>
              <a:gd name="connsiteY1" fmla="*/ 2400300 h 3690937"/>
              <a:gd name="connsiteX2" fmla="*/ 4562475 w 7167562"/>
              <a:gd name="connsiteY2" fmla="*/ 3571876 h 3690937"/>
              <a:gd name="connsiteX3" fmla="*/ 6781800 w 7167562"/>
              <a:gd name="connsiteY3" fmla="*/ 3648075 h 3690937"/>
              <a:gd name="connsiteX4" fmla="*/ 6877050 w 7167562"/>
              <a:gd name="connsiteY4" fmla="*/ 3686175 h 3690937"/>
              <a:gd name="connsiteX0" fmla="*/ 0 w 7167562"/>
              <a:gd name="connsiteY0" fmla="*/ 0 h 3690937"/>
              <a:gd name="connsiteX1" fmla="*/ 933450 w 7167562"/>
              <a:gd name="connsiteY1" fmla="*/ 2400300 h 3690937"/>
              <a:gd name="connsiteX2" fmla="*/ 4562475 w 7167562"/>
              <a:gd name="connsiteY2" fmla="*/ 3571876 h 3690937"/>
              <a:gd name="connsiteX3" fmla="*/ 6781800 w 7167562"/>
              <a:gd name="connsiteY3" fmla="*/ 3648075 h 3690937"/>
              <a:gd name="connsiteX4" fmla="*/ 6877050 w 7167562"/>
              <a:gd name="connsiteY4" fmla="*/ 3686175 h 3690937"/>
              <a:gd name="connsiteX0" fmla="*/ 0 w 6781800"/>
              <a:gd name="connsiteY0" fmla="*/ 0 h 3684588"/>
              <a:gd name="connsiteX1" fmla="*/ 933450 w 6781800"/>
              <a:gd name="connsiteY1" fmla="*/ 2400300 h 3684588"/>
              <a:gd name="connsiteX2" fmla="*/ 4562475 w 6781800"/>
              <a:gd name="connsiteY2" fmla="*/ 3571876 h 3684588"/>
              <a:gd name="connsiteX3" fmla="*/ 6781800 w 6781800"/>
              <a:gd name="connsiteY3" fmla="*/ 3648075 h 3684588"/>
              <a:gd name="connsiteX0" fmla="*/ 0 w 6781800"/>
              <a:gd name="connsiteY0" fmla="*/ 0 h 3684588"/>
              <a:gd name="connsiteX1" fmla="*/ 933450 w 6781800"/>
              <a:gd name="connsiteY1" fmla="*/ 2400300 h 3684588"/>
              <a:gd name="connsiteX2" fmla="*/ 4486275 w 6781800"/>
              <a:gd name="connsiteY2" fmla="*/ 3571876 h 3684588"/>
              <a:gd name="connsiteX3" fmla="*/ 6781800 w 6781800"/>
              <a:gd name="connsiteY3" fmla="*/ 3648075 h 3684588"/>
              <a:gd name="connsiteX0" fmla="*/ 0 w 6781800"/>
              <a:gd name="connsiteY0" fmla="*/ 0 h 3665538"/>
              <a:gd name="connsiteX1" fmla="*/ 933450 w 6781800"/>
              <a:gd name="connsiteY1" fmla="*/ 2400300 h 3665538"/>
              <a:gd name="connsiteX2" fmla="*/ 4486275 w 6781800"/>
              <a:gd name="connsiteY2" fmla="*/ 3571876 h 3665538"/>
              <a:gd name="connsiteX3" fmla="*/ 6781800 w 6781800"/>
              <a:gd name="connsiteY3" fmla="*/ 3648075 h 3665538"/>
              <a:gd name="connsiteX0" fmla="*/ 0 w 6781800"/>
              <a:gd name="connsiteY0" fmla="*/ 0 h 3665538"/>
              <a:gd name="connsiteX1" fmla="*/ 933450 w 6781800"/>
              <a:gd name="connsiteY1" fmla="*/ 2400300 h 3665538"/>
              <a:gd name="connsiteX2" fmla="*/ 4486275 w 6781800"/>
              <a:gd name="connsiteY2" fmla="*/ 3571876 h 3665538"/>
              <a:gd name="connsiteX3" fmla="*/ 6781800 w 6781800"/>
              <a:gd name="connsiteY3" fmla="*/ 3648075 h 3665538"/>
              <a:gd name="connsiteX0" fmla="*/ 0 w 6781800"/>
              <a:gd name="connsiteY0" fmla="*/ 0 h 3665538"/>
              <a:gd name="connsiteX1" fmla="*/ 1057275 w 6781800"/>
              <a:gd name="connsiteY1" fmla="*/ 2428876 h 3665538"/>
              <a:gd name="connsiteX2" fmla="*/ 4486275 w 6781800"/>
              <a:gd name="connsiteY2" fmla="*/ 3571876 h 3665538"/>
              <a:gd name="connsiteX3" fmla="*/ 6781800 w 6781800"/>
              <a:gd name="connsiteY3" fmla="*/ 3648075 h 3665538"/>
              <a:gd name="connsiteX0" fmla="*/ 0 w 6781800"/>
              <a:gd name="connsiteY0" fmla="*/ 0 h 3665538"/>
              <a:gd name="connsiteX1" fmla="*/ 1285875 w 6781800"/>
              <a:gd name="connsiteY1" fmla="*/ 2505076 h 3665538"/>
              <a:gd name="connsiteX2" fmla="*/ 4486275 w 6781800"/>
              <a:gd name="connsiteY2" fmla="*/ 3571876 h 3665538"/>
              <a:gd name="connsiteX3" fmla="*/ 6781800 w 6781800"/>
              <a:gd name="connsiteY3" fmla="*/ 3648075 h 3665538"/>
              <a:gd name="connsiteX0" fmla="*/ 0 w 6781800"/>
              <a:gd name="connsiteY0" fmla="*/ 0 h 3665538"/>
              <a:gd name="connsiteX1" fmla="*/ 1362075 w 6781800"/>
              <a:gd name="connsiteY1" fmla="*/ 2581276 h 3665538"/>
              <a:gd name="connsiteX2" fmla="*/ 4486275 w 6781800"/>
              <a:gd name="connsiteY2" fmla="*/ 3571876 h 3665538"/>
              <a:gd name="connsiteX3" fmla="*/ 6781800 w 6781800"/>
              <a:gd name="connsiteY3" fmla="*/ 3648075 h 3665538"/>
            </a:gdLst>
            <a:ahLst/>
            <a:cxnLst>
              <a:cxn ang="0">
                <a:pos x="connsiteX0" y="connsiteY0"/>
              </a:cxn>
              <a:cxn ang="0">
                <a:pos x="connsiteX1" y="connsiteY1"/>
              </a:cxn>
              <a:cxn ang="0">
                <a:pos x="connsiteX2" y="connsiteY2"/>
              </a:cxn>
              <a:cxn ang="0">
                <a:pos x="connsiteX3" y="connsiteY3"/>
              </a:cxn>
            </a:cxnLst>
            <a:rect l="l" t="t" r="r" b="b"/>
            <a:pathLst>
              <a:path w="6781800" h="3665538">
                <a:moveTo>
                  <a:pt x="0" y="0"/>
                </a:moveTo>
                <a:cubicBezTo>
                  <a:pt x="74612" y="916781"/>
                  <a:pt x="614363" y="1985963"/>
                  <a:pt x="1362075" y="2581276"/>
                </a:cubicBezTo>
                <a:cubicBezTo>
                  <a:pt x="2109787" y="3176589"/>
                  <a:pt x="3427542" y="3475776"/>
                  <a:pt x="4486275" y="3571876"/>
                </a:cubicBezTo>
                <a:cubicBezTo>
                  <a:pt x="5518150" y="3665538"/>
                  <a:pt x="6396038" y="3629025"/>
                  <a:pt x="6781800" y="3648075"/>
                </a:cubicBezTo>
              </a:path>
            </a:pathLst>
          </a:custGeom>
          <a:noFill/>
          <a:ln w="28575"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p:spPr>
        <p:txBody>
          <a:bodyPr anchor="ctr"/>
          <a:lstStyle/>
          <a:p>
            <a:pPr algn="ctr">
              <a:defRPr/>
            </a:pPr>
            <a:endParaRPr lang="en-US">
              <a:solidFill>
                <a:schemeClr val="hlink"/>
              </a:solidFill>
            </a:endParaRPr>
          </a:p>
        </p:txBody>
      </p:sp>
      <p:sp>
        <p:nvSpPr>
          <p:cNvPr id="9" name="TextBox 8"/>
          <p:cNvSpPr txBox="1"/>
          <p:nvPr/>
        </p:nvSpPr>
        <p:spPr>
          <a:xfrm>
            <a:off x="7239000" y="5635625"/>
            <a:ext cx="808038" cy="307975"/>
          </a:xfrm>
          <a:prstGeom prst="rect">
            <a:avLst/>
          </a:prstGeom>
          <a:noFill/>
        </p:spPr>
        <p:txBody>
          <a:bodyPr wrap="none">
            <a:spAutoFit/>
          </a:bodyPr>
          <a:lstStyle/>
          <a:p>
            <a:pPr>
              <a:defRPr/>
            </a:pPr>
            <a:r>
              <a:rPr lang="en-US" sz="1400" b="0" dirty="0">
                <a:latin typeface="+mn-lt"/>
              </a:rPr>
              <a:t>Time </a:t>
            </a:r>
            <a:r>
              <a:rPr lang="en-US" sz="1400" b="0" dirty="0">
                <a:latin typeface="+mn-lt"/>
                <a:sym typeface="Wingdings" pitchFamily="2" charset="2"/>
              </a:rPr>
              <a:t></a:t>
            </a:r>
            <a:endParaRPr lang="en-US" sz="1400" b="0" dirty="0">
              <a:latin typeface="+mn-lt"/>
            </a:endParaRPr>
          </a:p>
        </p:txBody>
      </p:sp>
      <p:sp>
        <p:nvSpPr>
          <p:cNvPr id="10" name="TextBox 9"/>
          <p:cNvSpPr txBox="1"/>
          <p:nvPr/>
        </p:nvSpPr>
        <p:spPr>
          <a:xfrm rot="16200000">
            <a:off x="261144" y="2021681"/>
            <a:ext cx="852488" cy="307975"/>
          </a:xfrm>
          <a:prstGeom prst="rect">
            <a:avLst/>
          </a:prstGeom>
          <a:noFill/>
        </p:spPr>
        <p:txBody>
          <a:bodyPr wrap="none">
            <a:spAutoFit/>
          </a:bodyPr>
          <a:lstStyle/>
          <a:p>
            <a:pPr>
              <a:defRPr/>
            </a:pPr>
            <a:r>
              <a:rPr lang="en-US" sz="1400" b="0" dirty="0">
                <a:latin typeface="+mn-lt"/>
              </a:rPr>
              <a:t>Effort </a:t>
            </a:r>
            <a:r>
              <a:rPr lang="en-US" sz="1400" b="0" dirty="0">
                <a:latin typeface="+mn-lt"/>
                <a:sym typeface="Wingdings" pitchFamily="2" charset="2"/>
              </a:rPr>
              <a:t></a:t>
            </a:r>
            <a:endParaRPr lang="en-US" sz="1400" b="0" dirty="0">
              <a:latin typeface="+mn-lt"/>
            </a:endParaRPr>
          </a:p>
        </p:txBody>
      </p:sp>
      <p:grpSp>
        <p:nvGrpSpPr>
          <p:cNvPr id="21" name="Group 20"/>
          <p:cNvGrpSpPr>
            <a:grpSpLocks/>
          </p:cNvGrpSpPr>
          <p:nvPr/>
        </p:nvGrpSpPr>
        <p:grpSpPr bwMode="auto">
          <a:xfrm>
            <a:off x="1371600" y="838200"/>
            <a:ext cx="7010400" cy="2286000"/>
            <a:chOff x="1371600" y="838200"/>
            <a:chExt cx="7010400" cy="2286001"/>
          </a:xfrm>
        </p:grpSpPr>
        <p:sp>
          <p:nvSpPr>
            <p:cNvPr id="19" name="Explosion 1 18"/>
            <p:cNvSpPr/>
            <p:nvPr/>
          </p:nvSpPr>
          <p:spPr bwMode="auto">
            <a:xfrm>
              <a:off x="1371600" y="838200"/>
              <a:ext cx="2667000" cy="2286001"/>
            </a:xfrm>
            <a:prstGeom prst="irregularSeal1">
              <a:avLst/>
            </a:prstGeom>
            <a:solidFill>
              <a:srgbClr val="C00000"/>
            </a:solidFill>
            <a:ln w="3175" cap="flat" cmpd="sng" algn="ctr">
              <a:solidFill>
                <a:schemeClr val="tx1"/>
              </a:solidFill>
              <a:prstDash val="solid"/>
              <a:round/>
              <a:headEnd type="oval" w="med" len="med"/>
              <a:tailEnd type="triangle" w="med" len="med"/>
            </a:ln>
            <a:effectLst>
              <a:outerShdw blurRad="50800" dist="38100" dir="2700000" algn="tl" rotWithShape="0">
                <a:prstClr val="black">
                  <a:alpha val="40000"/>
                </a:prstClr>
              </a:outerShdw>
            </a:effectLst>
          </p:spPr>
          <p:txBody>
            <a:bodyPr/>
            <a:lstStyle/>
            <a:p>
              <a:pPr eaLnBrk="0" hangingPunct="0">
                <a:defRPr/>
              </a:pPr>
              <a:endParaRPr lang="en-US" sz="1200" dirty="0">
                <a:latin typeface="+mj-lt"/>
              </a:endParaRPr>
            </a:p>
          </p:txBody>
        </p:sp>
        <p:sp>
          <p:nvSpPr>
            <p:cNvPr id="11" name="TextBox 10"/>
            <p:cNvSpPr txBox="1"/>
            <p:nvPr/>
          </p:nvSpPr>
          <p:spPr>
            <a:xfrm>
              <a:off x="4191000" y="1266825"/>
              <a:ext cx="4191000" cy="1323976"/>
            </a:xfrm>
            <a:prstGeom prst="rect">
              <a:avLst/>
            </a:prstGeom>
            <a:noFill/>
          </p:spPr>
          <p:txBody>
            <a:bodyPr>
              <a:spAutoFit/>
            </a:bodyPr>
            <a:lstStyle/>
            <a:p>
              <a:pPr>
                <a:defRPr/>
              </a:pPr>
              <a:r>
                <a:rPr lang="en-US" sz="1600" b="0" dirty="0">
                  <a:latin typeface="+mn-lt"/>
                </a:rPr>
                <a:t>But if we severely compress a project schedule, most of the effort goes into the </a:t>
              </a:r>
              <a:r>
                <a:rPr lang="en-US" sz="1600" dirty="0">
                  <a:latin typeface="+mn-lt"/>
                </a:rPr>
                <a:t>Optional Chaos</a:t>
              </a:r>
              <a:r>
                <a:rPr lang="en-US" sz="1600" b="0" dirty="0">
                  <a:latin typeface="+mn-lt"/>
                </a:rPr>
                <a:t>.  This increases costs but does not add value to the product</a:t>
              </a:r>
            </a:p>
            <a:p>
              <a:pPr marL="228600" indent="-228600">
                <a:buFont typeface="Arial" pitchFamily="34" charset="0"/>
                <a:buChar char="•"/>
                <a:defRPr/>
              </a:pPr>
              <a:endParaRPr lang="en-US" sz="1600" b="0" dirty="0">
                <a:latin typeface="+mn-lt"/>
              </a:endParaRPr>
            </a:p>
          </p:txBody>
        </p:sp>
        <p:sp>
          <p:nvSpPr>
            <p:cNvPr id="18" name="Rectangle 17"/>
            <p:cNvSpPr/>
            <p:nvPr/>
          </p:nvSpPr>
          <p:spPr bwMode="auto">
            <a:xfrm>
              <a:off x="2209800" y="1676400"/>
              <a:ext cx="704850" cy="495300"/>
            </a:xfrm>
            <a:prstGeom prst="rect">
              <a:avLst/>
            </a:prstGeom>
            <a:solidFill>
              <a:srgbClr val="0066FF"/>
            </a:solidFill>
            <a:ln w="3175" cap="flat" cmpd="sng" algn="ctr">
              <a:solidFill>
                <a:schemeClr val="tx1"/>
              </a:solidFill>
              <a:prstDash val="solid"/>
              <a:round/>
              <a:headEnd type="oval" w="med" len="med"/>
              <a:tailEnd type="triangle" w="med" len="med"/>
            </a:ln>
            <a:effectLst>
              <a:outerShdw blurRad="50800" dist="38100" dir="2700000" algn="tl" rotWithShape="0">
                <a:prstClr val="black">
                  <a:alpha val="40000"/>
                </a:prstClr>
              </a:outerShdw>
            </a:effectLst>
          </p:spPr>
          <p:txBody>
            <a:bodyPr/>
            <a:lstStyle/>
            <a:p>
              <a:pPr eaLnBrk="0" hangingPunct="0">
                <a:defRPr/>
              </a:pPr>
              <a:endParaRPr lang="en-US" sz="1200" dirty="0">
                <a:latin typeface="+mj-lt"/>
              </a:endParaRPr>
            </a:p>
          </p:txBody>
        </p:sp>
        <p:sp>
          <p:nvSpPr>
            <p:cNvPr id="23" name="Oval 22"/>
            <p:cNvSpPr/>
            <p:nvPr/>
          </p:nvSpPr>
          <p:spPr bwMode="auto">
            <a:xfrm>
              <a:off x="2362200" y="1752600"/>
              <a:ext cx="381000" cy="333375"/>
            </a:xfrm>
            <a:prstGeom prst="ellipse">
              <a:avLst/>
            </a:prstGeom>
            <a:solidFill>
              <a:srgbClr val="33CC33"/>
            </a:solidFill>
            <a:ln w="3175" cap="flat" cmpd="sng" algn="ctr">
              <a:solidFill>
                <a:schemeClr val="tx1"/>
              </a:solidFill>
              <a:prstDash val="solid"/>
              <a:round/>
              <a:headEnd type="oval" w="med" len="med"/>
              <a:tailEnd type="triangle" w="med" len="med"/>
            </a:ln>
            <a:effectLst>
              <a:outerShdw blurRad="50800" dist="38100" dir="2700000" algn="tl" rotWithShape="0">
                <a:prstClr val="black">
                  <a:alpha val="40000"/>
                </a:prstClr>
              </a:outerShdw>
            </a:effectLst>
          </p:spPr>
          <p:txBody>
            <a:bodyPr/>
            <a:lstStyle/>
            <a:p>
              <a:pPr eaLnBrk="0" hangingPunct="0">
                <a:defRPr/>
              </a:pPr>
              <a:endParaRPr lang="en-US" sz="1200" dirty="0">
                <a:latin typeface="+mj-lt"/>
              </a:endParaRPr>
            </a:p>
          </p:txBody>
        </p:sp>
        <p:sp>
          <p:nvSpPr>
            <p:cNvPr id="28" name="Freeform 27"/>
            <p:cNvSpPr/>
            <p:nvPr/>
          </p:nvSpPr>
          <p:spPr bwMode="auto">
            <a:xfrm>
              <a:off x="1371600" y="1752600"/>
              <a:ext cx="714375" cy="295275"/>
            </a:xfrm>
            <a:custGeom>
              <a:avLst/>
              <a:gdLst>
                <a:gd name="connsiteX0" fmla="*/ 714375 w 714375"/>
                <a:gd name="connsiteY0" fmla="*/ 9525 h 295275"/>
                <a:gd name="connsiteX1" fmla="*/ 257175 w 714375"/>
                <a:gd name="connsiteY1" fmla="*/ 47625 h 295275"/>
                <a:gd name="connsiteX2" fmla="*/ 0 w 714375"/>
                <a:gd name="connsiteY2" fmla="*/ 295275 h 295275"/>
              </a:gdLst>
              <a:ahLst/>
              <a:cxnLst>
                <a:cxn ang="0">
                  <a:pos x="connsiteX0" y="connsiteY0"/>
                </a:cxn>
                <a:cxn ang="0">
                  <a:pos x="connsiteX1" y="connsiteY1"/>
                </a:cxn>
                <a:cxn ang="0">
                  <a:pos x="connsiteX2" y="connsiteY2"/>
                </a:cxn>
              </a:cxnLst>
              <a:rect l="l" t="t" r="r" b="b"/>
              <a:pathLst>
                <a:path w="714375" h="295275">
                  <a:moveTo>
                    <a:pt x="714375" y="9525"/>
                  </a:moveTo>
                  <a:cubicBezTo>
                    <a:pt x="545306" y="4762"/>
                    <a:pt x="376237" y="0"/>
                    <a:pt x="257175" y="47625"/>
                  </a:cubicBezTo>
                  <a:cubicBezTo>
                    <a:pt x="138113" y="95250"/>
                    <a:pt x="0" y="295275"/>
                    <a:pt x="0" y="295275"/>
                  </a:cubicBezTo>
                </a:path>
              </a:pathLst>
            </a:custGeom>
            <a:noFill/>
            <a:ln w="28575" cap="flat" cmpd="sng" algn="ctr">
              <a:solidFill>
                <a:schemeClr val="tx1"/>
              </a:solidFill>
              <a:prstDash val="solid"/>
              <a:round/>
              <a:headEnd type="oval" w="med" len="med"/>
              <a:tailEnd type="triangle" w="med" len="med"/>
            </a:ln>
            <a:effectLst>
              <a:outerShdw blurRad="50800" dist="38100" dir="2700000" algn="tl" rotWithShape="0">
                <a:prstClr val="black">
                  <a:alpha val="40000"/>
                </a:prstClr>
              </a:outerShdw>
            </a:effectLst>
          </p:spPr>
          <p:txBody>
            <a:bodyPr anchor="ctr"/>
            <a:lstStyle/>
            <a:p>
              <a:pPr algn="ctr">
                <a:defRPr/>
              </a:pPr>
              <a:endParaRPr lang="en-US">
                <a:solidFill>
                  <a:schemeClr val="hlink"/>
                </a:solidFill>
              </a:endParaRPr>
            </a:p>
          </p:txBody>
        </p:sp>
      </p:grpSp>
      <p:sp>
        <p:nvSpPr>
          <p:cNvPr id="26" name="Explosion 1 25"/>
          <p:cNvSpPr/>
          <p:nvPr/>
        </p:nvSpPr>
        <p:spPr bwMode="auto">
          <a:xfrm>
            <a:off x="6581775" y="4619625"/>
            <a:ext cx="655638" cy="561975"/>
          </a:xfrm>
          <a:prstGeom prst="irregularSeal1">
            <a:avLst/>
          </a:prstGeom>
          <a:solidFill>
            <a:srgbClr val="C00000"/>
          </a:solidFill>
          <a:ln w="3175" cap="flat" cmpd="sng" algn="ctr">
            <a:solidFill>
              <a:schemeClr val="tx1"/>
            </a:solidFill>
            <a:prstDash val="solid"/>
            <a:round/>
            <a:headEnd type="oval" w="med" len="med"/>
            <a:tailEnd type="triangle" w="med" len="med"/>
          </a:ln>
          <a:effectLst>
            <a:outerShdw blurRad="50800" dist="38100" dir="2700000" algn="tl" rotWithShape="0">
              <a:prstClr val="black">
                <a:alpha val="40000"/>
              </a:prstClr>
            </a:outerShdw>
          </a:effectLst>
        </p:spPr>
        <p:txBody>
          <a:bodyPr/>
          <a:lstStyle/>
          <a:p>
            <a:pPr eaLnBrk="0" hangingPunct="0">
              <a:defRPr/>
            </a:pPr>
            <a:endParaRPr lang="en-US" sz="1200" dirty="0">
              <a:latin typeface="+mj-lt"/>
            </a:endParaRPr>
          </a:p>
        </p:txBody>
      </p:sp>
      <p:sp>
        <p:nvSpPr>
          <p:cNvPr id="27" name="Rectangle 26"/>
          <p:cNvSpPr/>
          <p:nvPr/>
        </p:nvSpPr>
        <p:spPr bwMode="auto">
          <a:xfrm>
            <a:off x="6657975" y="4721225"/>
            <a:ext cx="504825" cy="336550"/>
          </a:xfrm>
          <a:prstGeom prst="rect">
            <a:avLst/>
          </a:prstGeom>
          <a:solidFill>
            <a:srgbClr val="0066FF"/>
          </a:solidFill>
          <a:ln w="3175" cap="flat" cmpd="sng" algn="ctr">
            <a:solidFill>
              <a:schemeClr val="tx1"/>
            </a:solidFill>
            <a:prstDash val="solid"/>
            <a:round/>
            <a:headEnd type="oval" w="med" len="med"/>
            <a:tailEnd type="triangle" w="med" len="med"/>
          </a:ln>
          <a:effectLst>
            <a:outerShdw blurRad="50800" dist="38100" dir="2700000" algn="tl" rotWithShape="0">
              <a:prstClr val="black">
                <a:alpha val="40000"/>
              </a:prstClr>
            </a:outerShdw>
          </a:effectLst>
        </p:spPr>
        <p:txBody>
          <a:bodyPr/>
          <a:lstStyle/>
          <a:p>
            <a:pPr eaLnBrk="0" hangingPunct="0">
              <a:defRPr/>
            </a:pPr>
            <a:endParaRPr lang="en-US" sz="1200" dirty="0">
              <a:latin typeface="+mj-lt"/>
            </a:endParaRPr>
          </a:p>
        </p:txBody>
      </p:sp>
      <p:sp>
        <p:nvSpPr>
          <p:cNvPr id="29" name="Oval 28"/>
          <p:cNvSpPr/>
          <p:nvPr/>
        </p:nvSpPr>
        <p:spPr bwMode="auto">
          <a:xfrm>
            <a:off x="6705600" y="4724400"/>
            <a:ext cx="381000" cy="333375"/>
          </a:xfrm>
          <a:prstGeom prst="ellipse">
            <a:avLst/>
          </a:prstGeom>
          <a:solidFill>
            <a:srgbClr val="33CC33"/>
          </a:solidFill>
          <a:ln w="3175" cap="flat" cmpd="sng" algn="ctr">
            <a:solidFill>
              <a:schemeClr val="tx1"/>
            </a:solidFill>
            <a:prstDash val="solid"/>
            <a:round/>
            <a:headEnd type="oval" w="med" len="med"/>
            <a:tailEnd type="triangle" w="med" len="med"/>
          </a:ln>
          <a:effectLst>
            <a:outerShdw blurRad="50800" dist="38100" dir="2700000" algn="tl" rotWithShape="0">
              <a:prstClr val="black">
                <a:alpha val="40000"/>
              </a:prstClr>
            </a:outerShdw>
          </a:effectLst>
        </p:spPr>
        <p:txBody>
          <a:bodyPr/>
          <a:lstStyle/>
          <a:p>
            <a:pPr eaLnBrk="0" hangingPunct="0">
              <a:defRPr/>
            </a:pPr>
            <a:endParaRPr lang="en-US" sz="1200" dirty="0">
              <a:latin typeface="+mj-lt"/>
            </a:endParaRPr>
          </a:p>
        </p:txBody>
      </p:sp>
      <p:sp>
        <p:nvSpPr>
          <p:cNvPr id="30" name="Freeform 29"/>
          <p:cNvSpPr/>
          <p:nvPr/>
        </p:nvSpPr>
        <p:spPr bwMode="auto">
          <a:xfrm flipH="1">
            <a:off x="6934200" y="4953000"/>
            <a:ext cx="714375" cy="295275"/>
          </a:xfrm>
          <a:custGeom>
            <a:avLst/>
            <a:gdLst>
              <a:gd name="connsiteX0" fmla="*/ 714375 w 714375"/>
              <a:gd name="connsiteY0" fmla="*/ 9525 h 295275"/>
              <a:gd name="connsiteX1" fmla="*/ 257175 w 714375"/>
              <a:gd name="connsiteY1" fmla="*/ 47625 h 295275"/>
              <a:gd name="connsiteX2" fmla="*/ 0 w 714375"/>
              <a:gd name="connsiteY2" fmla="*/ 295275 h 295275"/>
            </a:gdLst>
            <a:ahLst/>
            <a:cxnLst>
              <a:cxn ang="0">
                <a:pos x="connsiteX0" y="connsiteY0"/>
              </a:cxn>
              <a:cxn ang="0">
                <a:pos x="connsiteX1" y="connsiteY1"/>
              </a:cxn>
              <a:cxn ang="0">
                <a:pos x="connsiteX2" y="connsiteY2"/>
              </a:cxn>
            </a:cxnLst>
            <a:rect l="l" t="t" r="r" b="b"/>
            <a:pathLst>
              <a:path w="714375" h="295275">
                <a:moveTo>
                  <a:pt x="714375" y="9525"/>
                </a:moveTo>
                <a:cubicBezTo>
                  <a:pt x="545306" y="4762"/>
                  <a:pt x="376237" y="0"/>
                  <a:pt x="257175" y="47625"/>
                </a:cubicBezTo>
                <a:cubicBezTo>
                  <a:pt x="138113" y="95250"/>
                  <a:pt x="0" y="295275"/>
                  <a:pt x="0" y="295275"/>
                </a:cubicBezTo>
              </a:path>
            </a:pathLst>
          </a:custGeom>
          <a:noFill/>
          <a:ln w="28575" cap="flat" cmpd="sng" algn="ctr">
            <a:solidFill>
              <a:schemeClr val="tx1"/>
            </a:solidFill>
            <a:prstDash val="solid"/>
            <a:round/>
            <a:headEnd type="oval" w="med" len="med"/>
            <a:tailEnd type="triangle" w="med" len="med"/>
          </a:ln>
          <a:effectLst>
            <a:outerShdw blurRad="50800" dist="38100" dir="2700000" algn="tl" rotWithShape="0">
              <a:prstClr val="black">
                <a:alpha val="40000"/>
              </a:prstClr>
            </a:outerShdw>
          </a:effectLst>
        </p:spPr>
        <p:txBody>
          <a:bodyPr anchor="ctr"/>
          <a:lstStyle/>
          <a:p>
            <a:pPr algn="ctr">
              <a:defRPr/>
            </a:pPr>
            <a:endParaRPr lang="en-US">
              <a:solidFill>
                <a:schemeClr val="hlink"/>
              </a:solidFill>
            </a:endParaRPr>
          </a:p>
        </p:txBody>
      </p:sp>
      <p:sp>
        <p:nvSpPr>
          <p:cNvPr id="31" name="TextBox 30"/>
          <p:cNvSpPr txBox="1"/>
          <p:nvPr/>
        </p:nvSpPr>
        <p:spPr>
          <a:xfrm>
            <a:off x="4343400" y="3810000"/>
            <a:ext cx="3810000" cy="1323975"/>
          </a:xfrm>
          <a:prstGeom prst="rect">
            <a:avLst/>
          </a:prstGeom>
          <a:noFill/>
        </p:spPr>
        <p:txBody>
          <a:bodyPr>
            <a:spAutoFit/>
          </a:bodyPr>
          <a:lstStyle/>
          <a:p>
            <a:pPr>
              <a:defRPr/>
            </a:pPr>
            <a:r>
              <a:rPr lang="en-US" sz="1600" b="0" dirty="0">
                <a:latin typeface="+mn-lt"/>
              </a:rPr>
              <a:t>If we have the latitude to take longer on a project, we can greatly increase the proportion of work that goes into the product</a:t>
            </a:r>
          </a:p>
          <a:p>
            <a:pPr marL="228600" indent="-228600">
              <a:buFont typeface="Arial" pitchFamily="34" charset="0"/>
              <a:buChar char="•"/>
              <a:defRPr/>
            </a:pPr>
            <a:endParaRPr lang="en-US" sz="1600" b="0" dirty="0">
              <a:latin typeface="+mn-lt"/>
            </a:endParaRPr>
          </a:p>
        </p:txBody>
      </p:sp>
      <p:sp>
        <p:nvSpPr>
          <p:cNvPr id="20" name="Rectangle 19"/>
          <p:cNvSpPr/>
          <p:nvPr/>
        </p:nvSpPr>
        <p:spPr>
          <a:xfrm>
            <a:off x="2667000" y="5638800"/>
            <a:ext cx="4572000" cy="508000"/>
          </a:xfrm>
          <a:prstGeom prst="rect">
            <a:avLst/>
          </a:prstGeom>
        </p:spPr>
        <p:txBody>
          <a:bodyPr>
            <a:spAutoFit/>
          </a:bodyPr>
          <a:lstStyle/>
          <a:p>
            <a:pPr eaLnBrk="0" hangingPunct="0">
              <a:spcBef>
                <a:spcPct val="50000"/>
              </a:spcBef>
              <a:defRPr/>
            </a:pPr>
            <a:r>
              <a:rPr lang="en-US" sz="900" b="0" dirty="0">
                <a:latin typeface="+mj-lt"/>
              </a:rPr>
              <a:t>Source:  Armour, Phillip G.</a:t>
            </a:r>
            <a:br>
              <a:rPr lang="en-US" sz="900" b="0" dirty="0">
                <a:latin typeface="+mj-lt"/>
              </a:rPr>
            </a:br>
            <a:r>
              <a:rPr lang="en-US" sz="900" b="0" dirty="0">
                <a:latin typeface="+mj-lt"/>
              </a:rPr>
              <a:t>“Real work, Necessary Friction, Optional Chaos”</a:t>
            </a:r>
            <a:br>
              <a:rPr lang="en-US" sz="900" b="0" dirty="0">
                <a:latin typeface="+mj-lt"/>
              </a:rPr>
            </a:br>
            <a:r>
              <a:rPr lang="en-US" sz="900" i="1" dirty="0">
                <a:latin typeface="+mj-lt"/>
              </a:rPr>
              <a:t>Communications of the ACM </a:t>
            </a:r>
            <a:r>
              <a:rPr lang="en-US" sz="900" b="0" i="1" dirty="0" err="1">
                <a:latin typeface="+mj-lt"/>
              </a:rPr>
              <a:t>Vol</a:t>
            </a:r>
            <a:r>
              <a:rPr lang="en-US" sz="900" b="0" i="1" dirty="0">
                <a:latin typeface="+mj-lt"/>
              </a:rPr>
              <a:t> 47 No 6</a:t>
            </a:r>
            <a:r>
              <a:rPr lang="en-US" sz="900" b="0" dirty="0">
                <a:solidFill>
                  <a:schemeClr val="hlink"/>
                </a:solidFill>
                <a:latin typeface="+mj-lt"/>
              </a:rPr>
              <a:t> </a:t>
            </a:r>
            <a:r>
              <a:rPr lang="en-US" sz="900" b="0" i="1" dirty="0">
                <a:latin typeface="+mj-lt"/>
              </a:rPr>
              <a:t>June 2004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265" name="Picture 2" descr="Follett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313" name="Rectangle 2"/>
          <p:cNvSpPr>
            <a:spLocks noGrp="1"/>
          </p:cNvSpPr>
          <p:nvPr>
            <p:ph type="title" idx="4294967295"/>
          </p:nvPr>
        </p:nvSpPr>
        <p:spPr>
          <a:xfrm>
            <a:off x="457200" y="228600"/>
            <a:ext cx="8229600" cy="563563"/>
          </a:xfrm>
        </p:spPr>
        <p:txBody>
          <a:bodyPr/>
          <a:lstStyle/>
          <a:p>
            <a:pPr eaLnBrk="1" hangingPunct="1"/>
            <a:r>
              <a:rPr lang="en-US" sz="2400" smtClean="0"/>
              <a:t>Trendline Assessment – Defects/Quality</a:t>
            </a:r>
          </a:p>
        </p:txBody>
      </p:sp>
      <p:pic>
        <p:nvPicPr>
          <p:cNvPr id="1037314" name="Picture 3"/>
          <p:cNvPicPr>
            <a:picLocks noChangeAspect="1" noChangeArrowheads="1"/>
          </p:cNvPicPr>
          <p:nvPr>
            <p:ph idx="4294967295"/>
          </p:nvPr>
        </p:nvPicPr>
        <p:blipFill>
          <a:blip r:embed="rId3"/>
          <a:srcRect/>
          <a:stretch>
            <a:fillRect/>
          </a:stretch>
        </p:blipFill>
        <p:spPr>
          <a:xfrm>
            <a:off x="0" y="914400"/>
            <a:ext cx="9144000" cy="5943600"/>
          </a:xfrm>
        </p:spPr>
      </p:pic>
      <p:sp>
        <p:nvSpPr>
          <p:cNvPr id="1037315" name="Text Box 4"/>
          <p:cNvSpPr txBox="1">
            <a:spLocks noChangeArrowheads="1"/>
          </p:cNvSpPr>
          <p:nvPr/>
        </p:nvSpPr>
        <p:spPr bwMode="auto">
          <a:xfrm>
            <a:off x="1143000" y="4953000"/>
            <a:ext cx="5456238" cy="396875"/>
          </a:xfrm>
          <a:prstGeom prst="rect">
            <a:avLst/>
          </a:prstGeom>
          <a:noFill/>
          <a:ln w="12700">
            <a:noFill/>
            <a:miter lim="800000"/>
            <a:headEnd type="none" w="sm" len="sm"/>
            <a:tailEnd type="none" w="sm" len="sm"/>
          </a:ln>
        </p:spPr>
        <p:txBody>
          <a:bodyPr wrap="none">
            <a:spAutoFit/>
          </a:bodyPr>
          <a:lstStyle/>
          <a:p>
            <a:r>
              <a:rPr lang="en-US" sz="2000" b="0">
                <a:solidFill>
                  <a:schemeClr val="accent2"/>
                </a:solidFill>
              </a:rPr>
              <a:t>Far Fewer Defects:  50% - 66% Below Industry</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361" name="AutoShape 2" descr="Displaying Screen Shot 2015-05-15 at 4.09.11 PM.pn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algn="ctr"/>
            <a:endParaRPr lang="en-US" sz="900"/>
          </a:p>
        </p:txBody>
      </p:sp>
      <p:sp>
        <p:nvSpPr>
          <p:cNvPr id="1039362" name="AutoShape 3" descr="Displaying Screen Shot 2015-05-15 at 4.09.11 PM.pn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algn="ctr"/>
            <a:endParaRPr lang="en-US" sz="900"/>
          </a:p>
        </p:txBody>
      </p:sp>
      <p:sp>
        <p:nvSpPr>
          <p:cNvPr id="1039363" name="AutoShape 4" descr="Displaying Screen Shot 2015-05-15 at 4.09.11 PM.png"/>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algn="ctr"/>
            <a:endParaRPr lang="en-US" sz="900"/>
          </a:p>
        </p:txBody>
      </p:sp>
      <p:pic>
        <p:nvPicPr>
          <p:cNvPr id="1039364" name="Picture 5" descr="Screen Shot 2015-05-15 at 4"/>
          <p:cNvPicPr>
            <a:picLocks noChangeAspect="1" noChangeArrowheads="1"/>
          </p:cNvPicPr>
          <p:nvPr/>
        </p:nvPicPr>
        <p:blipFill>
          <a:blip r:embed="rId2"/>
          <a:srcRect l="13417" r="11629"/>
          <a:stretch>
            <a:fillRect/>
          </a:stretch>
        </p:blipFill>
        <p:spPr bwMode="auto">
          <a:xfrm>
            <a:off x="0" y="0"/>
            <a:ext cx="9144000" cy="6862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0385" name="Group 2"/>
          <p:cNvGrpSpPr>
            <a:grpSpLocks/>
          </p:cNvGrpSpPr>
          <p:nvPr/>
        </p:nvGrpSpPr>
        <p:grpSpPr bwMode="auto">
          <a:xfrm>
            <a:off x="838200" y="1447800"/>
            <a:ext cx="7467600" cy="4724400"/>
            <a:chOff x="-3" y="-3"/>
            <a:chExt cx="3892" cy="2082"/>
          </a:xfrm>
        </p:grpSpPr>
        <p:grpSp>
          <p:nvGrpSpPr>
            <p:cNvPr id="1040387" name="Group 3"/>
            <p:cNvGrpSpPr>
              <a:grpSpLocks/>
            </p:cNvGrpSpPr>
            <p:nvPr/>
          </p:nvGrpSpPr>
          <p:grpSpPr bwMode="auto">
            <a:xfrm>
              <a:off x="0" y="0"/>
              <a:ext cx="3886" cy="2076"/>
              <a:chOff x="0" y="0"/>
              <a:chExt cx="3886" cy="2076"/>
            </a:xfrm>
          </p:grpSpPr>
          <p:grpSp>
            <p:nvGrpSpPr>
              <p:cNvPr id="1040389" name="Group 4"/>
              <p:cNvGrpSpPr>
                <a:grpSpLocks/>
              </p:cNvGrpSpPr>
              <p:nvPr/>
            </p:nvGrpSpPr>
            <p:grpSpPr bwMode="auto">
              <a:xfrm>
                <a:off x="0" y="0"/>
                <a:ext cx="957" cy="500"/>
                <a:chOff x="0" y="0"/>
                <a:chExt cx="957" cy="500"/>
              </a:xfrm>
            </p:grpSpPr>
            <p:sp>
              <p:nvSpPr>
                <p:cNvPr id="1040485" name="Rectangle 5"/>
                <p:cNvSpPr>
                  <a:spLocks noChangeArrowheads="1"/>
                </p:cNvSpPr>
                <p:nvPr/>
              </p:nvSpPr>
              <p:spPr bwMode="auto">
                <a:xfrm>
                  <a:off x="0" y="0"/>
                  <a:ext cx="957" cy="500"/>
                </a:xfrm>
                <a:prstGeom prst="rect">
                  <a:avLst/>
                </a:prstGeom>
                <a:solidFill>
                  <a:srgbClr val="000080"/>
                </a:solidFill>
                <a:ln w="9525">
                  <a:noFill/>
                  <a:miter lim="800000"/>
                  <a:headEnd/>
                  <a:tailEnd/>
                </a:ln>
              </p:spPr>
              <p:txBody>
                <a:bodyPr lIns="0" rIns="0"/>
                <a:lstStyle/>
                <a:p>
                  <a:pPr algn="ctr"/>
                  <a:endParaRPr lang="en-US" sz="900"/>
                </a:p>
              </p:txBody>
            </p:sp>
            <p:grpSp>
              <p:nvGrpSpPr>
                <p:cNvPr id="1040486" name="Group 6"/>
                <p:cNvGrpSpPr>
                  <a:grpSpLocks/>
                </p:cNvGrpSpPr>
                <p:nvPr/>
              </p:nvGrpSpPr>
              <p:grpSpPr bwMode="auto">
                <a:xfrm>
                  <a:off x="0" y="0"/>
                  <a:ext cx="957" cy="500"/>
                  <a:chOff x="0" y="0"/>
                  <a:chExt cx="957" cy="500"/>
                </a:xfrm>
              </p:grpSpPr>
              <p:sp>
                <p:nvSpPr>
                  <p:cNvPr id="1040487" name="Rectangle 7"/>
                  <p:cNvSpPr>
                    <a:spLocks noChangeArrowheads="1"/>
                  </p:cNvSpPr>
                  <p:nvPr/>
                </p:nvSpPr>
                <p:spPr bwMode="auto">
                  <a:xfrm>
                    <a:off x="43" y="0"/>
                    <a:ext cx="871" cy="500"/>
                  </a:xfrm>
                  <a:prstGeom prst="rect">
                    <a:avLst/>
                  </a:prstGeom>
                  <a:solidFill>
                    <a:srgbClr val="000080"/>
                  </a:solidFill>
                  <a:ln w="9525">
                    <a:noFill/>
                    <a:miter lim="800000"/>
                    <a:headEnd/>
                    <a:tailEnd/>
                  </a:ln>
                </p:spPr>
                <p:txBody>
                  <a:bodyPr lIns="0" rIns="0"/>
                  <a:lstStyle/>
                  <a:p>
                    <a:pPr eaLnBrk="0" hangingPunct="0"/>
                    <a:r>
                      <a:rPr lang="en-US" sz="1100" b="0">
                        <a:latin typeface="Times New Roman" pitchFamily="18" charset="0"/>
                        <a:cs typeface="Times New Roman" pitchFamily="18" charset="0"/>
                      </a:rPr>
                      <a:t> </a:t>
                    </a:r>
                  </a:p>
                  <a:p>
                    <a:pPr eaLnBrk="0" hangingPunct="0"/>
                    <a:endParaRPr lang="en-US" b="0">
                      <a:latin typeface="Times New Roman" pitchFamily="18" charset="0"/>
                    </a:endParaRPr>
                  </a:p>
                </p:txBody>
              </p:sp>
              <p:sp>
                <p:nvSpPr>
                  <p:cNvPr id="1040488" name="Rectangle 8"/>
                  <p:cNvSpPr>
                    <a:spLocks noChangeArrowheads="1"/>
                  </p:cNvSpPr>
                  <p:nvPr/>
                </p:nvSpPr>
                <p:spPr bwMode="auto">
                  <a:xfrm>
                    <a:off x="0" y="0"/>
                    <a:ext cx="957" cy="500"/>
                  </a:xfrm>
                  <a:prstGeom prst="rect">
                    <a:avLst/>
                  </a:prstGeom>
                  <a:noFill/>
                  <a:ln w="7">
                    <a:solidFill>
                      <a:srgbClr val="A0A0A0"/>
                    </a:solidFill>
                    <a:miter lim="800000"/>
                    <a:headEnd/>
                    <a:tailEnd/>
                  </a:ln>
                </p:spPr>
                <p:txBody>
                  <a:bodyPr lIns="0" rIns="0"/>
                  <a:lstStyle/>
                  <a:p>
                    <a:pPr algn="ctr"/>
                    <a:endParaRPr lang="en-US" sz="900"/>
                  </a:p>
                </p:txBody>
              </p:sp>
            </p:grpSp>
          </p:grpSp>
          <p:grpSp>
            <p:nvGrpSpPr>
              <p:cNvPr id="1040390" name="Group 9"/>
              <p:cNvGrpSpPr>
                <a:grpSpLocks/>
              </p:cNvGrpSpPr>
              <p:nvPr/>
            </p:nvGrpSpPr>
            <p:grpSpPr bwMode="auto">
              <a:xfrm>
                <a:off x="957" y="0"/>
                <a:ext cx="1042" cy="500"/>
                <a:chOff x="957" y="0"/>
                <a:chExt cx="1042" cy="500"/>
              </a:xfrm>
            </p:grpSpPr>
            <p:sp>
              <p:nvSpPr>
                <p:cNvPr id="1040481" name="Rectangle 10"/>
                <p:cNvSpPr>
                  <a:spLocks noChangeArrowheads="1"/>
                </p:cNvSpPr>
                <p:nvPr/>
              </p:nvSpPr>
              <p:spPr bwMode="auto">
                <a:xfrm>
                  <a:off x="957" y="0"/>
                  <a:ext cx="1042" cy="500"/>
                </a:xfrm>
                <a:prstGeom prst="rect">
                  <a:avLst/>
                </a:prstGeom>
                <a:solidFill>
                  <a:srgbClr val="000080"/>
                </a:solidFill>
                <a:ln w="9525">
                  <a:noFill/>
                  <a:miter lim="800000"/>
                  <a:headEnd/>
                  <a:tailEnd/>
                </a:ln>
              </p:spPr>
              <p:txBody>
                <a:bodyPr lIns="0" rIns="0"/>
                <a:lstStyle/>
                <a:p>
                  <a:pPr algn="ctr"/>
                  <a:endParaRPr lang="en-US" sz="900"/>
                </a:p>
              </p:txBody>
            </p:sp>
            <p:grpSp>
              <p:nvGrpSpPr>
                <p:cNvPr id="1040482" name="Group 11"/>
                <p:cNvGrpSpPr>
                  <a:grpSpLocks/>
                </p:cNvGrpSpPr>
                <p:nvPr/>
              </p:nvGrpSpPr>
              <p:grpSpPr bwMode="auto">
                <a:xfrm>
                  <a:off x="957" y="0"/>
                  <a:ext cx="1042" cy="500"/>
                  <a:chOff x="957" y="0"/>
                  <a:chExt cx="1042" cy="500"/>
                </a:xfrm>
              </p:grpSpPr>
              <p:sp>
                <p:nvSpPr>
                  <p:cNvPr id="1040483" name="Rectangle 12"/>
                  <p:cNvSpPr>
                    <a:spLocks noChangeArrowheads="1"/>
                  </p:cNvSpPr>
                  <p:nvPr/>
                </p:nvSpPr>
                <p:spPr bwMode="auto">
                  <a:xfrm>
                    <a:off x="1000" y="0"/>
                    <a:ext cx="956" cy="500"/>
                  </a:xfrm>
                  <a:prstGeom prst="rect">
                    <a:avLst/>
                  </a:prstGeom>
                  <a:solidFill>
                    <a:srgbClr val="000080"/>
                  </a:solidFill>
                  <a:ln w="9525">
                    <a:noFill/>
                    <a:miter lim="800000"/>
                    <a:headEnd/>
                    <a:tailEnd/>
                  </a:ln>
                </p:spPr>
                <p:txBody>
                  <a:bodyPr lIns="0" rIns="0"/>
                  <a:lstStyle/>
                  <a:p>
                    <a:pPr algn="ctr" eaLnBrk="0" hangingPunct="0"/>
                    <a:r>
                      <a:rPr lang="en-US" sz="1600">
                        <a:solidFill>
                          <a:schemeClr val="bg1"/>
                        </a:solidFill>
                        <a:latin typeface="Times New Roman" pitchFamily="18" charset="0"/>
                        <a:cs typeface="Times New Roman" pitchFamily="18" charset="0"/>
                      </a:rPr>
                      <a:t>Industry </a:t>
                    </a:r>
                    <a:br>
                      <a:rPr lang="en-US" sz="1600">
                        <a:solidFill>
                          <a:schemeClr val="bg1"/>
                        </a:solidFill>
                        <a:latin typeface="Times New Roman" pitchFamily="18" charset="0"/>
                        <a:cs typeface="Times New Roman" pitchFamily="18" charset="0"/>
                      </a:rPr>
                    </a:br>
                    <a:r>
                      <a:rPr lang="en-US" sz="1600">
                        <a:solidFill>
                          <a:schemeClr val="bg1"/>
                        </a:solidFill>
                        <a:latin typeface="Times New Roman" pitchFamily="18" charset="0"/>
                        <a:cs typeface="Times New Roman" pitchFamily="18" charset="0"/>
                      </a:rPr>
                      <a:t>Average</a:t>
                    </a:r>
                  </a:p>
                  <a:p>
                    <a:pPr algn="ctr" eaLnBrk="0" hangingPunct="0"/>
                    <a:endParaRPr lang="en-US" sz="1600">
                      <a:solidFill>
                        <a:schemeClr val="bg1"/>
                      </a:solidFill>
                      <a:latin typeface="Times New Roman" pitchFamily="18" charset="0"/>
                      <a:cs typeface="Times New Roman" pitchFamily="18" charset="0"/>
                    </a:endParaRPr>
                  </a:p>
                </p:txBody>
              </p:sp>
              <p:sp>
                <p:nvSpPr>
                  <p:cNvPr id="1040484" name="Rectangle 13"/>
                  <p:cNvSpPr>
                    <a:spLocks noChangeArrowheads="1"/>
                  </p:cNvSpPr>
                  <p:nvPr/>
                </p:nvSpPr>
                <p:spPr bwMode="auto">
                  <a:xfrm>
                    <a:off x="957" y="0"/>
                    <a:ext cx="1042" cy="500"/>
                  </a:xfrm>
                  <a:prstGeom prst="rect">
                    <a:avLst/>
                  </a:prstGeom>
                  <a:noFill/>
                  <a:ln w="7">
                    <a:solidFill>
                      <a:srgbClr val="A0A0A0"/>
                    </a:solidFill>
                    <a:miter lim="800000"/>
                    <a:headEnd/>
                    <a:tailEnd/>
                  </a:ln>
                </p:spPr>
                <p:txBody>
                  <a:bodyPr lIns="0" rIns="0"/>
                  <a:lstStyle/>
                  <a:p>
                    <a:pPr algn="ctr"/>
                    <a:endParaRPr lang="en-US" sz="900"/>
                  </a:p>
                </p:txBody>
              </p:sp>
            </p:grpSp>
          </p:grpSp>
          <p:grpSp>
            <p:nvGrpSpPr>
              <p:cNvPr id="1040391" name="Group 14"/>
              <p:cNvGrpSpPr>
                <a:grpSpLocks/>
              </p:cNvGrpSpPr>
              <p:nvPr/>
            </p:nvGrpSpPr>
            <p:grpSpPr bwMode="auto">
              <a:xfrm>
                <a:off x="1999" y="0"/>
                <a:ext cx="1038" cy="500"/>
                <a:chOff x="1999" y="0"/>
                <a:chExt cx="1038" cy="500"/>
              </a:xfrm>
            </p:grpSpPr>
            <p:sp>
              <p:nvSpPr>
                <p:cNvPr id="1040477" name="Rectangle 15"/>
                <p:cNvSpPr>
                  <a:spLocks noChangeArrowheads="1"/>
                </p:cNvSpPr>
                <p:nvPr/>
              </p:nvSpPr>
              <p:spPr bwMode="auto">
                <a:xfrm>
                  <a:off x="1999" y="0"/>
                  <a:ext cx="1038" cy="500"/>
                </a:xfrm>
                <a:prstGeom prst="rect">
                  <a:avLst/>
                </a:prstGeom>
                <a:solidFill>
                  <a:srgbClr val="000080"/>
                </a:solidFill>
                <a:ln w="9525">
                  <a:noFill/>
                  <a:miter lim="800000"/>
                  <a:headEnd/>
                  <a:tailEnd/>
                </a:ln>
              </p:spPr>
              <p:txBody>
                <a:bodyPr lIns="0" rIns="0"/>
                <a:lstStyle/>
                <a:p>
                  <a:pPr algn="ctr"/>
                  <a:endParaRPr lang="en-US" sz="900"/>
                </a:p>
              </p:txBody>
            </p:sp>
            <p:grpSp>
              <p:nvGrpSpPr>
                <p:cNvPr id="1040478" name="Group 16"/>
                <p:cNvGrpSpPr>
                  <a:grpSpLocks/>
                </p:cNvGrpSpPr>
                <p:nvPr/>
              </p:nvGrpSpPr>
              <p:grpSpPr bwMode="auto">
                <a:xfrm>
                  <a:off x="1999" y="0"/>
                  <a:ext cx="1038" cy="500"/>
                  <a:chOff x="1999" y="0"/>
                  <a:chExt cx="1038" cy="500"/>
                </a:xfrm>
              </p:grpSpPr>
              <p:sp>
                <p:nvSpPr>
                  <p:cNvPr id="1040479" name="Rectangle 17"/>
                  <p:cNvSpPr>
                    <a:spLocks noChangeArrowheads="1"/>
                  </p:cNvSpPr>
                  <p:nvPr/>
                </p:nvSpPr>
                <p:spPr bwMode="auto">
                  <a:xfrm>
                    <a:off x="2042" y="0"/>
                    <a:ext cx="952" cy="500"/>
                  </a:xfrm>
                  <a:prstGeom prst="rect">
                    <a:avLst/>
                  </a:prstGeom>
                  <a:solidFill>
                    <a:srgbClr val="000080"/>
                  </a:solidFill>
                  <a:ln w="9525">
                    <a:noFill/>
                    <a:miter lim="800000"/>
                    <a:headEnd/>
                    <a:tailEnd/>
                  </a:ln>
                </p:spPr>
                <p:txBody>
                  <a:bodyPr lIns="0" rIns="0"/>
                  <a:lstStyle/>
                  <a:p>
                    <a:pPr algn="ctr" eaLnBrk="0" hangingPunct="0"/>
                    <a:r>
                      <a:rPr lang="en-US" sz="1600">
                        <a:solidFill>
                          <a:schemeClr val="bg1"/>
                        </a:solidFill>
                        <a:latin typeface="Times New Roman" pitchFamily="18" charset="0"/>
                        <a:cs typeface="Times New Roman" pitchFamily="18" charset="0"/>
                      </a:rPr>
                      <a:t>Current Performance</a:t>
                    </a:r>
                  </a:p>
                  <a:p>
                    <a:pPr algn="ctr" eaLnBrk="0" hangingPunct="0"/>
                    <a:endParaRPr lang="en-US" b="0">
                      <a:latin typeface="Times New Roman" pitchFamily="18" charset="0"/>
                    </a:endParaRPr>
                  </a:p>
                </p:txBody>
              </p:sp>
              <p:sp>
                <p:nvSpPr>
                  <p:cNvPr id="1040480" name="Rectangle 18"/>
                  <p:cNvSpPr>
                    <a:spLocks noChangeArrowheads="1"/>
                  </p:cNvSpPr>
                  <p:nvPr/>
                </p:nvSpPr>
                <p:spPr bwMode="auto">
                  <a:xfrm>
                    <a:off x="1999" y="0"/>
                    <a:ext cx="1038" cy="500"/>
                  </a:xfrm>
                  <a:prstGeom prst="rect">
                    <a:avLst/>
                  </a:prstGeom>
                  <a:noFill/>
                  <a:ln w="7">
                    <a:solidFill>
                      <a:srgbClr val="A0A0A0"/>
                    </a:solidFill>
                    <a:miter lim="800000"/>
                    <a:headEnd/>
                    <a:tailEnd/>
                  </a:ln>
                </p:spPr>
                <p:txBody>
                  <a:bodyPr lIns="0" rIns="0"/>
                  <a:lstStyle/>
                  <a:p>
                    <a:pPr algn="ctr"/>
                    <a:endParaRPr lang="en-US" sz="900"/>
                  </a:p>
                </p:txBody>
              </p:sp>
            </p:grpSp>
          </p:grpSp>
          <p:grpSp>
            <p:nvGrpSpPr>
              <p:cNvPr id="1040392" name="Group 19"/>
              <p:cNvGrpSpPr>
                <a:grpSpLocks/>
              </p:cNvGrpSpPr>
              <p:nvPr/>
            </p:nvGrpSpPr>
            <p:grpSpPr bwMode="auto">
              <a:xfrm>
                <a:off x="3037" y="0"/>
                <a:ext cx="849" cy="500"/>
                <a:chOff x="3037" y="0"/>
                <a:chExt cx="849" cy="500"/>
              </a:xfrm>
            </p:grpSpPr>
            <p:sp>
              <p:nvSpPr>
                <p:cNvPr id="1040473" name="Rectangle 20"/>
                <p:cNvSpPr>
                  <a:spLocks noChangeArrowheads="1"/>
                </p:cNvSpPr>
                <p:nvPr/>
              </p:nvSpPr>
              <p:spPr bwMode="auto">
                <a:xfrm>
                  <a:off x="3037" y="0"/>
                  <a:ext cx="849" cy="500"/>
                </a:xfrm>
                <a:prstGeom prst="rect">
                  <a:avLst/>
                </a:prstGeom>
                <a:solidFill>
                  <a:srgbClr val="000080"/>
                </a:solidFill>
                <a:ln w="9525">
                  <a:noFill/>
                  <a:miter lim="800000"/>
                  <a:headEnd/>
                  <a:tailEnd/>
                </a:ln>
              </p:spPr>
              <p:txBody>
                <a:bodyPr lIns="0" rIns="0"/>
                <a:lstStyle/>
                <a:p>
                  <a:pPr algn="ctr"/>
                  <a:endParaRPr lang="en-US" sz="900"/>
                </a:p>
              </p:txBody>
            </p:sp>
            <p:grpSp>
              <p:nvGrpSpPr>
                <p:cNvPr id="1040474" name="Group 21"/>
                <p:cNvGrpSpPr>
                  <a:grpSpLocks/>
                </p:cNvGrpSpPr>
                <p:nvPr/>
              </p:nvGrpSpPr>
              <p:grpSpPr bwMode="auto">
                <a:xfrm>
                  <a:off x="3037" y="0"/>
                  <a:ext cx="849" cy="500"/>
                  <a:chOff x="3037" y="0"/>
                  <a:chExt cx="849" cy="500"/>
                </a:xfrm>
              </p:grpSpPr>
              <p:sp>
                <p:nvSpPr>
                  <p:cNvPr id="1040475" name="Rectangle 22"/>
                  <p:cNvSpPr>
                    <a:spLocks noChangeArrowheads="1"/>
                  </p:cNvSpPr>
                  <p:nvPr/>
                </p:nvSpPr>
                <p:spPr bwMode="auto">
                  <a:xfrm>
                    <a:off x="3080" y="0"/>
                    <a:ext cx="763" cy="500"/>
                  </a:xfrm>
                  <a:prstGeom prst="rect">
                    <a:avLst/>
                  </a:prstGeom>
                  <a:solidFill>
                    <a:srgbClr val="000080"/>
                  </a:solidFill>
                  <a:ln w="9525">
                    <a:noFill/>
                    <a:miter lim="800000"/>
                    <a:headEnd/>
                    <a:tailEnd/>
                  </a:ln>
                </p:spPr>
                <p:txBody>
                  <a:bodyPr lIns="0" rIns="0"/>
                  <a:lstStyle/>
                  <a:p>
                    <a:pPr algn="ctr" eaLnBrk="0" hangingPunct="0"/>
                    <a:r>
                      <a:rPr lang="en-US" sz="1600">
                        <a:solidFill>
                          <a:schemeClr val="bg1"/>
                        </a:solidFill>
                        <a:latin typeface="Times New Roman" pitchFamily="18" charset="0"/>
                        <a:cs typeface="Times New Roman" pitchFamily="18" charset="0"/>
                      </a:rPr>
                      <a:t>Delta</a:t>
                    </a:r>
                    <a:endParaRPr lang="en-US" b="0">
                      <a:latin typeface="Times New Roman" pitchFamily="18" charset="0"/>
                    </a:endParaRPr>
                  </a:p>
                </p:txBody>
              </p:sp>
              <p:sp>
                <p:nvSpPr>
                  <p:cNvPr id="1040476" name="Rectangle 23"/>
                  <p:cNvSpPr>
                    <a:spLocks noChangeArrowheads="1"/>
                  </p:cNvSpPr>
                  <p:nvPr/>
                </p:nvSpPr>
                <p:spPr bwMode="auto">
                  <a:xfrm>
                    <a:off x="3037" y="0"/>
                    <a:ext cx="849" cy="500"/>
                  </a:xfrm>
                  <a:prstGeom prst="rect">
                    <a:avLst/>
                  </a:prstGeom>
                  <a:noFill/>
                  <a:ln w="7">
                    <a:solidFill>
                      <a:srgbClr val="A0A0A0"/>
                    </a:solidFill>
                    <a:miter lim="800000"/>
                    <a:headEnd/>
                    <a:tailEnd/>
                  </a:ln>
                </p:spPr>
                <p:txBody>
                  <a:bodyPr lIns="0" rIns="0"/>
                  <a:lstStyle/>
                  <a:p>
                    <a:pPr algn="ctr"/>
                    <a:endParaRPr lang="en-US" sz="900"/>
                  </a:p>
                </p:txBody>
              </p:sp>
            </p:grpSp>
          </p:grpSp>
          <p:grpSp>
            <p:nvGrpSpPr>
              <p:cNvPr id="1040393" name="Group 24"/>
              <p:cNvGrpSpPr>
                <a:grpSpLocks/>
              </p:cNvGrpSpPr>
              <p:nvPr/>
            </p:nvGrpSpPr>
            <p:grpSpPr bwMode="auto">
              <a:xfrm>
                <a:off x="0" y="500"/>
                <a:ext cx="957" cy="394"/>
                <a:chOff x="0" y="500"/>
                <a:chExt cx="957" cy="394"/>
              </a:xfrm>
            </p:grpSpPr>
            <p:sp>
              <p:nvSpPr>
                <p:cNvPr id="1040469" name="Rectangle 25"/>
                <p:cNvSpPr>
                  <a:spLocks noChangeArrowheads="1"/>
                </p:cNvSpPr>
                <p:nvPr/>
              </p:nvSpPr>
              <p:spPr bwMode="auto">
                <a:xfrm>
                  <a:off x="0" y="500"/>
                  <a:ext cx="957" cy="394"/>
                </a:xfrm>
                <a:prstGeom prst="rect">
                  <a:avLst/>
                </a:prstGeom>
                <a:solidFill>
                  <a:srgbClr val="C0C0C0"/>
                </a:solidFill>
                <a:ln w="9525">
                  <a:noFill/>
                  <a:miter lim="800000"/>
                  <a:headEnd/>
                  <a:tailEnd/>
                </a:ln>
              </p:spPr>
              <p:txBody>
                <a:bodyPr lIns="0" rIns="0"/>
                <a:lstStyle/>
                <a:p>
                  <a:pPr algn="ctr"/>
                  <a:endParaRPr lang="en-US" sz="900"/>
                </a:p>
              </p:txBody>
            </p:sp>
            <p:grpSp>
              <p:nvGrpSpPr>
                <p:cNvPr id="1040470" name="Group 26"/>
                <p:cNvGrpSpPr>
                  <a:grpSpLocks/>
                </p:cNvGrpSpPr>
                <p:nvPr/>
              </p:nvGrpSpPr>
              <p:grpSpPr bwMode="auto">
                <a:xfrm>
                  <a:off x="0" y="500"/>
                  <a:ext cx="957" cy="394"/>
                  <a:chOff x="0" y="500"/>
                  <a:chExt cx="957" cy="394"/>
                </a:xfrm>
              </p:grpSpPr>
              <p:sp>
                <p:nvSpPr>
                  <p:cNvPr id="1040471" name="Rectangle 27"/>
                  <p:cNvSpPr>
                    <a:spLocks noChangeArrowheads="1"/>
                  </p:cNvSpPr>
                  <p:nvPr/>
                </p:nvSpPr>
                <p:spPr bwMode="auto">
                  <a:xfrm>
                    <a:off x="43" y="500"/>
                    <a:ext cx="871" cy="394"/>
                  </a:xfrm>
                  <a:prstGeom prst="rect">
                    <a:avLst/>
                  </a:prstGeom>
                  <a:solidFill>
                    <a:srgbClr val="C0C0C0"/>
                  </a:solidFill>
                  <a:ln w="9525">
                    <a:noFill/>
                    <a:miter lim="800000"/>
                    <a:headEnd/>
                    <a:tailEnd/>
                  </a:ln>
                </p:spPr>
                <p:txBody>
                  <a:bodyPr lIns="0" rIns="0"/>
                  <a:lstStyle/>
                  <a:p>
                    <a:pPr eaLnBrk="0" hangingPunct="0"/>
                    <a:r>
                      <a:rPr lang="en-US" sz="2000">
                        <a:solidFill>
                          <a:srgbClr val="000000"/>
                        </a:solidFill>
                        <a:latin typeface="Times New Roman" pitchFamily="18" charset="0"/>
                        <a:cs typeface="Times New Roman" pitchFamily="18" charset="0"/>
                      </a:rPr>
                      <a:t>Project Cost</a:t>
                    </a:r>
                    <a:endParaRPr lang="en-US" sz="2000" b="0">
                      <a:solidFill>
                        <a:srgbClr val="800000"/>
                      </a:solidFill>
                      <a:latin typeface="Times New Roman" pitchFamily="18" charset="0"/>
                      <a:cs typeface="Times New Roman" pitchFamily="18" charset="0"/>
                    </a:endParaRPr>
                  </a:p>
                  <a:p>
                    <a:pPr eaLnBrk="0" hangingPunct="0"/>
                    <a:endParaRPr lang="en-US" sz="2000" b="0">
                      <a:latin typeface="Times New Roman" pitchFamily="18" charset="0"/>
                    </a:endParaRPr>
                  </a:p>
                </p:txBody>
              </p:sp>
              <p:sp>
                <p:nvSpPr>
                  <p:cNvPr id="1040472" name="Rectangle 28"/>
                  <p:cNvSpPr>
                    <a:spLocks noChangeArrowheads="1"/>
                  </p:cNvSpPr>
                  <p:nvPr/>
                </p:nvSpPr>
                <p:spPr bwMode="auto">
                  <a:xfrm>
                    <a:off x="0" y="500"/>
                    <a:ext cx="957" cy="394"/>
                  </a:xfrm>
                  <a:prstGeom prst="rect">
                    <a:avLst/>
                  </a:prstGeom>
                  <a:noFill/>
                  <a:ln w="7">
                    <a:solidFill>
                      <a:srgbClr val="A0A0A0"/>
                    </a:solidFill>
                    <a:miter lim="800000"/>
                    <a:headEnd/>
                    <a:tailEnd/>
                  </a:ln>
                </p:spPr>
                <p:txBody>
                  <a:bodyPr lIns="0" rIns="0"/>
                  <a:lstStyle/>
                  <a:p>
                    <a:pPr algn="ctr"/>
                    <a:endParaRPr lang="en-US" sz="900"/>
                  </a:p>
                </p:txBody>
              </p:sp>
            </p:grpSp>
          </p:grpSp>
          <p:grpSp>
            <p:nvGrpSpPr>
              <p:cNvPr id="1040394" name="Group 29"/>
              <p:cNvGrpSpPr>
                <a:grpSpLocks/>
              </p:cNvGrpSpPr>
              <p:nvPr/>
            </p:nvGrpSpPr>
            <p:grpSpPr bwMode="auto">
              <a:xfrm>
                <a:off x="957" y="500"/>
                <a:ext cx="1042" cy="394"/>
                <a:chOff x="957" y="500"/>
                <a:chExt cx="1042" cy="394"/>
              </a:xfrm>
            </p:grpSpPr>
            <p:sp>
              <p:nvSpPr>
                <p:cNvPr id="1040465" name="Rectangle 30"/>
                <p:cNvSpPr>
                  <a:spLocks noChangeArrowheads="1"/>
                </p:cNvSpPr>
                <p:nvPr/>
              </p:nvSpPr>
              <p:spPr bwMode="auto">
                <a:xfrm>
                  <a:off x="957" y="500"/>
                  <a:ext cx="1042" cy="394"/>
                </a:xfrm>
                <a:prstGeom prst="rect">
                  <a:avLst/>
                </a:prstGeom>
                <a:solidFill>
                  <a:srgbClr val="C0C0C0"/>
                </a:solidFill>
                <a:ln w="9525">
                  <a:noFill/>
                  <a:miter lim="800000"/>
                  <a:headEnd/>
                  <a:tailEnd/>
                </a:ln>
              </p:spPr>
              <p:txBody>
                <a:bodyPr lIns="0" rIns="0"/>
                <a:lstStyle/>
                <a:p>
                  <a:pPr algn="ctr"/>
                  <a:endParaRPr lang="en-US" sz="900"/>
                </a:p>
              </p:txBody>
            </p:sp>
            <p:grpSp>
              <p:nvGrpSpPr>
                <p:cNvPr id="1040466" name="Group 31"/>
                <p:cNvGrpSpPr>
                  <a:grpSpLocks/>
                </p:cNvGrpSpPr>
                <p:nvPr/>
              </p:nvGrpSpPr>
              <p:grpSpPr bwMode="auto">
                <a:xfrm>
                  <a:off x="957" y="500"/>
                  <a:ext cx="1042" cy="394"/>
                  <a:chOff x="957" y="500"/>
                  <a:chExt cx="1042" cy="394"/>
                </a:xfrm>
              </p:grpSpPr>
              <p:sp>
                <p:nvSpPr>
                  <p:cNvPr id="1040467" name="Rectangle 32"/>
                  <p:cNvSpPr>
                    <a:spLocks noChangeArrowheads="1"/>
                  </p:cNvSpPr>
                  <p:nvPr/>
                </p:nvSpPr>
                <p:spPr bwMode="auto">
                  <a:xfrm>
                    <a:off x="1000" y="500"/>
                    <a:ext cx="956" cy="394"/>
                  </a:xfrm>
                  <a:prstGeom prst="rect">
                    <a:avLst/>
                  </a:prstGeom>
                  <a:solidFill>
                    <a:srgbClr val="C0C0C0"/>
                  </a:solidFill>
                  <a:ln w="9525">
                    <a:noFill/>
                    <a:miter lim="800000"/>
                    <a:headEnd/>
                    <a:tailEnd/>
                  </a:ln>
                </p:spPr>
                <p:txBody>
                  <a:bodyPr lIns="0" rIns="0"/>
                  <a:lstStyle/>
                  <a:p>
                    <a:pPr algn="ctr" eaLnBrk="0" hangingPunct="0"/>
                    <a:r>
                      <a:rPr lang="en-US" sz="2000">
                        <a:solidFill>
                          <a:srgbClr val="000000"/>
                        </a:solidFill>
                        <a:latin typeface="Times New Roman" pitchFamily="18" charset="0"/>
                        <a:cs typeface="Times New Roman" pitchFamily="18" charset="0"/>
                      </a:rPr>
                      <a:t>$3.5</a:t>
                    </a:r>
                    <a:r>
                      <a:rPr lang="en-US" sz="1500" b="0">
                        <a:solidFill>
                          <a:srgbClr val="000080"/>
                        </a:solidFill>
                        <a:latin typeface="Times New Roman" pitchFamily="18" charset="0"/>
                        <a:cs typeface="Times New Roman" pitchFamily="18" charset="0"/>
                      </a:rPr>
                      <a:t> </a:t>
                    </a:r>
                    <a:r>
                      <a:rPr lang="en-US" sz="2000">
                        <a:solidFill>
                          <a:srgbClr val="000000"/>
                        </a:solidFill>
                        <a:latin typeface="Times New Roman" pitchFamily="18" charset="0"/>
                        <a:cs typeface="Times New Roman" pitchFamily="18" charset="0"/>
                      </a:rPr>
                      <a:t>Million</a:t>
                    </a:r>
                  </a:p>
                  <a:p>
                    <a:pPr algn="ctr" eaLnBrk="0" hangingPunct="0"/>
                    <a:endParaRPr lang="en-US" b="0">
                      <a:latin typeface="Times New Roman" pitchFamily="18" charset="0"/>
                    </a:endParaRPr>
                  </a:p>
                </p:txBody>
              </p:sp>
              <p:sp>
                <p:nvSpPr>
                  <p:cNvPr id="1040468" name="Rectangle 33"/>
                  <p:cNvSpPr>
                    <a:spLocks noChangeArrowheads="1"/>
                  </p:cNvSpPr>
                  <p:nvPr/>
                </p:nvSpPr>
                <p:spPr bwMode="auto">
                  <a:xfrm>
                    <a:off x="957" y="500"/>
                    <a:ext cx="1042" cy="394"/>
                  </a:xfrm>
                  <a:prstGeom prst="rect">
                    <a:avLst/>
                  </a:prstGeom>
                  <a:noFill/>
                  <a:ln w="7">
                    <a:solidFill>
                      <a:srgbClr val="A0A0A0"/>
                    </a:solidFill>
                    <a:miter lim="800000"/>
                    <a:headEnd/>
                    <a:tailEnd/>
                  </a:ln>
                </p:spPr>
                <p:txBody>
                  <a:bodyPr lIns="0" rIns="0"/>
                  <a:lstStyle/>
                  <a:p>
                    <a:pPr algn="ctr"/>
                    <a:endParaRPr lang="en-US" sz="900"/>
                  </a:p>
                </p:txBody>
              </p:sp>
            </p:grpSp>
          </p:grpSp>
          <p:grpSp>
            <p:nvGrpSpPr>
              <p:cNvPr id="1040395" name="Group 34"/>
              <p:cNvGrpSpPr>
                <a:grpSpLocks/>
              </p:cNvGrpSpPr>
              <p:nvPr/>
            </p:nvGrpSpPr>
            <p:grpSpPr bwMode="auto">
              <a:xfrm>
                <a:off x="1999" y="500"/>
                <a:ext cx="1038" cy="394"/>
                <a:chOff x="1999" y="500"/>
                <a:chExt cx="1038" cy="394"/>
              </a:xfrm>
            </p:grpSpPr>
            <p:sp>
              <p:nvSpPr>
                <p:cNvPr id="1040461" name="Rectangle 35"/>
                <p:cNvSpPr>
                  <a:spLocks noChangeArrowheads="1"/>
                </p:cNvSpPr>
                <p:nvPr/>
              </p:nvSpPr>
              <p:spPr bwMode="auto">
                <a:xfrm>
                  <a:off x="1999" y="500"/>
                  <a:ext cx="1038" cy="394"/>
                </a:xfrm>
                <a:prstGeom prst="rect">
                  <a:avLst/>
                </a:prstGeom>
                <a:solidFill>
                  <a:srgbClr val="C0C0C0"/>
                </a:solidFill>
                <a:ln w="9525">
                  <a:noFill/>
                  <a:miter lim="800000"/>
                  <a:headEnd/>
                  <a:tailEnd/>
                </a:ln>
              </p:spPr>
              <p:txBody>
                <a:bodyPr lIns="0" rIns="0"/>
                <a:lstStyle/>
                <a:p>
                  <a:pPr algn="ctr"/>
                  <a:endParaRPr lang="en-US" sz="900"/>
                </a:p>
              </p:txBody>
            </p:sp>
            <p:grpSp>
              <p:nvGrpSpPr>
                <p:cNvPr id="1040462" name="Group 36"/>
                <p:cNvGrpSpPr>
                  <a:grpSpLocks/>
                </p:cNvGrpSpPr>
                <p:nvPr/>
              </p:nvGrpSpPr>
              <p:grpSpPr bwMode="auto">
                <a:xfrm>
                  <a:off x="1999" y="500"/>
                  <a:ext cx="1038" cy="394"/>
                  <a:chOff x="1999" y="500"/>
                  <a:chExt cx="1038" cy="394"/>
                </a:xfrm>
              </p:grpSpPr>
              <p:sp>
                <p:nvSpPr>
                  <p:cNvPr id="1040463" name="Rectangle 37"/>
                  <p:cNvSpPr>
                    <a:spLocks noChangeArrowheads="1"/>
                  </p:cNvSpPr>
                  <p:nvPr/>
                </p:nvSpPr>
                <p:spPr bwMode="auto">
                  <a:xfrm>
                    <a:off x="2042" y="500"/>
                    <a:ext cx="952" cy="394"/>
                  </a:xfrm>
                  <a:prstGeom prst="rect">
                    <a:avLst/>
                  </a:prstGeom>
                  <a:solidFill>
                    <a:srgbClr val="C0C0C0"/>
                  </a:solidFill>
                  <a:ln w="9525">
                    <a:noFill/>
                    <a:miter lim="800000"/>
                    <a:headEnd/>
                    <a:tailEnd/>
                  </a:ln>
                </p:spPr>
                <p:txBody>
                  <a:bodyPr lIns="0" rIns="0"/>
                  <a:lstStyle/>
                  <a:p>
                    <a:pPr algn="ctr" eaLnBrk="0" hangingPunct="0"/>
                    <a:r>
                      <a:rPr lang="en-US" sz="2000">
                        <a:solidFill>
                          <a:srgbClr val="000000"/>
                        </a:solidFill>
                        <a:latin typeface="Times New Roman" pitchFamily="18" charset="0"/>
                        <a:cs typeface="Times New Roman" pitchFamily="18" charset="0"/>
                      </a:rPr>
                      <a:t>$2.2 Million</a:t>
                    </a:r>
                  </a:p>
                  <a:p>
                    <a:pPr algn="ctr" eaLnBrk="0" hangingPunct="0"/>
                    <a:endParaRPr lang="en-US" b="0">
                      <a:latin typeface="Times New Roman" pitchFamily="18" charset="0"/>
                    </a:endParaRPr>
                  </a:p>
                </p:txBody>
              </p:sp>
              <p:sp>
                <p:nvSpPr>
                  <p:cNvPr id="1040464" name="Rectangle 38"/>
                  <p:cNvSpPr>
                    <a:spLocks noChangeArrowheads="1"/>
                  </p:cNvSpPr>
                  <p:nvPr/>
                </p:nvSpPr>
                <p:spPr bwMode="auto">
                  <a:xfrm>
                    <a:off x="1999" y="500"/>
                    <a:ext cx="1038" cy="394"/>
                  </a:xfrm>
                  <a:prstGeom prst="rect">
                    <a:avLst/>
                  </a:prstGeom>
                  <a:noFill/>
                  <a:ln w="7">
                    <a:solidFill>
                      <a:srgbClr val="A0A0A0"/>
                    </a:solidFill>
                    <a:miter lim="800000"/>
                    <a:headEnd/>
                    <a:tailEnd/>
                  </a:ln>
                </p:spPr>
                <p:txBody>
                  <a:bodyPr lIns="0" rIns="0"/>
                  <a:lstStyle/>
                  <a:p>
                    <a:pPr algn="ctr"/>
                    <a:endParaRPr lang="en-US" sz="900"/>
                  </a:p>
                </p:txBody>
              </p:sp>
            </p:grpSp>
          </p:grpSp>
          <p:grpSp>
            <p:nvGrpSpPr>
              <p:cNvPr id="1040396" name="Group 39"/>
              <p:cNvGrpSpPr>
                <a:grpSpLocks/>
              </p:cNvGrpSpPr>
              <p:nvPr/>
            </p:nvGrpSpPr>
            <p:grpSpPr bwMode="auto">
              <a:xfrm>
                <a:off x="3037" y="500"/>
                <a:ext cx="849" cy="394"/>
                <a:chOff x="3037" y="500"/>
                <a:chExt cx="849" cy="394"/>
              </a:xfrm>
            </p:grpSpPr>
            <p:sp>
              <p:nvSpPr>
                <p:cNvPr id="1040457" name="Rectangle 40"/>
                <p:cNvSpPr>
                  <a:spLocks noChangeArrowheads="1"/>
                </p:cNvSpPr>
                <p:nvPr/>
              </p:nvSpPr>
              <p:spPr bwMode="auto">
                <a:xfrm>
                  <a:off x="3037" y="500"/>
                  <a:ext cx="849" cy="394"/>
                </a:xfrm>
                <a:prstGeom prst="rect">
                  <a:avLst/>
                </a:prstGeom>
                <a:solidFill>
                  <a:srgbClr val="C0C0C0"/>
                </a:solidFill>
                <a:ln w="9525">
                  <a:noFill/>
                  <a:miter lim="800000"/>
                  <a:headEnd/>
                  <a:tailEnd/>
                </a:ln>
              </p:spPr>
              <p:txBody>
                <a:bodyPr lIns="0" rIns="0"/>
                <a:lstStyle/>
                <a:p>
                  <a:pPr algn="ctr"/>
                  <a:endParaRPr lang="en-US" sz="900"/>
                </a:p>
              </p:txBody>
            </p:sp>
            <p:grpSp>
              <p:nvGrpSpPr>
                <p:cNvPr id="1040458" name="Group 41"/>
                <p:cNvGrpSpPr>
                  <a:grpSpLocks/>
                </p:cNvGrpSpPr>
                <p:nvPr/>
              </p:nvGrpSpPr>
              <p:grpSpPr bwMode="auto">
                <a:xfrm>
                  <a:off x="3037" y="500"/>
                  <a:ext cx="849" cy="394"/>
                  <a:chOff x="3037" y="500"/>
                  <a:chExt cx="849" cy="394"/>
                </a:xfrm>
              </p:grpSpPr>
              <p:sp>
                <p:nvSpPr>
                  <p:cNvPr id="1040459" name="Rectangle 42"/>
                  <p:cNvSpPr>
                    <a:spLocks noChangeArrowheads="1"/>
                  </p:cNvSpPr>
                  <p:nvPr/>
                </p:nvSpPr>
                <p:spPr bwMode="auto">
                  <a:xfrm>
                    <a:off x="3080" y="500"/>
                    <a:ext cx="763" cy="394"/>
                  </a:xfrm>
                  <a:prstGeom prst="rect">
                    <a:avLst/>
                  </a:prstGeom>
                  <a:solidFill>
                    <a:srgbClr val="C0C0C0"/>
                  </a:solidFill>
                  <a:ln w="9525">
                    <a:noFill/>
                    <a:miter lim="800000"/>
                    <a:headEnd/>
                    <a:tailEnd/>
                  </a:ln>
                </p:spPr>
                <p:txBody>
                  <a:bodyPr lIns="0" rIns="0"/>
                  <a:lstStyle/>
                  <a:p>
                    <a:pPr algn="ctr" eaLnBrk="0" hangingPunct="0"/>
                    <a:r>
                      <a:rPr lang="en-US" sz="2000">
                        <a:solidFill>
                          <a:srgbClr val="000000"/>
                        </a:solidFill>
                        <a:latin typeface="Times New Roman" pitchFamily="18" charset="0"/>
                        <a:cs typeface="Times New Roman" pitchFamily="18" charset="0"/>
                      </a:rPr>
                      <a:t>-$1.3M</a:t>
                    </a:r>
                  </a:p>
                  <a:p>
                    <a:pPr algn="ctr" eaLnBrk="0" hangingPunct="0"/>
                    <a:endParaRPr lang="en-US" b="0">
                      <a:latin typeface="Times New Roman" pitchFamily="18" charset="0"/>
                    </a:endParaRPr>
                  </a:p>
                </p:txBody>
              </p:sp>
              <p:sp>
                <p:nvSpPr>
                  <p:cNvPr id="1040460" name="Rectangle 43"/>
                  <p:cNvSpPr>
                    <a:spLocks noChangeArrowheads="1"/>
                  </p:cNvSpPr>
                  <p:nvPr/>
                </p:nvSpPr>
                <p:spPr bwMode="auto">
                  <a:xfrm>
                    <a:off x="3037" y="500"/>
                    <a:ext cx="849" cy="394"/>
                  </a:xfrm>
                  <a:prstGeom prst="rect">
                    <a:avLst/>
                  </a:prstGeom>
                  <a:noFill/>
                  <a:ln w="7">
                    <a:solidFill>
                      <a:srgbClr val="A0A0A0"/>
                    </a:solidFill>
                    <a:miter lim="800000"/>
                    <a:headEnd/>
                    <a:tailEnd/>
                  </a:ln>
                </p:spPr>
                <p:txBody>
                  <a:bodyPr lIns="0" rIns="0"/>
                  <a:lstStyle/>
                  <a:p>
                    <a:pPr algn="ctr"/>
                    <a:endParaRPr lang="en-US" sz="900"/>
                  </a:p>
                </p:txBody>
              </p:sp>
            </p:grpSp>
          </p:grpSp>
          <p:grpSp>
            <p:nvGrpSpPr>
              <p:cNvPr id="1040397" name="Group 44"/>
              <p:cNvGrpSpPr>
                <a:grpSpLocks/>
              </p:cNvGrpSpPr>
              <p:nvPr/>
            </p:nvGrpSpPr>
            <p:grpSpPr bwMode="auto">
              <a:xfrm>
                <a:off x="0" y="894"/>
                <a:ext cx="957" cy="394"/>
                <a:chOff x="0" y="894"/>
                <a:chExt cx="957" cy="394"/>
              </a:xfrm>
            </p:grpSpPr>
            <p:sp>
              <p:nvSpPr>
                <p:cNvPr id="1040453" name="Rectangle 45"/>
                <p:cNvSpPr>
                  <a:spLocks noChangeArrowheads="1"/>
                </p:cNvSpPr>
                <p:nvPr/>
              </p:nvSpPr>
              <p:spPr bwMode="auto">
                <a:xfrm>
                  <a:off x="0" y="894"/>
                  <a:ext cx="957" cy="394"/>
                </a:xfrm>
                <a:prstGeom prst="rect">
                  <a:avLst/>
                </a:prstGeom>
                <a:solidFill>
                  <a:srgbClr val="C0C0C0"/>
                </a:solidFill>
                <a:ln w="9525">
                  <a:noFill/>
                  <a:miter lim="800000"/>
                  <a:headEnd/>
                  <a:tailEnd/>
                </a:ln>
              </p:spPr>
              <p:txBody>
                <a:bodyPr lIns="0" rIns="0"/>
                <a:lstStyle/>
                <a:p>
                  <a:pPr algn="ctr"/>
                  <a:endParaRPr lang="en-US" sz="900"/>
                </a:p>
              </p:txBody>
            </p:sp>
            <p:grpSp>
              <p:nvGrpSpPr>
                <p:cNvPr id="1040454" name="Group 46"/>
                <p:cNvGrpSpPr>
                  <a:grpSpLocks/>
                </p:cNvGrpSpPr>
                <p:nvPr/>
              </p:nvGrpSpPr>
              <p:grpSpPr bwMode="auto">
                <a:xfrm>
                  <a:off x="0" y="894"/>
                  <a:ext cx="957" cy="394"/>
                  <a:chOff x="0" y="894"/>
                  <a:chExt cx="957" cy="394"/>
                </a:xfrm>
              </p:grpSpPr>
              <p:sp>
                <p:nvSpPr>
                  <p:cNvPr id="1040455" name="Rectangle 47"/>
                  <p:cNvSpPr>
                    <a:spLocks noChangeArrowheads="1"/>
                  </p:cNvSpPr>
                  <p:nvPr/>
                </p:nvSpPr>
                <p:spPr bwMode="auto">
                  <a:xfrm>
                    <a:off x="43" y="894"/>
                    <a:ext cx="871" cy="394"/>
                  </a:xfrm>
                  <a:prstGeom prst="rect">
                    <a:avLst/>
                  </a:prstGeom>
                  <a:solidFill>
                    <a:srgbClr val="C0C0C0"/>
                  </a:solidFill>
                  <a:ln w="9525">
                    <a:noFill/>
                    <a:miter lim="800000"/>
                    <a:headEnd/>
                    <a:tailEnd/>
                  </a:ln>
                </p:spPr>
                <p:txBody>
                  <a:bodyPr lIns="0" rIns="0"/>
                  <a:lstStyle/>
                  <a:p>
                    <a:pPr eaLnBrk="0" hangingPunct="0"/>
                    <a:r>
                      <a:rPr lang="en-US" sz="2000">
                        <a:solidFill>
                          <a:srgbClr val="000000"/>
                        </a:solidFill>
                        <a:latin typeface="Times New Roman" pitchFamily="18" charset="0"/>
                        <a:cs typeface="Times New Roman" pitchFamily="18" charset="0"/>
                      </a:rPr>
                      <a:t>Schedule</a:t>
                    </a:r>
                  </a:p>
                  <a:p>
                    <a:pPr eaLnBrk="0" hangingPunct="0"/>
                    <a:endParaRPr lang="en-US" sz="2800" b="0">
                      <a:latin typeface="Times New Roman" pitchFamily="18" charset="0"/>
                    </a:endParaRPr>
                  </a:p>
                </p:txBody>
              </p:sp>
              <p:sp>
                <p:nvSpPr>
                  <p:cNvPr id="1040456" name="Rectangle 48"/>
                  <p:cNvSpPr>
                    <a:spLocks noChangeArrowheads="1"/>
                  </p:cNvSpPr>
                  <p:nvPr/>
                </p:nvSpPr>
                <p:spPr bwMode="auto">
                  <a:xfrm>
                    <a:off x="0" y="894"/>
                    <a:ext cx="957" cy="394"/>
                  </a:xfrm>
                  <a:prstGeom prst="rect">
                    <a:avLst/>
                  </a:prstGeom>
                  <a:noFill/>
                  <a:ln w="7">
                    <a:solidFill>
                      <a:srgbClr val="A0A0A0"/>
                    </a:solidFill>
                    <a:miter lim="800000"/>
                    <a:headEnd/>
                    <a:tailEnd/>
                  </a:ln>
                </p:spPr>
                <p:txBody>
                  <a:bodyPr lIns="0" rIns="0"/>
                  <a:lstStyle/>
                  <a:p>
                    <a:pPr algn="ctr"/>
                    <a:endParaRPr lang="en-US" sz="900"/>
                  </a:p>
                </p:txBody>
              </p:sp>
            </p:grpSp>
          </p:grpSp>
          <p:grpSp>
            <p:nvGrpSpPr>
              <p:cNvPr id="1040398" name="Group 49"/>
              <p:cNvGrpSpPr>
                <a:grpSpLocks/>
              </p:cNvGrpSpPr>
              <p:nvPr/>
            </p:nvGrpSpPr>
            <p:grpSpPr bwMode="auto">
              <a:xfrm>
                <a:off x="957" y="894"/>
                <a:ext cx="1042" cy="394"/>
                <a:chOff x="957" y="894"/>
                <a:chExt cx="1042" cy="394"/>
              </a:xfrm>
            </p:grpSpPr>
            <p:sp>
              <p:nvSpPr>
                <p:cNvPr id="1040449" name="Rectangle 50"/>
                <p:cNvSpPr>
                  <a:spLocks noChangeArrowheads="1"/>
                </p:cNvSpPr>
                <p:nvPr/>
              </p:nvSpPr>
              <p:spPr bwMode="auto">
                <a:xfrm>
                  <a:off x="957" y="894"/>
                  <a:ext cx="1042" cy="394"/>
                </a:xfrm>
                <a:prstGeom prst="rect">
                  <a:avLst/>
                </a:prstGeom>
                <a:solidFill>
                  <a:srgbClr val="C0C0C0"/>
                </a:solidFill>
                <a:ln w="9525">
                  <a:noFill/>
                  <a:miter lim="800000"/>
                  <a:headEnd/>
                  <a:tailEnd/>
                </a:ln>
              </p:spPr>
              <p:txBody>
                <a:bodyPr lIns="0" rIns="0"/>
                <a:lstStyle/>
                <a:p>
                  <a:pPr algn="ctr"/>
                  <a:endParaRPr lang="en-US" sz="900"/>
                </a:p>
              </p:txBody>
            </p:sp>
            <p:grpSp>
              <p:nvGrpSpPr>
                <p:cNvPr id="1040450" name="Group 51"/>
                <p:cNvGrpSpPr>
                  <a:grpSpLocks/>
                </p:cNvGrpSpPr>
                <p:nvPr/>
              </p:nvGrpSpPr>
              <p:grpSpPr bwMode="auto">
                <a:xfrm>
                  <a:off x="957" y="894"/>
                  <a:ext cx="1042" cy="394"/>
                  <a:chOff x="957" y="894"/>
                  <a:chExt cx="1042" cy="394"/>
                </a:xfrm>
              </p:grpSpPr>
              <p:sp>
                <p:nvSpPr>
                  <p:cNvPr id="1040451" name="Rectangle 52"/>
                  <p:cNvSpPr>
                    <a:spLocks noChangeArrowheads="1"/>
                  </p:cNvSpPr>
                  <p:nvPr/>
                </p:nvSpPr>
                <p:spPr bwMode="auto">
                  <a:xfrm>
                    <a:off x="1000" y="894"/>
                    <a:ext cx="956" cy="394"/>
                  </a:xfrm>
                  <a:prstGeom prst="rect">
                    <a:avLst/>
                  </a:prstGeom>
                  <a:solidFill>
                    <a:srgbClr val="C0C0C0"/>
                  </a:solidFill>
                  <a:ln w="9525">
                    <a:noFill/>
                    <a:miter lim="800000"/>
                    <a:headEnd/>
                    <a:tailEnd/>
                  </a:ln>
                </p:spPr>
                <p:txBody>
                  <a:bodyPr lIns="0" rIns="0"/>
                  <a:lstStyle/>
                  <a:p>
                    <a:pPr algn="ctr" eaLnBrk="0" hangingPunct="0"/>
                    <a:r>
                      <a:rPr lang="en-US" sz="2000">
                        <a:solidFill>
                          <a:srgbClr val="000000"/>
                        </a:solidFill>
                        <a:latin typeface="Times New Roman" pitchFamily="18" charset="0"/>
                        <a:cs typeface="Times New Roman" pitchFamily="18" charset="0"/>
                      </a:rPr>
                      <a:t>12.6 months</a:t>
                    </a:r>
                  </a:p>
                  <a:p>
                    <a:pPr algn="ctr" eaLnBrk="0" hangingPunct="0"/>
                    <a:endParaRPr lang="en-US" sz="3200" b="0">
                      <a:latin typeface="Times New Roman" pitchFamily="18" charset="0"/>
                    </a:endParaRPr>
                  </a:p>
                </p:txBody>
              </p:sp>
              <p:sp>
                <p:nvSpPr>
                  <p:cNvPr id="1040452" name="Rectangle 53"/>
                  <p:cNvSpPr>
                    <a:spLocks noChangeArrowheads="1"/>
                  </p:cNvSpPr>
                  <p:nvPr/>
                </p:nvSpPr>
                <p:spPr bwMode="auto">
                  <a:xfrm>
                    <a:off x="957" y="894"/>
                    <a:ext cx="1042" cy="394"/>
                  </a:xfrm>
                  <a:prstGeom prst="rect">
                    <a:avLst/>
                  </a:prstGeom>
                  <a:noFill/>
                  <a:ln w="7">
                    <a:solidFill>
                      <a:srgbClr val="A0A0A0"/>
                    </a:solidFill>
                    <a:miter lim="800000"/>
                    <a:headEnd/>
                    <a:tailEnd/>
                  </a:ln>
                </p:spPr>
                <p:txBody>
                  <a:bodyPr lIns="0" rIns="0"/>
                  <a:lstStyle/>
                  <a:p>
                    <a:pPr algn="ctr"/>
                    <a:endParaRPr lang="en-US" sz="900"/>
                  </a:p>
                </p:txBody>
              </p:sp>
            </p:grpSp>
          </p:grpSp>
          <p:grpSp>
            <p:nvGrpSpPr>
              <p:cNvPr id="1040399" name="Group 54"/>
              <p:cNvGrpSpPr>
                <a:grpSpLocks/>
              </p:cNvGrpSpPr>
              <p:nvPr/>
            </p:nvGrpSpPr>
            <p:grpSpPr bwMode="auto">
              <a:xfrm>
                <a:off x="1999" y="894"/>
                <a:ext cx="1038" cy="394"/>
                <a:chOff x="1999" y="894"/>
                <a:chExt cx="1038" cy="394"/>
              </a:xfrm>
            </p:grpSpPr>
            <p:sp>
              <p:nvSpPr>
                <p:cNvPr id="1040445" name="Rectangle 55"/>
                <p:cNvSpPr>
                  <a:spLocks noChangeArrowheads="1"/>
                </p:cNvSpPr>
                <p:nvPr/>
              </p:nvSpPr>
              <p:spPr bwMode="auto">
                <a:xfrm>
                  <a:off x="1999" y="894"/>
                  <a:ext cx="1038" cy="394"/>
                </a:xfrm>
                <a:prstGeom prst="rect">
                  <a:avLst/>
                </a:prstGeom>
                <a:solidFill>
                  <a:srgbClr val="C0C0C0"/>
                </a:solidFill>
                <a:ln w="9525">
                  <a:noFill/>
                  <a:miter lim="800000"/>
                  <a:headEnd/>
                  <a:tailEnd/>
                </a:ln>
              </p:spPr>
              <p:txBody>
                <a:bodyPr lIns="0" rIns="0"/>
                <a:lstStyle/>
                <a:p>
                  <a:pPr algn="ctr"/>
                  <a:endParaRPr lang="en-US" sz="900"/>
                </a:p>
              </p:txBody>
            </p:sp>
            <p:grpSp>
              <p:nvGrpSpPr>
                <p:cNvPr id="1040446" name="Group 56"/>
                <p:cNvGrpSpPr>
                  <a:grpSpLocks/>
                </p:cNvGrpSpPr>
                <p:nvPr/>
              </p:nvGrpSpPr>
              <p:grpSpPr bwMode="auto">
                <a:xfrm>
                  <a:off x="1999" y="894"/>
                  <a:ext cx="1038" cy="394"/>
                  <a:chOff x="1999" y="894"/>
                  <a:chExt cx="1038" cy="394"/>
                </a:xfrm>
              </p:grpSpPr>
              <p:sp>
                <p:nvSpPr>
                  <p:cNvPr id="1040447" name="Rectangle 57"/>
                  <p:cNvSpPr>
                    <a:spLocks noChangeArrowheads="1"/>
                  </p:cNvSpPr>
                  <p:nvPr/>
                </p:nvSpPr>
                <p:spPr bwMode="auto">
                  <a:xfrm>
                    <a:off x="2042" y="894"/>
                    <a:ext cx="952" cy="394"/>
                  </a:xfrm>
                  <a:prstGeom prst="rect">
                    <a:avLst/>
                  </a:prstGeom>
                  <a:solidFill>
                    <a:srgbClr val="C0C0C0"/>
                  </a:solidFill>
                  <a:ln w="9525">
                    <a:noFill/>
                    <a:miter lim="800000"/>
                    <a:headEnd/>
                    <a:tailEnd/>
                  </a:ln>
                </p:spPr>
                <p:txBody>
                  <a:bodyPr lIns="0" rIns="0"/>
                  <a:lstStyle/>
                  <a:p>
                    <a:pPr algn="ctr" eaLnBrk="0" hangingPunct="0"/>
                    <a:r>
                      <a:rPr lang="en-US" sz="2000">
                        <a:solidFill>
                          <a:srgbClr val="000000"/>
                        </a:solidFill>
                        <a:latin typeface="Times New Roman" pitchFamily="18" charset="0"/>
                        <a:cs typeface="Times New Roman" pitchFamily="18" charset="0"/>
                      </a:rPr>
                      <a:t>7.8 months</a:t>
                    </a:r>
                  </a:p>
                  <a:p>
                    <a:pPr algn="ctr" eaLnBrk="0" hangingPunct="0"/>
                    <a:endParaRPr lang="en-US" sz="3200" b="0">
                      <a:latin typeface="Times New Roman" pitchFamily="18" charset="0"/>
                    </a:endParaRPr>
                  </a:p>
                </p:txBody>
              </p:sp>
              <p:sp>
                <p:nvSpPr>
                  <p:cNvPr id="1040448" name="Rectangle 58"/>
                  <p:cNvSpPr>
                    <a:spLocks noChangeArrowheads="1"/>
                  </p:cNvSpPr>
                  <p:nvPr/>
                </p:nvSpPr>
                <p:spPr bwMode="auto">
                  <a:xfrm>
                    <a:off x="1999" y="894"/>
                    <a:ext cx="1038" cy="394"/>
                  </a:xfrm>
                  <a:prstGeom prst="rect">
                    <a:avLst/>
                  </a:prstGeom>
                  <a:noFill/>
                  <a:ln w="7">
                    <a:solidFill>
                      <a:srgbClr val="A0A0A0"/>
                    </a:solidFill>
                    <a:miter lim="800000"/>
                    <a:headEnd/>
                    <a:tailEnd/>
                  </a:ln>
                </p:spPr>
                <p:txBody>
                  <a:bodyPr lIns="0" rIns="0"/>
                  <a:lstStyle/>
                  <a:p>
                    <a:pPr algn="ctr"/>
                    <a:endParaRPr lang="en-US" sz="900"/>
                  </a:p>
                </p:txBody>
              </p:sp>
            </p:grpSp>
          </p:grpSp>
          <p:grpSp>
            <p:nvGrpSpPr>
              <p:cNvPr id="1040400" name="Group 59"/>
              <p:cNvGrpSpPr>
                <a:grpSpLocks/>
              </p:cNvGrpSpPr>
              <p:nvPr/>
            </p:nvGrpSpPr>
            <p:grpSpPr bwMode="auto">
              <a:xfrm>
                <a:off x="3037" y="894"/>
                <a:ext cx="849" cy="394"/>
                <a:chOff x="3037" y="894"/>
                <a:chExt cx="849" cy="394"/>
              </a:xfrm>
            </p:grpSpPr>
            <p:sp>
              <p:nvSpPr>
                <p:cNvPr id="1040441" name="Rectangle 60"/>
                <p:cNvSpPr>
                  <a:spLocks noChangeArrowheads="1"/>
                </p:cNvSpPr>
                <p:nvPr/>
              </p:nvSpPr>
              <p:spPr bwMode="auto">
                <a:xfrm>
                  <a:off x="3037" y="894"/>
                  <a:ext cx="849" cy="394"/>
                </a:xfrm>
                <a:prstGeom prst="rect">
                  <a:avLst/>
                </a:prstGeom>
                <a:solidFill>
                  <a:srgbClr val="C0C0C0"/>
                </a:solidFill>
                <a:ln w="9525">
                  <a:noFill/>
                  <a:miter lim="800000"/>
                  <a:headEnd/>
                  <a:tailEnd/>
                </a:ln>
              </p:spPr>
              <p:txBody>
                <a:bodyPr lIns="0" rIns="0"/>
                <a:lstStyle/>
                <a:p>
                  <a:pPr algn="ctr"/>
                  <a:endParaRPr lang="en-US" sz="900"/>
                </a:p>
              </p:txBody>
            </p:sp>
            <p:grpSp>
              <p:nvGrpSpPr>
                <p:cNvPr id="1040442" name="Group 61"/>
                <p:cNvGrpSpPr>
                  <a:grpSpLocks/>
                </p:cNvGrpSpPr>
                <p:nvPr/>
              </p:nvGrpSpPr>
              <p:grpSpPr bwMode="auto">
                <a:xfrm>
                  <a:off x="3037" y="894"/>
                  <a:ext cx="849" cy="394"/>
                  <a:chOff x="3037" y="894"/>
                  <a:chExt cx="849" cy="394"/>
                </a:xfrm>
              </p:grpSpPr>
              <p:sp>
                <p:nvSpPr>
                  <p:cNvPr id="1040443" name="Rectangle 62"/>
                  <p:cNvSpPr>
                    <a:spLocks noChangeArrowheads="1"/>
                  </p:cNvSpPr>
                  <p:nvPr/>
                </p:nvSpPr>
                <p:spPr bwMode="auto">
                  <a:xfrm>
                    <a:off x="3080" y="894"/>
                    <a:ext cx="763" cy="394"/>
                  </a:xfrm>
                  <a:prstGeom prst="rect">
                    <a:avLst/>
                  </a:prstGeom>
                  <a:solidFill>
                    <a:srgbClr val="C0C0C0"/>
                  </a:solidFill>
                  <a:ln w="9525">
                    <a:noFill/>
                    <a:miter lim="800000"/>
                    <a:headEnd/>
                    <a:tailEnd/>
                  </a:ln>
                </p:spPr>
                <p:txBody>
                  <a:bodyPr lIns="0" rIns="0"/>
                  <a:lstStyle/>
                  <a:p>
                    <a:pPr algn="ctr" eaLnBrk="0" hangingPunct="0"/>
                    <a:r>
                      <a:rPr lang="en-US" sz="1800">
                        <a:solidFill>
                          <a:srgbClr val="000000"/>
                        </a:solidFill>
                        <a:latin typeface="Times New Roman" pitchFamily="18" charset="0"/>
                        <a:cs typeface="Times New Roman" pitchFamily="18" charset="0"/>
                      </a:rPr>
                      <a:t>-4.8 mos</a:t>
                    </a:r>
                  </a:p>
                  <a:p>
                    <a:pPr algn="ctr" eaLnBrk="0" hangingPunct="0"/>
                    <a:endParaRPr lang="en-US" sz="2800" b="0">
                      <a:latin typeface="Times New Roman" pitchFamily="18" charset="0"/>
                    </a:endParaRPr>
                  </a:p>
                </p:txBody>
              </p:sp>
              <p:sp>
                <p:nvSpPr>
                  <p:cNvPr id="1040444" name="Rectangle 63"/>
                  <p:cNvSpPr>
                    <a:spLocks noChangeArrowheads="1"/>
                  </p:cNvSpPr>
                  <p:nvPr/>
                </p:nvSpPr>
                <p:spPr bwMode="auto">
                  <a:xfrm>
                    <a:off x="3037" y="894"/>
                    <a:ext cx="849" cy="394"/>
                  </a:xfrm>
                  <a:prstGeom prst="rect">
                    <a:avLst/>
                  </a:prstGeom>
                  <a:noFill/>
                  <a:ln w="7">
                    <a:solidFill>
                      <a:srgbClr val="A0A0A0"/>
                    </a:solidFill>
                    <a:miter lim="800000"/>
                    <a:headEnd/>
                    <a:tailEnd/>
                  </a:ln>
                </p:spPr>
                <p:txBody>
                  <a:bodyPr lIns="0" rIns="0"/>
                  <a:lstStyle/>
                  <a:p>
                    <a:pPr algn="ctr"/>
                    <a:endParaRPr lang="en-US" sz="900"/>
                  </a:p>
                </p:txBody>
              </p:sp>
            </p:grpSp>
          </p:grpSp>
          <p:grpSp>
            <p:nvGrpSpPr>
              <p:cNvPr id="1040401" name="Group 64"/>
              <p:cNvGrpSpPr>
                <a:grpSpLocks/>
              </p:cNvGrpSpPr>
              <p:nvPr/>
            </p:nvGrpSpPr>
            <p:grpSpPr bwMode="auto">
              <a:xfrm>
                <a:off x="0" y="1288"/>
                <a:ext cx="957" cy="394"/>
                <a:chOff x="0" y="1288"/>
                <a:chExt cx="957" cy="394"/>
              </a:xfrm>
            </p:grpSpPr>
            <p:sp>
              <p:nvSpPr>
                <p:cNvPr id="1040437" name="Rectangle 65"/>
                <p:cNvSpPr>
                  <a:spLocks noChangeArrowheads="1"/>
                </p:cNvSpPr>
                <p:nvPr/>
              </p:nvSpPr>
              <p:spPr bwMode="auto">
                <a:xfrm>
                  <a:off x="0" y="1288"/>
                  <a:ext cx="957" cy="394"/>
                </a:xfrm>
                <a:prstGeom prst="rect">
                  <a:avLst/>
                </a:prstGeom>
                <a:solidFill>
                  <a:srgbClr val="C0C0C0"/>
                </a:solidFill>
                <a:ln w="9525">
                  <a:noFill/>
                  <a:miter lim="800000"/>
                  <a:headEnd/>
                  <a:tailEnd/>
                </a:ln>
              </p:spPr>
              <p:txBody>
                <a:bodyPr lIns="0" rIns="0"/>
                <a:lstStyle/>
                <a:p>
                  <a:pPr algn="ctr"/>
                  <a:endParaRPr lang="en-US" sz="900"/>
                </a:p>
              </p:txBody>
            </p:sp>
            <p:grpSp>
              <p:nvGrpSpPr>
                <p:cNvPr id="1040438" name="Group 66"/>
                <p:cNvGrpSpPr>
                  <a:grpSpLocks/>
                </p:cNvGrpSpPr>
                <p:nvPr/>
              </p:nvGrpSpPr>
              <p:grpSpPr bwMode="auto">
                <a:xfrm>
                  <a:off x="0" y="1288"/>
                  <a:ext cx="957" cy="394"/>
                  <a:chOff x="0" y="1288"/>
                  <a:chExt cx="957" cy="394"/>
                </a:xfrm>
              </p:grpSpPr>
              <p:sp>
                <p:nvSpPr>
                  <p:cNvPr id="1040439" name="Rectangle 67"/>
                  <p:cNvSpPr>
                    <a:spLocks noChangeArrowheads="1"/>
                  </p:cNvSpPr>
                  <p:nvPr/>
                </p:nvSpPr>
                <p:spPr bwMode="auto">
                  <a:xfrm>
                    <a:off x="43" y="1288"/>
                    <a:ext cx="871" cy="394"/>
                  </a:xfrm>
                  <a:prstGeom prst="rect">
                    <a:avLst/>
                  </a:prstGeom>
                  <a:solidFill>
                    <a:srgbClr val="C0C0C0"/>
                  </a:solidFill>
                  <a:ln w="9525">
                    <a:noFill/>
                    <a:miter lim="800000"/>
                    <a:headEnd/>
                    <a:tailEnd/>
                  </a:ln>
                </p:spPr>
                <p:txBody>
                  <a:bodyPr lIns="0" rIns="0"/>
                  <a:lstStyle/>
                  <a:p>
                    <a:pPr eaLnBrk="0" hangingPunct="0"/>
                    <a:r>
                      <a:rPr lang="en-US" sz="2000">
                        <a:solidFill>
                          <a:srgbClr val="000000"/>
                        </a:solidFill>
                        <a:latin typeface="Times New Roman" pitchFamily="18" charset="0"/>
                        <a:cs typeface="Times New Roman" pitchFamily="18" charset="0"/>
                      </a:rPr>
                      <a:t>QA Defects</a:t>
                    </a:r>
                  </a:p>
                  <a:p>
                    <a:pPr eaLnBrk="0" hangingPunct="0"/>
                    <a:endParaRPr lang="en-US" sz="3200" b="0">
                      <a:latin typeface="Times New Roman" pitchFamily="18" charset="0"/>
                    </a:endParaRPr>
                  </a:p>
                </p:txBody>
              </p:sp>
              <p:sp>
                <p:nvSpPr>
                  <p:cNvPr id="1040440" name="Rectangle 68"/>
                  <p:cNvSpPr>
                    <a:spLocks noChangeArrowheads="1"/>
                  </p:cNvSpPr>
                  <p:nvPr/>
                </p:nvSpPr>
                <p:spPr bwMode="auto">
                  <a:xfrm>
                    <a:off x="0" y="1288"/>
                    <a:ext cx="957" cy="394"/>
                  </a:xfrm>
                  <a:prstGeom prst="rect">
                    <a:avLst/>
                  </a:prstGeom>
                  <a:noFill/>
                  <a:ln w="7">
                    <a:solidFill>
                      <a:srgbClr val="A0A0A0"/>
                    </a:solidFill>
                    <a:miter lim="800000"/>
                    <a:headEnd/>
                    <a:tailEnd/>
                  </a:ln>
                </p:spPr>
                <p:txBody>
                  <a:bodyPr lIns="0" rIns="0"/>
                  <a:lstStyle/>
                  <a:p>
                    <a:pPr algn="ctr"/>
                    <a:endParaRPr lang="en-US" sz="900"/>
                  </a:p>
                </p:txBody>
              </p:sp>
            </p:grpSp>
          </p:grpSp>
          <p:grpSp>
            <p:nvGrpSpPr>
              <p:cNvPr id="1040402" name="Group 69"/>
              <p:cNvGrpSpPr>
                <a:grpSpLocks/>
              </p:cNvGrpSpPr>
              <p:nvPr/>
            </p:nvGrpSpPr>
            <p:grpSpPr bwMode="auto">
              <a:xfrm>
                <a:off x="957" y="1288"/>
                <a:ext cx="1042" cy="394"/>
                <a:chOff x="957" y="1288"/>
                <a:chExt cx="1042" cy="394"/>
              </a:xfrm>
            </p:grpSpPr>
            <p:sp>
              <p:nvSpPr>
                <p:cNvPr id="1040433" name="Rectangle 70"/>
                <p:cNvSpPr>
                  <a:spLocks noChangeArrowheads="1"/>
                </p:cNvSpPr>
                <p:nvPr/>
              </p:nvSpPr>
              <p:spPr bwMode="auto">
                <a:xfrm>
                  <a:off x="957" y="1288"/>
                  <a:ext cx="1042" cy="394"/>
                </a:xfrm>
                <a:prstGeom prst="rect">
                  <a:avLst/>
                </a:prstGeom>
                <a:solidFill>
                  <a:srgbClr val="C0C0C0"/>
                </a:solidFill>
                <a:ln w="9525">
                  <a:noFill/>
                  <a:miter lim="800000"/>
                  <a:headEnd/>
                  <a:tailEnd/>
                </a:ln>
              </p:spPr>
              <p:txBody>
                <a:bodyPr lIns="0" rIns="0"/>
                <a:lstStyle/>
                <a:p>
                  <a:pPr algn="ctr"/>
                  <a:endParaRPr lang="en-US" sz="900"/>
                </a:p>
              </p:txBody>
            </p:sp>
            <p:grpSp>
              <p:nvGrpSpPr>
                <p:cNvPr id="1040434" name="Group 71"/>
                <p:cNvGrpSpPr>
                  <a:grpSpLocks/>
                </p:cNvGrpSpPr>
                <p:nvPr/>
              </p:nvGrpSpPr>
              <p:grpSpPr bwMode="auto">
                <a:xfrm>
                  <a:off x="957" y="1288"/>
                  <a:ext cx="1042" cy="394"/>
                  <a:chOff x="957" y="1288"/>
                  <a:chExt cx="1042" cy="394"/>
                </a:xfrm>
              </p:grpSpPr>
              <p:sp>
                <p:nvSpPr>
                  <p:cNvPr id="1040435" name="Rectangle 72"/>
                  <p:cNvSpPr>
                    <a:spLocks noChangeArrowheads="1"/>
                  </p:cNvSpPr>
                  <p:nvPr/>
                </p:nvSpPr>
                <p:spPr bwMode="auto">
                  <a:xfrm>
                    <a:off x="1000" y="1288"/>
                    <a:ext cx="956" cy="394"/>
                  </a:xfrm>
                  <a:prstGeom prst="rect">
                    <a:avLst/>
                  </a:prstGeom>
                  <a:solidFill>
                    <a:srgbClr val="C0C0C0"/>
                  </a:solidFill>
                  <a:ln w="9525">
                    <a:noFill/>
                    <a:miter lim="800000"/>
                    <a:headEnd/>
                    <a:tailEnd/>
                  </a:ln>
                </p:spPr>
                <p:txBody>
                  <a:bodyPr lIns="0" rIns="0"/>
                  <a:lstStyle/>
                  <a:p>
                    <a:pPr algn="ctr" eaLnBrk="0" hangingPunct="0"/>
                    <a:r>
                      <a:rPr lang="en-US" sz="2000">
                        <a:solidFill>
                          <a:srgbClr val="000000"/>
                        </a:solidFill>
                        <a:latin typeface="Times New Roman" pitchFamily="18" charset="0"/>
                        <a:cs typeface="Times New Roman" pitchFamily="18" charset="0"/>
                      </a:rPr>
                      <a:t>242</a:t>
                    </a:r>
                  </a:p>
                  <a:p>
                    <a:pPr algn="ctr" eaLnBrk="0" hangingPunct="0"/>
                    <a:endParaRPr lang="en-US" b="0">
                      <a:latin typeface="Times New Roman" pitchFamily="18" charset="0"/>
                    </a:endParaRPr>
                  </a:p>
                </p:txBody>
              </p:sp>
              <p:sp>
                <p:nvSpPr>
                  <p:cNvPr id="1040436" name="Rectangle 73"/>
                  <p:cNvSpPr>
                    <a:spLocks noChangeArrowheads="1"/>
                  </p:cNvSpPr>
                  <p:nvPr/>
                </p:nvSpPr>
                <p:spPr bwMode="auto">
                  <a:xfrm>
                    <a:off x="957" y="1288"/>
                    <a:ext cx="1042" cy="394"/>
                  </a:xfrm>
                  <a:prstGeom prst="rect">
                    <a:avLst/>
                  </a:prstGeom>
                  <a:noFill/>
                  <a:ln w="7">
                    <a:solidFill>
                      <a:srgbClr val="A0A0A0"/>
                    </a:solidFill>
                    <a:miter lim="800000"/>
                    <a:headEnd/>
                    <a:tailEnd/>
                  </a:ln>
                </p:spPr>
                <p:txBody>
                  <a:bodyPr lIns="0" rIns="0"/>
                  <a:lstStyle/>
                  <a:p>
                    <a:pPr algn="ctr"/>
                    <a:endParaRPr lang="en-US" sz="900"/>
                  </a:p>
                </p:txBody>
              </p:sp>
            </p:grpSp>
          </p:grpSp>
          <p:grpSp>
            <p:nvGrpSpPr>
              <p:cNvPr id="1040403" name="Group 74"/>
              <p:cNvGrpSpPr>
                <a:grpSpLocks/>
              </p:cNvGrpSpPr>
              <p:nvPr/>
            </p:nvGrpSpPr>
            <p:grpSpPr bwMode="auto">
              <a:xfrm>
                <a:off x="1999" y="1288"/>
                <a:ext cx="1038" cy="394"/>
                <a:chOff x="1999" y="1288"/>
                <a:chExt cx="1038" cy="394"/>
              </a:xfrm>
            </p:grpSpPr>
            <p:sp>
              <p:nvSpPr>
                <p:cNvPr id="1040429" name="Rectangle 75"/>
                <p:cNvSpPr>
                  <a:spLocks noChangeArrowheads="1"/>
                </p:cNvSpPr>
                <p:nvPr/>
              </p:nvSpPr>
              <p:spPr bwMode="auto">
                <a:xfrm>
                  <a:off x="1999" y="1288"/>
                  <a:ext cx="1038" cy="394"/>
                </a:xfrm>
                <a:prstGeom prst="rect">
                  <a:avLst/>
                </a:prstGeom>
                <a:solidFill>
                  <a:srgbClr val="C0C0C0"/>
                </a:solidFill>
                <a:ln w="9525">
                  <a:noFill/>
                  <a:miter lim="800000"/>
                  <a:headEnd/>
                  <a:tailEnd/>
                </a:ln>
              </p:spPr>
              <p:txBody>
                <a:bodyPr lIns="0" rIns="0"/>
                <a:lstStyle/>
                <a:p>
                  <a:pPr algn="ctr"/>
                  <a:endParaRPr lang="en-US" sz="900"/>
                </a:p>
              </p:txBody>
            </p:sp>
            <p:grpSp>
              <p:nvGrpSpPr>
                <p:cNvPr id="1040430" name="Group 76"/>
                <p:cNvGrpSpPr>
                  <a:grpSpLocks/>
                </p:cNvGrpSpPr>
                <p:nvPr/>
              </p:nvGrpSpPr>
              <p:grpSpPr bwMode="auto">
                <a:xfrm>
                  <a:off x="1999" y="1288"/>
                  <a:ext cx="1038" cy="394"/>
                  <a:chOff x="1999" y="1288"/>
                  <a:chExt cx="1038" cy="394"/>
                </a:xfrm>
              </p:grpSpPr>
              <p:sp>
                <p:nvSpPr>
                  <p:cNvPr id="1040431" name="Rectangle 77"/>
                  <p:cNvSpPr>
                    <a:spLocks noChangeArrowheads="1"/>
                  </p:cNvSpPr>
                  <p:nvPr/>
                </p:nvSpPr>
                <p:spPr bwMode="auto">
                  <a:xfrm>
                    <a:off x="2042" y="1288"/>
                    <a:ext cx="952" cy="394"/>
                  </a:xfrm>
                  <a:prstGeom prst="rect">
                    <a:avLst/>
                  </a:prstGeom>
                  <a:solidFill>
                    <a:srgbClr val="C0C0C0"/>
                  </a:solidFill>
                  <a:ln w="9525">
                    <a:noFill/>
                    <a:miter lim="800000"/>
                    <a:headEnd/>
                    <a:tailEnd/>
                  </a:ln>
                </p:spPr>
                <p:txBody>
                  <a:bodyPr lIns="0" rIns="0"/>
                  <a:lstStyle/>
                  <a:p>
                    <a:pPr algn="ctr" eaLnBrk="0" hangingPunct="0"/>
                    <a:r>
                      <a:rPr lang="en-US" sz="2000">
                        <a:solidFill>
                          <a:srgbClr val="000000"/>
                        </a:solidFill>
                        <a:latin typeface="Times New Roman" pitchFamily="18" charset="0"/>
                        <a:cs typeface="Times New Roman" pitchFamily="18" charset="0"/>
                      </a:rPr>
                      <a:t>121</a:t>
                    </a:r>
                  </a:p>
                  <a:p>
                    <a:pPr algn="ctr" eaLnBrk="0" hangingPunct="0"/>
                    <a:endParaRPr lang="en-US" sz="3200" b="0">
                      <a:latin typeface="Times New Roman" pitchFamily="18" charset="0"/>
                    </a:endParaRPr>
                  </a:p>
                </p:txBody>
              </p:sp>
              <p:sp>
                <p:nvSpPr>
                  <p:cNvPr id="1040432" name="Rectangle 78"/>
                  <p:cNvSpPr>
                    <a:spLocks noChangeArrowheads="1"/>
                  </p:cNvSpPr>
                  <p:nvPr/>
                </p:nvSpPr>
                <p:spPr bwMode="auto">
                  <a:xfrm>
                    <a:off x="1999" y="1288"/>
                    <a:ext cx="1038" cy="394"/>
                  </a:xfrm>
                  <a:prstGeom prst="rect">
                    <a:avLst/>
                  </a:prstGeom>
                  <a:noFill/>
                  <a:ln w="7">
                    <a:solidFill>
                      <a:srgbClr val="A0A0A0"/>
                    </a:solidFill>
                    <a:miter lim="800000"/>
                    <a:headEnd/>
                    <a:tailEnd/>
                  </a:ln>
                </p:spPr>
                <p:txBody>
                  <a:bodyPr lIns="0" rIns="0"/>
                  <a:lstStyle/>
                  <a:p>
                    <a:pPr algn="ctr"/>
                    <a:endParaRPr lang="en-US" sz="900"/>
                  </a:p>
                </p:txBody>
              </p:sp>
            </p:grpSp>
          </p:grpSp>
          <p:grpSp>
            <p:nvGrpSpPr>
              <p:cNvPr id="1040404" name="Group 79"/>
              <p:cNvGrpSpPr>
                <a:grpSpLocks/>
              </p:cNvGrpSpPr>
              <p:nvPr/>
            </p:nvGrpSpPr>
            <p:grpSpPr bwMode="auto">
              <a:xfrm>
                <a:off x="3037" y="1288"/>
                <a:ext cx="849" cy="394"/>
                <a:chOff x="3037" y="1288"/>
                <a:chExt cx="849" cy="394"/>
              </a:xfrm>
            </p:grpSpPr>
            <p:sp>
              <p:nvSpPr>
                <p:cNvPr id="1040425" name="Rectangle 80"/>
                <p:cNvSpPr>
                  <a:spLocks noChangeArrowheads="1"/>
                </p:cNvSpPr>
                <p:nvPr/>
              </p:nvSpPr>
              <p:spPr bwMode="auto">
                <a:xfrm>
                  <a:off x="3037" y="1288"/>
                  <a:ext cx="849" cy="394"/>
                </a:xfrm>
                <a:prstGeom prst="rect">
                  <a:avLst/>
                </a:prstGeom>
                <a:solidFill>
                  <a:srgbClr val="C0C0C0"/>
                </a:solidFill>
                <a:ln w="9525">
                  <a:noFill/>
                  <a:miter lim="800000"/>
                  <a:headEnd/>
                  <a:tailEnd/>
                </a:ln>
              </p:spPr>
              <p:txBody>
                <a:bodyPr lIns="0" rIns="0"/>
                <a:lstStyle/>
                <a:p>
                  <a:pPr algn="ctr"/>
                  <a:endParaRPr lang="en-US" sz="900"/>
                </a:p>
              </p:txBody>
            </p:sp>
            <p:grpSp>
              <p:nvGrpSpPr>
                <p:cNvPr id="1040426" name="Group 81"/>
                <p:cNvGrpSpPr>
                  <a:grpSpLocks/>
                </p:cNvGrpSpPr>
                <p:nvPr/>
              </p:nvGrpSpPr>
              <p:grpSpPr bwMode="auto">
                <a:xfrm>
                  <a:off x="3037" y="1288"/>
                  <a:ext cx="849" cy="394"/>
                  <a:chOff x="3037" y="1288"/>
                  <a:chExt cx="849" cy="394"/>
                </a:xfrm>
              </p:grpSpPr>
              <p:sp>
                <p:nvSpPr>
                  <p:cNvPr id="1040427" name="Rectangle 82"/>
                  <p:cNvSpPr>
                    <a:spLocks noChangeArrowheads="1"/>
                  </p:cNvSpPr>
                  <p:nvPr/>
                </p:nvSpPr>
                <p:spPr bwMode="auto">
                  <a:xfrm>
                    <a:off x="3080" y="1288"/>
                    <a:ext cx="763" cy="394"/>
                  </a:xfrm>
                  <a:prstGeom prst="rect">
                    <a:avLst/>
                  </a:prstGeom>
                  <a:solidFill>
                    <a:srgbClr val="C0C0C0"/>
                  </a:solidFill>
                  <a:ln w="9525">
                    <a:noFill/>
                    <a:miter lim="800000"/>
                    <a:headEnd/>
                    <a:tailEnd/>
                  </a:ln>
                </p:spPr>
                <p:txBody>
                  <a:bodyPr lIns="0" rIns="0"/>
                  <a:lstStyle/>
                  <a:p>
                    <a:pPr algn="ctr" eaLnBrk="0" hangingPunct="0"/>
                    <a:r>
                      <a:rPr lang="en-US" sz="2000">
                        <a:solidFill>
                          <a:srgbClr val="000000"/>
                        </a:solidFill>
                        <a:latin typeface="Times New Roman" pitchFamily="18" charset="0"/>
                        <a:cs typeface="Times New Roman" pitchFamily="18" charset="0"/>
                      </a:rPr>
                      <a:t>-50%</a:t>
                    </a:r>
                  </a:p>
                  <a:p>
                    <a:pPr algn="ctr" eaLnBrk="0" hangingPunct="0"/>
                    <a:endParaRPr lang="en-US" sz="2000">
                      <a:solidFill>
                        <a:srgbClr val="000000"/>
                      </a:solidFill>
                      <a:latin typeface="Times New Roman" pitchFamily="18" charset="0"/>
                      <a:cs typeface="Times New Roman" pitchFamily="18" charset="0"/>
                    </a:endParaRPr>
                  </a:p>
                </p:txBody>
              </p:sp>
              <p:sp>
                <p:nvSpPr>
                  <p:cNvPr id="1040428" name="Rectangle 83"/>
                  <p:cNvSpPr>
                    <a:spLocks noChangeArrowheads="1"/>
                  </p:cNvSpPr>
                  <p:nvPr/>
                </p:nvSpPr>
                <p:spPr bwMode="auto">
                  <a:xfrm>
                    <a:off x="3037" y="1288"/>
                    <a:ext cx="849" cy="394"/>
                  </a:xfrm>
                  <a:prstGeom prst="rect">
                    <a:avLst/>
                  </a:prstGeom>
                  <a:noFill/>
                  <a:ln w="7">
                    <a:solidFill>
                      <a:srgbClr val="A0A0A0"/>
                    </a:solidFill>
                    <a:miter lim="800000"/>
                    <a:headEnd/>
                    <a:tailEnd/>
                  </a:ln>
                </p:spPr>
                <p:txBody>
                  <a:bodyPr lIns="0" rIns="0"/>
                  <a:lstStyle/>
                  <a:p>
                    <a:pPr algn="ctr"/>
                    <a:endParaRPr lang="en-US" sz="900"/>
                  </a:p>
                </p:txBody>
              </p:sp>
            </p:grpSp>
          </p:grpSp>
          <p:grpSp>
            <p:nvGrpSpPr>
              <p:cNvPr id="1040405" name="Group 84"/>
              <p:cNvGrpSpPr>
                <a:grpSpLocks/>
              </p:cNvGrpSpPr>
              <p:nvPr/>
            </p:nvGrpSpPr>
            <p:grpSpPr bwMode="auto">
              <a:xfrm>
                <a:off x="0" y="1682"/>
                <a:ext cx="957" cy="394"/>
                <a:chOff x="0" y="1682"/>
                <a:chExt cx="957" cy="394"/>
              </a:xfrm>
            </p:grpSpPr>
            <p:sp>
              <p:nvSpPr>
                <p:cNvPr id="1040421" name="Rectangle 85"/>
                <p:cNvSpPr>
                  <a:spLocks noChangeArrowheads="1"/>
                </p:cNvSpPr>
                <p:nvPr/>
              </p:nvSpPr>
              <p:spPr bwMode="auto">
                <a:xfrm>
                  <a:off x="0" y="1682"/>
                  <a:ext cx="957" cy="394"/>
                </a:xfrm>
                <a:prstGeom prst="rect">
                  <a:avLst/>
                </a:prstGeom>
                <a:solidFill>
                  <a:srgbClr val="C0C0C0"/>
                </a:solidFill>
                <a:ln w="9525">
                  <a:noFill/>
                  <a:miter lim="800000"/>
                  <a:headEnd/>
                  <a:tailEnd/>
                </a:ln>
              </p:spPr>
              <p:txBody>
                <a:bodyPr lIns="0" rIns="0"/>
                <a:lstStyle/>
                <a:p>
                  <a:pPr algn="ctr"/>
                  <a:endParaRPr lang="en-US" sz="900"/>
                </a:p>
              </p:txBody>
            </p:sp>
            <p:grpSp>
              <p:nvGrpSpPr>
                <p:cNvPr id="1040422" name="Group 86"/>
                <p:cNvGrpSpPr>
                  <a:grpSpLocks/>
                </p:cNvGrpSpPr>
                <p:nvPr/>
              </p:nvGrpSpPr>
              <p:grpSpPr bwMode="auto">
                <a:xfrm>
                  <a:off x="0" y="1682"/>
                  <a:ext cx="957" cy="394"/>
                  <a:chOff x="0" y="1682"/>
                  <a:chExt cx="957" cy="394"/>
                </a:xfrm>
              </p:grpSpPr>
              <p:sp>
                <p:nvSpPr>
                  <p:cNvPr id="1040423" name="Rectangle 87"/>
                  <p:cNvSpPr>
                    <a:spLocks noChangeArrowheads="1"/>
                  </p:cNvSpPr>
                  <p:nvPr/>
                </p:nvSpPr>
                <p:spPr bwMode="auto">
                  <a:xfrm>
                    <a:off x="43" y="1682"/>
                    <a:ext cx="871" cy="394"/>
                  </a:xfrm>
                  <a:prstGeom prst="rect">
                    <a:avLst/>
                  </a:prstGeom>
                  <a:solidFill>
                    <a:srgbClr val="C0C0C0"/>
                  </a:solidFill>
                  <a:ln w="9525">
                    <a:noFill/>
                    <a:miter lim="800000"/>
                    <a:headEnd/>
                    <a:tailEnd/>
                  </a:ln>
                </p:spPr>
                <p:txBody>
                  <a:bodyPr lIns="0" rIns="0"/>
                  <a:lstStyle/>
                  <a:p>
                    <a:pPr eaLnBrk="0" hangingPunct="0"/>
                    <a:r>
                      <a:rPr lang="en-US" sz="2000">
                        <a:solidFill>
                          <a:srgbClr val="000000"/>
                        </a:solidFill>
                        <a:latin typeface="Times New Roman" pitchFamily="18" charset="0"/>
                        <a:cs typeface="Times New Roman" pitchFamily="18" charset="0"/>
                      </a:rPr>
                      <a:t>Staffing</a:t>
                    </a:r>
                  </a:p>
                  <a:p>
                    <a:pPr eaLnBrk="0" hangingPunct="0"/>
                    <a:endParaRPr lang="en-US" sz="3200" b="0">
                      <a:latin typeface="Times New Roman" pitchFamily="18" charset="0"/>
                    </a:endParaRPr>
                  </a:p>
                </p:txBody>
              </p:sp>
              <p:sp>
                <p:nvSpPr>
                  <p:cNvPr id="1040424" name="Rectangle 88"/>
                  <p:cNvSpPr>
                    <a:spLocks noChangeArrowheads="1"/>
                  </p:cNvSpPr>
                  <p:nvPr/>
                </p:nvSpPr>
                <p:spPr bwMode="auto">
                  <a:xfrm>
                    <a:off x="0" y="1682"/>
                    <a:ext cx="957" cy="394"/>
                  </a:xfrm>
                  <a:prstGeom prst="rect">
                    <a:avLst/>
                  </a:prstGeom>
                  <a:noFill/>
                  <a:ln w="7">
                    <a:solidFill>
                      <a:srgbClr val="A0A0A0"/>
                    </a:solidFill>
                    <a:miter lim="800000"/>
                    <a:headEnd/>
                    <a:tailEnd/>
                  </a:ln>
                </p:spPr>
                <p:txBody>
                  <a:bodyPr lIns="0" rIns="0"/>
                  <a:lstStyle/>
                  <a:p>
                    <a:pPr algn="ctr"/>
                    <a:endParaRPr lang="en-US" sz="900"/>
                  </a:p>
                </p:txBody>
              </p:sp>
            </p:grpSp>
          </p:grpSp>
          <p:grpSp>
            <p:nvGrpSpPr>
              <p:cNvPr id="1040406" name="Group 89"/>
              <p:cNvGrpSpPr>
                <a:grpSpLocks/>
              </p:cNvGrpSpPr>
              <p:nvPr/>
            </p:nvGrpSpPr>
            <p:grpSpPr bwMode="auto">
              <a:xfrm>
                <a:off x="957" y="1682"/>
                <a:ext cx="1042" cy="394"/>
                <a:chOff x="957" y="1682"/>
                <a:chExt cx="1042" cy="394"/>
              </a:xfrm>
            </p:grpSpPr>
            <p:sp>
              <p:nvSpPr>
                <p:cNvPr id="1040417" name="Rectangle 90"/>
                <p:cNvSpPr>
                  <a:spLocks noChangeArrowheads="1"/>
                </p:cNvSpPr>
                <p:nvPr/>
              </p:nvSpPr>
              <p:spPr bwMode="auto">
                <a:xfrm>
                  <a:off x="957" y="1682"/>
                  <a:ext cx="1042" cy="394"/>
                </a:xfrm>
                <a:prstGeom prst="rect">
                  <a:avLst/>
                </a:prstGeom>
                <a:solidFill>
                  <a:srgbClr val="C0C0C0"/>
                </a:solidFill>
                <a:ln w="9525">
                  <a:noFill/>
                  <a:miter lim="800000"/>
                  <a:headEnd/>
                  <a:tailEnd/>
                </a:ln>
              </p:spPr>
              <p:txBody>
                <a:bodyPr lIns="0" rIns="0"/>
                <a:lstStyle/>
                <a:p>
                  <a:pPr algn="ctr"/>
                  <a:endParaRPr lang="en-US" sz="900"/>
                </a:p>
              </p:txBody>
            </p:sp>
            <p:grpSp>
              <p:nvGrpSpPr>
                <p:cNvPr id="1040418" name="Group 91"/>
                <p:cNvGrpSpPr>
                  <a:grpSpLocks/>
                </p:cNvGrpSpPr>
                <p:nvPr/>
              </p:nvGrpSpPr>
              <p:grpSpPr bwMode="auto">
                <a:xfrm>
                  <a:off x="957" y="1682"/>
                  <a:ext cx="1042" cy="394"/>
                  <a:chOff x="957" y="1682"/>
                  <a:chExt cx="1042" cy="394"/>
                </a:xfrm>
              </p:grpSpPr>
              <p:sp>
                <p:nvSpPr>
                  <p:cNvPr id="1040419" name="Rectangle 92"/>
                  <p:cNvSpPr>
                    <a:spLocks noChangeArrowheads="1"/>
                  </p:cNvSpPr>
                  <p:nvPr/>
                </p:nvSpPr>
                <p:spPr bwMode="auto">
                  <a:xfrm>
                    <a:off x="1000" y="1682"/>
                    <a:ext cx="956" cy="394"/>
                  </a:xfrm>
                  <a:prstGeom prst="rect">
                    <a:avLst/>
                  </a:prstGeom>
                  <a:solidFill>
                    <a:srgbClr val="C0C0C0"/>
                  </a:solidFill>
                  <a:ln w="9525">
                    <a:noFill/>
                    <a:miter lim="800000"/>
                    <a:headEnd/>
                    <a:tailEnd/>
                  </a:ln>
                </p:spPr>
                <p:txBody>
                  <a:bodyPr lIns="0" rIns="0"/>
                  <a:lstStyle/>
                  <a:p>
                    <a:pPr algn="ctr" eaLnBrk="0" hangingPunct="0"/>
                    <a:r>
                      <a:rPr lang="en-US" sz="2000">
                        <a:solidFill>
                          <a:srgbClr val="000000"/>
                        </a:solidFill>
                        <a:latin typeface="Times New Roman" pitchFamily="18" charset="0"/>
                        <a:cs typeface="Times New Roman" pitchFamily="18" charset="0"/>
                      </a:rPr>
                      <a:t>35</a:t>
                    </a:r>
                  </a:p>
                  <a:p>
                    <a:pPr algn="ctr" eaLnBrk="0" hangingPunct="0"/>
                    <a:endParaRPr lang="en-US" sz="1600">
                      <a:solidFill>
                        <a:srgbClr val="000000"/>
                      </a:solidFill>
                      <a:latin typeface="Times New Roman" pitchFamily="18" charset="0"/>
                      <a:cs typeface="Times New Roman" pitchFamily="18" charset="0"/>
                    </a:endParaRPr>
                  </a:p>
                </p:txBody>
              </p:sp>
              <p:sp>
                <p:nvSpPr>
                  <p:cNvPr id="1040420" name="Rectangle 93"/>
                  <p:cNvSpPr>
                    <a:spLocks noChangeArrowheads="1"/>
                  </p:cNvSpPr>
                  <p:nvPr/>
                </p:nvSpPr>
                <p:spPr bwMode="auto">
                  <a:xfrm>
                    <a:off x="957" y="1682"/>
                    <a:ext cx="1042" cy="394"/>
                  </a:xfrm>
                  <a:prstGeom prst="rect">
                    <a:avLst/>
                  </a:prstGeom>
                  <a:noFill/>
                  <a:ln w="7">
                    <a:solidFill>
                      <a:srgbClr val="A0A0A0"/>
                    </a:solidFill>
                    <a:miter lim="800000"/>
                    <a:headEnd/>
                    <a:tailEnd/>
                  </a:ln>
                </p:spPr>
                <p:txBody>
                  <a:bodyPr lIns="0" rIns="0"/>
                  <a:lstStyle/>
                  <a:p>
                    <a:pPr algn="ctr"/>
                    <a:endParaRPr lang="en-US" sz="900"/>
                  </a:p>
                </p:txBody>
              </p:sp>
            </p:grpSp>
          </p:grpSp>
          <p:grpSp>
            <p:nvGrpSpPr>
              <p:cNvPr id="1040407" name="Group 94"/>
              <p:cNvGrpSpPr>
                <a:grpSpLocks/>
              </p:cNvGrpSpPr>
              <p:nvPr/>
            </p:nvGrpSpPr>
            <p:grpSpPr bwMode="auto">
              <a:xfrm>
                <a:off x="1999" y="1682"/>
                <a:ext cx="1038" cy="394"/>
                <a:chOff x="1999" y="1682"/>
                <a:chExt cx="1038" cy="394"/>
              </a:xfrm>
            </p:grpSpPr>
            <p:sp>
              <p:nvSpPr>
                <p:cNvPr id="1040413" name="Rectangle 95"/>
                <p:cNvSpPr>
                  <a:spLocks noChangeArrowheads="1"/>
                </p:cNvSpPr>
                <p:nvPr/>
              </p:nvSpPr>
              <p:spPr bwMode="auto">
                <a:xfrm>
                  <a:off x="1999" y="1682"/>
                  <a:ext cx="1038" cy="394"/>
                </a:xfrm>
                <a:prstGeom prst="rect">
                  <a:avLst/>
                </a:prstGeom>
                <a:solidFill>
                  <a:srgbClr val="C0C0C0"/>
                </a:solidFill>
                <a:ln w="9525">
                  <a:noFill/>
                  <a:miter lim="800000"/>
                  <a:headEnd/>
                  <a:tailEnd/>
                </a:ln>
              </p:spPr>
              <p:txBody>
                <a:bodyPr lIns="0" rIns="0"/>
                <a:lstStyle/>
                <a:p>
                  <a:pPr algn="ctr"/>
                  <a:endParaRPr lang="en-US" sz="900"/>
                </a:p>
              </p:txBody>
            </p:sp>
            <p:grpSp>
              <p:nvGrpSpPr>
                <p:cNvPr id="1040414" name="Group 96"/>
                <p:cNvGrpSpPr>
                  <a:grpSpLocks/>
                </p:cNvGrpSpPr>
                <p:nvPr/>
              </p:nvGrpSpPr>
              <p:grpSpPr bwMode="auto">
                <a:xfrm>
                  <a:off x="1999" y="1682"/>
                  <a:ext cx="1038" cy="394"/>
                  <a:chOff x="1999" y="1682"/>
                  <a:chExt cx="1038" cy="394"/>
                </a:xfrm>
              </p:grpSpPr>
              <p:sp>
                <p:nvSpPr>
                  <p:cNvPr id="1040415" name="Rectangle 97"/>
                  <p:cNvSpPr>
                    <a:spLocks noChangeArrowheads="1"/>
                  </p:cNvSpPr>
                  <p:nvPr/>
                </p:nvSpPr>
                <p:spPr bwMode="auto">
                  <a:xfrm>
                    <a:off x="2042" y="1682"/>
                    <a:ext cx="952" cy="394"/>
                  </a:xfrm>
                  <a:prstGeom prst="rect">
                    <a:avLst/>
                  </a:prstGeom>
                  <a:solidFill>
                    <a:srgbClr val="C0C0C0"/>
                  </a:solidFill>
                  <a:ln w="9525">
                    <a:noFill/>
                    <a:miter lim="800000"/>
                    <a:headEnd/>
                    <a:tailEnd/>
                  </a:ln>
                </p:spPr>
                <p:txBody>
                  <a:bodyPr lIns="0" rIns="0"/>
                  <a:lstStyle/>
                  <a:p>
                    <a:pPr algn="ctr" eaLnBrk="0" hangingPunct="0"/>
                    <a:r>
                      <a:rPr lang="en-US" sz="2000">
                        <a:solidFill>
                          <a:srgbClr val="000000"/>
                        </a:solidFill>
                        <a:latin typeface="Times New Roman" pitchFamily="18" charset="0"/>
                        <a:cs typeface="Times New Roman" pitchFamily="18" charset="0"/>
                      </a:rPr>
                      <a:t>35</a:t>
                    </a:r>
                  </a:p>
                  <a:p>
                    <a:pPr algn="ctr" eaLnBrk="0" hangingPunct="0"/>
                    <a:endParaRPr lang="en-US" b="0">
                      <a:latin typeface="Times New Roman" pitchFamily="18" charset="0"/>
                    </a:endParaRPr>
                  </a:p>
                </p:txBody>
              </p:sp>
              <p:sp>
                <p:nvSpPr>
                  <p:cNvPr id="1040416" name="Rectangle 98"/>
                  <p:cNvSpPr>
                    <a:spLocks noChangeArrowheads="1"/>
                  </p:cNvSpPr>
                  <p:nvPr/>
                </p:nvSpPr>
                <p:spPr bwMode="auto">
                  <a:xfrm>
                    <a:off x="1999" y="1682"/>
                    <a:ext cx="1038" cy="394"/>
                  </a:xfrm>
                  <a:prstGeom prst="rect">
                    <a:avLst/>
                  </a:prstGeom>
                  <a:noFill/>
                  <a:ln w="7">
                    <a:solidFill>
                      <a:srgbClr val="A0A0A0"/>
                    </a:solidFill>
                    <a:miter lim="800000"/>
                    <a:headEnd/>
                    <a:tailEnd/>
                  </a:ln>
                </p:spPr>
                <p:txBody>
                  <a:bodyPr lIns="0" rIns="0"/>
                  <a:lstStyle/>
                  <a:p>
                    <a:pPr algn="ctr"/>
                    <a:endParaRPr lang="en-US" sz="900"/>
                  </a:p>
                </p:txBody>
              </p:sp>
            </p:grpSp>
          </p:grpSp>
          <p:grpSp>
            <p:nvGrpSpPr>
              <p:cNvPr id="1040408" name="Group 99"/>
              <p:cNvGrpSpPr>
                <a:grpSpLocks/>
              </p:cNvGrpSpPr>
              <p:nvPr/>
            </p:nvGrpSpPr>
            <p:grpSpPr bwMode="auto">
              <a:xfrm>
                <a:off x="3037" y="1682"/>
                <a:ext cx="849" cy="394"/>
                <a:chOff x="3037" y="1682"/>
                <a:chExt cx="849" cy="394"/>
              </a:xfrm>
            </p:grpSpPr>
            <p:sp>
              <p:nvSpPr>
                <p:cNvPr id="1040409" name="Rectangle 100"/>
                <p:cNvSpPr>
                  <a:spLocks noChangeArrowheads="1"/>
                </p:cNvSpPr>
                <p:nvPr/>
              </p:nvSpPr>
              <p:spPr bwMode="auto">
                <a:xfrm>
                  <a:off x="3037" y="1682"/>
                  <a:ext cx="849" cy="394"/>
                </a:xfrm>
                <a:prstGeom prst="rect">
                  <a:avLst/>
                </a:prstGeom>
                <a:solidFill>
                  <a:srgbClr val="C0C0C0"/>
                </a:solidFill>
                <a:ln w="9525">
                  <a:noFill/>
                  <a:miter lim="800000"/>
                  <a:headEnd/>
                  <a:tailEnd/>
                </a:ln>
              </p:spPr>
              <p:txBody>
                <a:bodyPr lIns="0" rIns="0"/>
                <a:lstStyle/>
                <a:p>
                  <a:pPr algn="ctr"/>
                  <a:endParaRPr lang="en-US" sz="900"/>
                </a:p>
              </p:txBody>
            </p:sp>
            <p:grpSp>
              <p:nvGrpSpPr>
                <p:cNvPr id="1040410" name="Group 101"/>
                <p:cNvGrpSpPr>
                  <a:grpSpLocks/>
                </p:cNvGrpSpPr>
                <p:nvPr/>
              </p:nvGrpSpPr>
              <p:grpSpPr bwMode="auto">
                <a:xfrm>
                  <a:off x="3037" y="1682"/>
                  <a:ext cx="849" cy="394"/>
                  <a:chOff x="3037" y="1682"/>
                  <a:chExt cx="849" cy="394"/>
                </a:xfrm>
              </p:grpSpPr>
              <p:sp>
                <p:nvSpPr>
                  <p:cNvPr id="1040411" name="Rectangle 102"/>
                  <p:cNvSpPr>
                    <a:spLocks noChangeArrowheads="1"/>
                  </p:cNvSpPr>
                  <p:nvPr/>
                </p:nvSpPr>
                <p:spPr bwMode="auto">
                  <a:xfrm>
                    <a:off x="3080" y="1682"/>
                    <a:ext cx="763" cy="394"/>
                  </a:xfrm>
                  <a:prstGeom prst="rect">
                    <a:avLst/>
                  </a:prstGeom>
                  <a:solidFill>
                    <a:srgbClr val="C0C0C0"/>
                  </a:solidFill>
                  <a:ln w="9525">
                    <a:noFill/>
                    <a:miter lim="800000"/>
                    <a:headEnd/>
                    <a:tailEnd/>
                  </a:ln>
                </p:spPr>
                <p:txBody>
                  <a:bodyPr lIns="0" rIns="0"/>
                  <a:lstStyle/>
                  <a:p>
                    <a:pPr algn="ctr" eaLnBrk="0" hangingPunct="0"/>
                    <a:r>
                      <a:rPr lang="en-US" sz="2000">
                        <a:solidFill>
                          <a:srgbClr val="000000"/>
                        </a:solidFill>
                        <a:latin typeface="Times New Roman" pitchFamily="18" charset="0"/>
                        <a:cs typeface="Times New Roman" pitchFamily="18" charset="0"/>
                      </a:rPr>
                      <a:t>n/a</a:t>
                    </a:r>
                  </a:p>
                  <a:p>
                    <a:pPr algn="ctr" eaLnBrk="0" hangingPunct="0"/>
                    <a:endParaRPr lang="en-US" sz="3200" b="0">
                      <a:latin typeface="Times New Roman" pitchFamily="18" charset="0"/>
                    </a:endParaRPr>
                  </a:p>
                </p:txBody>
              </p:sp>
              <p:sp>
                <p:nvSpPr>
                  <p:cNvPr id="1040412" name="Rectangle 103"/>
                  <p:cNvSpPr>
                    <a:spLocks noChangeArrowheads="1"/>
                  </p:cNvSpPr>
                  <p:nvPr/>
                </p:nvSpPr>
                <p:spPr bwMode="auto">
                  <a:xfrm>
                    <a:off x="3037" y="1682"/>
                    <a:ext cx="849" cy="394"/>
                  </a:xfrm>
                  <a:prstGeom prst="rect">
                    <a:avLst/>
                  </a:prstGeom>
                  <a:noFill/>
                  <a:ln w="7">
                    <a:solidFill>
                      <a:srgbClr val="A0A0A0"/>
                    </a:solidFill>
                    <a:miter lim="800000"/>
                    <a:headEnd/>
                    <a:tailEnd/>
                  </a:ln>
                </p:spPr>
                <p:txBody>
                  <a:bodyPr lIns="0" rIns="0"/>
                  <a:lstStyle/>
                  <a:p>
                    <a:pPr algn="ctr"/>
                    <a:endParaRPr lang="en-US" sz="900"/>
                  </a:p>
                </p:txBody>
              </p:sp>
            </p:grpSp>
          </p:grpSp>
        </p:grpSp>
        <p:sp>
          <p:nvSpPr>
            <p:cNvPr id="1040388" name="Rectangle 104"/>
            <p:cNvSpPr>
              <a:spLocks noChangeArrowheads="1"/>
            </p:cNvSpPr>
            <p:nvPr/>
          </p:nvSpPr>
          <p:spPr bwMode="auto">
            <a:xfrm>
              <a:off x="-3" y="-3"/>
              <a:ext cx="3892" cy="2082"/>
            </a:xfrm>
            <a:prstGeom prst="rect">
              <a:avLst/>
            </a:prstGeom>
            <a:noFill/>
            <a:ln w="9525">
              <a:solidFill>
                <a:srgbClr val="A0A0A0"/>
              </a:solidFill>
              <a:miter lim="800000"/>
              <a:headEnd/>
              <a:tailEnd/>
            </a:ln>
          </p:spPr>
          <p:txBody>
            <a:bodyPr lIns="0" rIns="0"/>
            <a:lstStyle/>
            <a:p>
              <a:pPr algn="ctr"/>
              <a:endParaRPr lang="en-US" sz="900"/>
            </a:p>
          </p:txBody>
        </p:sp>
      </p:grpSp>
      <p:sp>
        <p:nvSpPr>
          <p:cNvPr id="1040386" name="Rectangle 105"/>
          <p:cNvSpPr>
            <a:spLocks noGrp="1"/>
          </p:cNvSpPr>
          <p:nvPr>
            <p:ph type="title" idx="4294967295"/>
          </p:nvPr>
        </p:nvSpPr>
        <p:spPr>
          <a:xfrm>
            <a:off x="457200" y="274638"/>
            <a:ext cx="8229600" cy="563562"/>
          </a:xfrm>
        </p:spPr>
        <p:txBody>
          <a:bodyPr/>
          <a:lstStyle/>
          <a:p>
            <a:pPr eaLnBrk="1" hangingPunct="1"/>
            <a:r>
              <a:rPr lang="en-US" sz="2400" smtClean="0"/>
              <a:t>Company A vs. Industry Average</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2433" name="Group 2"/>
          <p:cNvGrpSpPr>
            <a:grpSpLocks/>
          </p:cNvGrpSpPr>
          <p:nvPr/>
        </p:nvGrpSpPr>
        <p:grpSpPr bwMode="auto">
          <a:xfrm>
            <a:off x="838200" y="1447800"/>
            <a:ext cx="7467600" cy="4724400"/>
            <a:chOff x="-3" y="-3"/>
            <a:chExt cx="3892" cy="2082"/>
          </a:xfrm>
        </p:grpSpPr>
        <p:grpSp>
          <p:nvGrpSpPr>
            <p:cNvPr id="1042436" name="Group 3"/>
            <p:cNvGrpSpPr>
              <a:grpSpLocks/>
            </p:cNvGrpSpPr>
            <p:nvPr/>
          </p:nvGrpSpPr>
          <p:grpSpPr bwMode="auto">
            <a:xfrm>
              <a:off x="0" y="0"/>
              <a:ext cx="3886" cy="2076"/>
              <a:chOff x="0" y="0"/>
              <a:chExt cx="3886" cy="2076"/>
            </a:xfrm>
          </p:grpSpPr>
          <p:grpSp>
            <p:nvGrpSpPr>
              <p:cNvPr id="1042438" name="Group 4"/>
              <p:cNvGrpSpPr>
                <a:grpSpLocks/>
              </p:cNvGrpSpPr>
              <p:nvPr/>
            </p:nvGrpSpPr>
            <p:grpSpPr bwMode="auto">
              <a:xfrm>
                <a:off x="0" y="0"/>
                <a:ext cx="957" cy="500"/>
                <a:chOff x="0" y="0"/>
                <a:chExt cx="957" cy="500"/>
              </a:xfrm>
            </p:grpSpPr>
            <p:sp>
              <p:nvSpPr>
                <p:cNvPr id="1042534" name="Rectangle 5"/>
                <p:cNvSpPr>
                  <a:spLocks noChangeArrowheads="1"/>
                </p:cNvSpPr>
                <p:nvPr/>
              </p:nvSpPr>
              <p:spPr bwMode="auto">
                <a:xfrm>
                  <a:off x="0" y="0"/>
                  <a:ext cx="957" cy="500"/>
                </a:xfrm>
                <a:prstGeom prst="rect">
                  <a:avLst/>
                </a:prstGeom>
                <a:solidFill>
                  <a:srgbClr val="000080"/>
                </a:solidFill>
                <a:ln w="9525">
                  <a:noFill/>
                  <a:miter lim="800000"/>
                  <a:headEnd/>
                  <a:tailEnd/>
                </a:ln>
              </p:spPr>
              <p:txBody>
                <a:bodyPr lIns="0" rIns="0"/>
                <a:lstStyle/>
                <a:p>
                  <a:pPr algn="ctr"/>
                  <a:endParaRPr lang="en-US" sz="900"/>
                </a:p>
              </p:txBody>
            </p:sp>
            <p:grpSp>
              <p:nvGrpSpPr>
                <p:cNvPr id="1042535" name="Group 6"/>
                <p:cNvGrpSpPr>
                  <a:grpSpLocks/>
                </p:cNvGrpSpPr>
                <p:nvPr/>
              </p:nvGrpSpPr>
              <p:grpSpPr bwMode="auto">
                <a:xfrm>
                  <a:off x="0" y="0"/>
                  <a:ext cx="957" cy="500"/>
                  <a:chOff x="0" y="0"/>
                  <a:chExt cx="957" cy="500"/>
                </a:xfrm>
              </p:grpSpPr>
              <p:sp>
                <p:nvSpPr>
                  <p:cNvPr id="1042536" name="Rectangle 7"/>
                  <p:cNvSpPr>
                    <a:spLocks noChangeArrowheads="1"/>
                  </p:cNvSpPr>
                  <p:nvPr/>
                </p:nvSpPr>
                <p:spPr bwMode="auto">
                  <a:xfrm>
                    <a:off x="43" y="0"/>
                    <a:ext cx="871" cy="500"/>
                  </a:xfrm>
                  <a:prstGeom prst="rect">
                    <a:avLst/>
                  </a:prstGeom>
                  <a:solidFill>
                    <a:srgbClr val="000080"/>
                  </a:solidFill>
                  <a:ln w="9525">
                    <a:noFill/>
                    <a:miter lim="800000"/>
                    <a:headEnd/>
                    <a:tailEnd/>
                  </a:ln>
                </p:spPr>
                <p:txBody>
                  <a:bodyPr lIns="0" rIns="0"/>
                  <a:lstStyle/>
                  <a:p>
                    <a:pPr eaLnBrk="0" hangingPunct="0"/>
                    <a:r>
                      <a:rPr lang="en-US" sz="1100" b="0">
                        <a:latin typeface="Times New Roman" pitchFamily="18" charset="0"/>
                        <a:cs typeface="Times New Roman" pitchFamily="18" charset="0"/>
                      </a:rPr>
                      <a:t> </a:t>
                    </a:r>
                  </a:p>
                  <a:p>
                    <a:pPr eaLnBrk="0" hangingPunct="0"/>
                    <a:endParaRPr lang="en-US" b="0">
                      <a:latin typeface="Times New Roman" pitchFamily="18" charset="0"/>
                    </a:endParaRPr>
                  </a:p>
                </p:txBody>
              </p:sp>
              <p:sp>
                <p:nvSpPr>
                  <p:cNvPr id="1042537" name="Rectangle 8"/>
                  <p:cNvSpPr>
                    <a:spLocks noChangeArrowheads="1"/>
                  </p:cNvSpPr>
                  <p:nvPr/>
                </p:nvSpPr>
                <p:spPr bwMode="auto">
                  <a:xfrm>
                    <a:off x="0" y="0"/>
                    <a:ext cx="957" cy="500"/>
                  </a:xfrm>
                  <a:prstGeom prst="rect">
                    <a:avLst/>
                  </a:prstGeom>
                  <a:noFill/>
                  <a:ln w="7">
                    <a:solidFill>
                      <a:srgbClr val="A0A0A0"/>
                    </a:solidFill>
                    <a:miter lim="800000"/>
                    <a:headEnd/>
                    <a:tailEnd/>
                  </a:ln>
                </p:spPr>
                <p:txBody>
                  <a:bodyPr lIns="0" rIns="0"/>
                  <a:lstStyle/>
                  <a:p>
                    <a:pPr algn="ctr"/>
                    <a:endParaRPr lang="en-US" sz="900"/>
                  </a:p>
                </p:txBody>
              </p:sp>
            </p:grpSp>
          </p:grpSp>
          <p:grpSp>
            <p:nvGrpSpPr>
              <p:cNvPr id="1042439" name="Group 9"/>
              <p:cNvGrpSpPr>
                <a:grpSpLocks/>
              </p:cNvGrpSpPr>
              <p:nvPr/>
            </p:nvGrpSpPr>
            <p:grpSpPr bwMode="auto">
              <a:xfrm>
                <a:off x="957" y="0"/>
                <a:ext cx="1042" cy="500"/>
                <a:chOff x="957" y="0"/>
                <a:chExt cx="1042" cy="500"/>
              </a:xfrm>
            </p:grpSpPr>
            <p:sp>
              <p:nvSpPr>
                <p:cNvPr id="1042530" name="Rectangle 10"/>
                <p:cNvSpPr>
                  <a:spLocks noChangeArrowheads="1"/>
                </p:cNvSpPr>
                <p:nvPr/>
              </p:nvSpPr>
              <p:spPr bwMode="auto">
                <a:xfrm>
                  <a:off x="957" y="0"/>
                  <a:ext cx="1042" cy="500"/>
                </a:xfrm>
                <a:prstGeom prst="rect">
                  <a:avLst/>
                </a:prstGeom>
                <a:solidFill>
                  <a:srgbClr val="000080"/>
                </a:solidFill>
                <a:ln w="9525">
                  <a:noFill/>
                  <a:miter lim="800000"/>
                  <a:headEnd/>
                  <a:tailEnd/>
                </a:ln>
              </p:spPr>
              <p:txBody>
                <a:bodyPr lIns="0" rIns="0"/>
                <a:lstStyle/>
                <a:p>
                  <a:pPr algn="ctr"/>
                  <a:endParaRPr lang="en-US" sz="900"/>
                </a:p>
              </p:txBody>
            </p:sp>
            <p:grpSp>
              <p:nvGrpSpPr>
                <p:cNvPr id="1042531" name="Group 11"/>
                <p:cNvGrpSpPr>
                  <a:grpSpLocks/>
                </p:cNvGrpSpPr>
                <p:nvPr/>
              </p:nvGrpSpPr>
              <p:grpSpPr bwMode="auto">
                <a:xfrm>
                  <a:off x="957" y="0"/>
                  <a:ext cx="1042" cy="500"/>
                  <a:chOff x="957" y="0"/>
                  <a:chExt cx="1042" cy="500"/>
                </a:xfrm>
              </p:grpSpPr>
              <p:sp>
                <p:nvSpPr>
                  <p:cNvPr id="1042532" name="Rectangle 12"/>
                  <p:cNvSpPr>
                    <a:spLocks noChangeArrowheads="1"/>
                  </p:cNvSpPr>
                  <p:nvPr/>
                </p:nvSpPr>
                <p:spPr bwMode="auto">
                  <a:xfrm>
                    <a:off x="1000" y="0"/>
                    <a:ext cx="956" cy="500"/>
                  </a:xfrm>
                  <a:prstGeom prst="rect">
                    <a:avLst/>
                  </a:prstGeom>
                  <a:solidFill>
                    <a:srgbClr val="000080"/>
                  </a:solidFill>
                  <a:ln w="9525">
                    <a:noFill/>
                    <a:miter lim="800000"/>
                    <a:headEnd/>
                    <a:tailEnd/>
                  </a:ln>
                </p:spPr>
                <p:txBody>
                  <a:bodyPr lIns="0" rIns="0"/>
                  <a:lstStyle/>
                  <a:p>
                    <a:pPr algn="ctr" eaLnBrk="0" hangingPunct="0"/>
                    <a:r>
                      <a:rPr lang="en-US" sz="1600">
                        <a:solidFill>
                          <a:schemeClr val="bg1"/>
                        </a:solidFill>
                        <a:latin typeface="Times New Roman" pitchFamily="18" charset="0"/>
                        <a:cs typeface="Times New Roman" pitchFamily="18" charset="0"/>
                      </a:rPr>
                      <a:t>Industry </a:t>
                    </a:r>
                    <a:br>
                      <a:rPr lang="en-US" sz="1600">
                        <a:solidFill>
                          <a:schemeClr val="bg1"/>
                        </a:solidFill>
                        <a:latin typeface="Times New Roman" pitchFamily="18" charset="0"/>
                        <a:cs typeface="Times New Roman" pitchFamily="18" charset="0"/>
                      </a:rPr>
                    </a:br>
                    <a:r>
                      <a:rPr lang="en-US" sz="1600">
                        <a:solidFill>
                          <a:schemeClr val="bg1"/>
                        </a:solidFill>
                        <a:latin typeface="Times New Roman" pitchFamily="18" charset="0"/>
                        <a:cs typeface="Times New Roman" pitchFamily="18" charset="0"/>
                      </a:rPr>
                      <a:t>Average</a:t>
                    </a:r>
                  </a:p>
                  <a:p>
                    <a:pPr algn="ctr" eaLnBrk="0" hangingPunct="0"/>
                    <a:endParaRPr lang="en-US" sz="1600">
                      <a:solidFill>
                        <a:schemeClr val="bg1"/>
                      </a:solidFill>
                      <a:latin typeface="Times New Roman" pitchFamily="18" charset="0"/>
                      <a:cs typeface="Times New Roman" pitchFamily="18" charset="0"/>
                    </a:endParaRPr>
                  </a:p>
                </p:txBody>
              </p:sp>
              <p:sp>
                <p:nvSpPr>
                  <p:cNvPr id="1042533" name="Rectangle 13"/>
                  <p:cNvSpPr>
                    <a:spLocks noChangeArrowheads="1"/>
                  </p:cNvSpPr>
                  <p:nvPr/>
                </p:nvSpPr>
                <p:spPr bwMode="auto">
                  <a:xfrm>
                    <a:off x="957" y="0"/>
                    <a:ext cx="1042" cy="500"/>
                  </a:xfrm>
                  <a:prstGeom prst="rect">
                    <a:avLst/>
                  </a:prstGeom>
                  <a:noFill/>
                  <a:ln w="7">
                    <a:solidFill>
                      <a:srgbClr val="A0A0A0"/>
                    </a:solidFill>
                    <a:miter lim="800000"/>
                    <a:headEnd/>
                    <a:tailEnd/>
                  </a:ln>
                </p:spPr>
                <p:txBody>
                  <a:bodyPr lIns="0" rIns="0"/>
                  <a:lstStyle/>
                  <a:p>
                    <a:pPr algn="ctr"/>
                    <a:endParaRPr lang="en-US" sz="900"/>
                  </a:p>
                </p:txBody>
              </p:sp>
            </p:grpSp>
          </p:grpSp>
          <p:grpSp>
            <p:nvGrpSpPr>
              <p:cNvPr id="1042440" name="Group 14"/>
              <p:cNvGrpSpPr>
                <a:grpSpLocks/>
              </p:cNvGrpSpPr>
              <p:nvPr/>
            </p:nvGrpSpPr>
            <p:grpSpPr bwMode="auto">
              <a:xfrm>
                <a:off x="1999" y="0"/>
                <a:ext cx="1038" cy="500"/>
                <a:chOff x="1999" y="0"/>
                <a:chExt cx="1038" cy="500"/>
              </a:xfrm>
            </p:grpSpPr>
            <p:sp>
              <p:nvSpPr>
                <p:cNvPr id="1042526" name="Rectangle 15"/>
                <p:cNvSpPr>
                  <a:spLocks noChangeArrowheads="1"/>
                </p:cNvSpPr>
                <p:nvPr/>
              </p:nvSpPr>
              <p:spPr bwMode="auto">
                <a:xfrm>
                  <a:off x="1999" y="0"/>
                  <a:ext cx="1038" cy="500"/>
                </a:xfrm>
                <a:prstGeom prst="rect">
                  <a:avLst/>
                </a:prstGeom>
                <a:solidFill>
                  <a:srgbClr val="000080"/>
                </a:solidFill>
                <a:ln w="9525">
                  <a:noFill/>
                  <a:miter lim="800000"/>
                  <a:headEnd/>
                  <a:tailEnd/>
                </a:ln>
              </p:spPr>
              <p:txBody>
                <a:bodyPr lIns="0" rIns="0"/>
                <a:lstStyle/>
                <a:p>
                  <a:pPr algn="ctr"/>
                  <a:endParaRPr lang="en-US" sz="900"/>
                </a:p>
              </p:txBody>
            </p:sp>
            <p:grpSp>
              <p:nvGrpSpPr>
                <p:cNvPr id="1042527" name="Group 16"/>
                <p:cNvGrpSpPr>
                  <a:grpSpLocks/>
                </p:cNvGrpSpPr>
                <p:nvPr/>
              </p:nvGrpSpPr>
              <p:grpSpPr bwMode="auto">
                <a:xfrm>
                  <a:off x="1999" y="0"/>
                  <a:ext cx="1038" cy="500"/>
                  <a:chOff x="1999" y="0"/>
                  <a:chExt cx="1038" cy="500"/>
                </a:xfrm>
              </p:grpSpPr>
              <p:sp>
                <p:nvSpPr>
                  <p:cNvPr id="1042528" name="Rectangle 17"/>
                  <p:cNvSpPr>
                    <a:spLocks noChangeArrowheads="1"/>
                  </p:cNvSpPr>
                  <p:nvPr/>
                </p:nvSpPr>
                <p:spPr bwMode="auto">
                  <a:xfrm>
                    <a:off x="2042" y="0"/>
                    <a:ext cx="952" cy="500"/>
                  </a:xfrm>
                  <a:prstGeom prst="rect">
                    <a:avLst/>
                  </a:prstGeom>
                  <a:solidFill>
                    <a:srgbClr val="000080"/>
                  </a:solidFill>
                  <a:ln w="9525">
                    <a:noFill/>
                    <a:miter lim="800000"/>
                    <a:headEnd/>
                    <a:tailEnd/>
                  </a:ln>
                </p:spPr>
                <p:txBody>
                  <a:bodyPr lIns="0" rIns="0"/>
                  <a:lstStyle/>
                  <a:p>
                    <a:pPr algn="ctr" eaLnBrk="0" hangingPunct="0"/>
                    <a:r>
                      <a:rPr lang="en-US" sz="1600">
                        <a:solidFill>
                          <a:schemeClr val="bg1"/>
                        </a:solidFill>
                        <a:latin typeface="Times New Roman" pitchFamily="18" charset="0"/>
                        <a:cs typeface="Times New Roman" pitchFamily="18" charset="0"/>
                      </a:rPr>
                      <a:t>Current Performance</a:t>
                    </a:r>
                  </a:p>
                  <a:p>
                    <a:pPr algn="ctr" eaLnBrk="0" hangingPunct="0"/>
                    <a:endParaRPr lang="en-US" b="0">
                      <a:latin typeface="Times New Roman" pitchFamily="18" charset="0"/>
                    </a:endParaRPr>
                  </a:p>
                </p:txBody>
              </p:sp>
              <p:sp>
                <p:nvSpPr>
                  <p:cNvPr id="1042529" name="Rectangle 18"/>
                  <p:cNvSpPr>
                    <a:spLocks noChangeArrowheads="1"/>
                  </p:cNvSpPr>
                  <p:nvPr/>
                </p:nvSpPr>
                <p:spPr bwMode="auto">
                  <a:xfrm>
                    <a:off x="1999" y="0"/>
                    <a:ext cx="1038" cy="500"/>
                  </a:xfrm>
                  <a:prstGeom prst="rect">
                    <a:avLst/>
                  </a:prstGeom>
                  <a:noFill/>
                  <a:ln w="7">
                    <a:solidFill>
                      <a:srgbClr val="A0A0A0"/>
                    </a:solidFill>
                    <a:miter lim="800000"/>
                    <a:headEnd/>
                    <a:tailEnd/>
                  </a:ln>
                </p:spPr>
                <p:txBody>
                  <a:bodyPr lIns="0" rIns="0"/>
                  <a:lstStyle/>
                  <a:p>
                    <a:pPr algn="ctr"/>
                    <a:endParaRPr lang="en-US" sz="900"/>
                  </a:p>
                </p:txBody>
              </p:sp>
            </p:grpSp>
          </p:grpSp>
          <p:grpSp>
            <p:nvGrpSpPr>
              <p:cNvPr id="1042441" name="Group 19"/>
              <p:cNvGrpSpPr>
                <a:grpSpLocks/>
              </p:cNvGrpSpPr>
              <p:nvPr/>
            </p:nvGrpSpPr>
            <p:grpSpPr bwMode="auto">
              <a:xfrm>
                <a:off x="3037" y="0"/>
                <a:ext cx="849" cy="500"/>
                <a:chOff x="3037" y="0"/>
                <a:chExt cx="849" cy="500"/>
              </a:xfrm>
            </p:grpSpPr>
            <p:sp>
              <p:nvSpPr>
                <p:cNvPr id="1042522" name="Rectangle 20"/>
                <p:cNvSpPr>
                  <a:spLocks noChangeArrowheads="1"/>
                </p:cNvSpPr>
                <p:nvPr/>
              </p:nvSpPr>
              <p:spPr bwMode="auto">
                <a:xfrm>
                  <a:off x="3037" y="0"/>
                  <a:ext cx="849" cy="500"/>
                </a:xfrm>
                <a:prstGeom prst="rect">
                  <a:avLst/>
                </a:prstGeom>
                <a:solidFill>
                  <a:srgbClr val="000080"/>
                </a:solidFill>
                <a:ln w="9525">
                  <a:noFill/>
                  <a:miter lim="800000"/>
                  <a:headEnd/>
                  <a:tailEnd/>
                </a:ln>
              </p:spPr>
              <p:txBody>
                <a:bodyPr lIns="0" rIns="0"/>
                <a:lstStyle/>
                <a:p>
                  <a:pPr algn="ctr"/>
                  <a:endParaRPr lang="en-US" sz="900"/>
                </a:p>
              </p:txBody>
            </p:sp>
            <p:grpSp>
              <p:nvGrpSpPr>
                <p:cNvPr id="1042523" name="Group 21"/>
                <p:cNvGrpSpPr>
                  <a:grpSpLocks/>
                </p:cNvGrpSpPr>
                <p:nvPr/>
              </p:nvGrpSpPr>
              <p:grpSpPr bwMode="auto">
                <a:xfrm>
                  <a:off x="3037" y="0"/>
                  <a:ext cx="849" cy="500"/>
                  <a:chOff x="3037" y="0"/>
                  <a:chExt cx="849" cy="500"/>
                </a:xfrm>
              </p:grpSpPr>
              <p:sp>
                <p:nvSpPr>
                  <p:cNvPr id="1042524" name="Rectangle 22"/>
                  <p:cNvSpPr>
                    <a:spLocks noChangeArrowheads="1"/>
                  </p:cNvSpPr>
                  <p:nvPr/>
                </p:nvSpPr>
                <p:spPr bwMode="auto">
                  <a:xfrm>
                    <a:off x="3080" y="0"/>
                    <a:ext cx="763" cy="500"/>
                  </a:xfrm>
                  <a:prstGeom prst="rect">
                    <a:avLst/>
                  </a:prstGeom>
                  <a:solidFill>
                    <a:srgbClr val="000080"/>
                  </a:solidFill>
                  <a:ln w="9525">
                    <a:noFill/>
                    <a:miter lim="800000"/>
                    <a:headEnd/>
                    <a:tailEnd/>
                  </a:ln>
                </p:spPr>
                <p:txBody>
                  <a:bodyPr lIns="0" rIns="0"/>
                  <a:lstStyle/>
                  <a:p>
                    <a:pPr algn="ctr" eaLnBrk="0" hangingPunct="0"/>
                    <a:r>
                      <a:rPr lang="en-US" sz="1600">
                        <a:solidFill>
                          <a:schemeClr val="bg1"/>
                        </a:solidFill>
                        <a:latin typeface="Times New Roman" pitchFamily="18" charset="0"/>
                        <a:cs typeface="Times New Roman" pitchFamily="18" charset="0"/>
                      </a:rPr>
                      <a:t>Delta</a:t>
                    </a:r>
                    <a:endParaRPr lang="en-US" b="0">
                      <a:latin typeface="Times New Roman" pitchFamily="18" charset="0"/>
                    </a:endParaRPr>
                  </a:p>
                </p:txBody>
              </p:sp>
              <p:sp>
                <p:nvSpPr>
                  <p:cNvPr id="1042525" name="Rectangle 23"/>
                  <p:cNvSpPr>
                    <a:spLocks noChangeArrowheads="1"/>
                  </p:cNvSpPr>
                  <p:nvPr/>
                </p:nvSpPr>
                <p:spPr bwMode="auto">
                  <a:xfrm>
                    <a:off x="3037" y="0"/>
                    <a:ext cx="849" cy="500"/>
                  </a:xfrm>
                  <a:prstGeom prst="rect">
                    <a:avLst/>
                  </a:prstGeom>
                  <a:noFill/>
                  <a:ln w="7">
                    <a:solidFill>
                      <a:srgbClr val="A0A0A0"/>
                    </a:solidFill>
                    <a:miter lim="800000"/>
                    <a:headEnd/>
                    <a:tailEnd/>
                  </a:ln>
                </p:spPr>
                <p:txBody>
                  <a:bodyPr lIns="0" rIns="0"/>
                  <a:lstStyle/>
                  <a:p>
                    <a:pPr algn="ctr"/>
                    <a:endParaRPr lang="en-US" sz="900"/>
                  </a:p>
                </p:txBody>
              </p:sp>
            </p:grpSp>
          </p:grpSp>
          <p:grpSp>
            <p:nvGrpSpPr>
              <p:cNvPr id="1042442" name="Group 24"/>
              <p:cNvGrpSpPr>
                <a:grpSpLocks/>
              </p:cNvGrpSpPr>
              <p:nvPr/>
            </p:nvGrpSpPr>
            <p:grpSpPr bwMode="auto">
              <a:xfrm>
                <a:off x="0" y="500"/>
                <a:ext cx="957" cy="394"/>
                <a:chOff x="0" y="500"/>
                <a:chExt cx="957" cy="394"/>
              </a:xfrm>
            </p:grpSpPr>
            <p:sp>
              <p:nvSpPr>
                <p:cNvPr id="1042518" name="Rectangle 25"/>
                <p:cNvSpPr>
                  <a:spLocks noChangeArrowheads="1"/>
                </p:cNvSpPr>
                <p:nvPr/>
              </p:nvSpPr>
              <p:spPr bwMode="auto">
                <a:xfrm>
                  <a:off x="0" y="500"/>
                  <a:ext cx="957" cy="394"/>
                </a:xfrm>
                <a:prstGeom prst="rect">
                  <a:avLst/>
                </a:prstGeom>
                <a:solidFill>
                  <a:srgbClr val="C0C0C0"/>
                </a:solidFill>
                <a:ln w="9525">
                  <a:noFill/>
                  <a:miter lim="800000"/>
                  <a:headEnd/>
                  <a:tailEnd/>
                </a:ln>
              </p:spPr>
              <p:txBody>
                <a:bodyPr lIns="0" rIns="0"/>
                <a:lstStyle/>
                <a:p>
                  <a:pPr algn="ctr"/>
                  <a:endParaRPr lang="en-US" sz="900"/>
                </a:p>
              </p:txBody>
            </p:sp>
            <p:grpSp>
              <p:nvGrpSpPr>
                <p:cNvPr id="1042519" name="Group 26"/>
                <p:cNvGrpSpPr>
                  <a:grpSpLocks/>
                </p:cNvGrpSpPr>
                <p:nvPr/>
              </p:nvGrpSpPr>
              <p:grpSpPr bwMode="auto">
                <a:xfrm>
                  <a:off x="0" y="500"/>
                  <a:ext cx="957" cy="394"/>
                  <a:chOff x="0" y="500"/>
                  <a:chExt cx="957" cy="394"/>
                </a:xfrm>
              </p:grpSpPr>
              <p:sp>
                <p:nvSpPr>
                  <p:cNvPr id="1042520" name="Rectangle 27"/>
                  <p:cNvSpPr>
                    <a:spLocks noChangeArrowheads="1"/>
                  </p:cNvSpPr>
                  <p:nvPr/>
                </p:nvSpPr>
                <p:spPr bwMode="auto">
                  <a:xfrm>
                    <a:off x="43" y="500"/>
                    <a:ext cx="871" cy="394"/>
                  </a:xfrm>
                  <a:prstGeom prst="rect">
                    <a:avLst/>
                  </a:prstGeom>
                  <a:solidFill>
                    <a:srgbClr val="C0C0C0"/>
                  </a:solidFill>
                  <a:ln w="9525">
                    <a:noFill/>
                    <a:miter lim="800000"/>
                    <a:headEnd/>
                    <a:tailEnd/>
                  </a:ln>
                </p:spPr>
                <p:txBody>
                  <a:bodyPr lIns="0" rIns="0"/>
                  <a:lstStyle/>
                  <a:p>
                    <a:pPr eaLnBrk="0" hangingPunct="0"/>
                    <a:r>
                      <a:rPr lang="en-US" sz="2000">
                        <a:solidFill>
                          <a:srgbClr val="000000"/>
                        </a:solidFill>
                        <a:latin typeface="Times New Roman" pitchFamily="18" charset="0"/>
                        <a:cs typeface="Times New Roman" pitchFamily="18" charset="0"/>
                      </a:rPr>
                      <a:t>Project Cost</a:t>
                    </a:r>
                    <a:endParaRPr lang="en-US" sz="2000" b="0">
                      <a:solidFill>
                        <a:srgbClr val="800000"/>
                      </a:solidFill>
                      <a:latin typeface="Times New Roman" pitchFamily="18" charset="0"/>
                      <a:cs typeface="Times New Roman" pitchFamily="18" charset="0"/>
                    </a:endParaRPr>
                  </a:p>
                  <a:p>
                    <a:pPr eaLnBrk="0" hangingPunct="0"/>
                    <a:endParaRPr lang="en-US" sz="2000" b="0">
                      <a:latin typeface="Times New Roman" pitchFamily="18" charset="0"/>
                    </a:endParaRPr>
                  </a:p>
                </p:txBody>
              </p:sp>
              <p:sp>
                <p:nvSpPr>
                  <p:cNvPr id="1042521" name="Rectangle 28"/>
                  <p:cNvSpPr>
                    <a:spLocks noChangeArrowheads="1"/>
                  </p:cNvSpPr>
                  <p:nvPr/>
                </p:nvSpPr>
                <p:spPr bwMode="auto">
                  <a:xfrm>
                    <a:off x="0" y="500"/>
                    <a:ext cx="957" cy="394"/>
                  </a:xfrm>
                  <a:prstGeom prst="rect">
                    <a:avLst/>
                  </a:prstGeom>
                  <a:noFill/>
                  <a:ln w="7">
                    <a:solidFill>
                      <a:srgbClr val="A0A0A0"/>
                    </a:solidFill>
                    <a:miter lim="800000"/>
                    <a:headEnd/>
                    <a:tailEnd/>
                  </a:ln>
                </p:spPr>
                <p:txBody>
                  <a:bodyPr lIns="0" rIns="0"/>
                  <a:lstStyle/>
                  <a:p>
                    <a:pPr algn="ctr"/>
                    <a:endParaRPr lang="en-US" sz="900"/>
                  </a:p>
                </p:txBody>
              </p:sp>
            </p:grpSp>
          </p:grpSp>
          <p:grpSp>
            <p:nvGrpSpPr>
              <p:cNvPr id="1042443" name="Group 29"/>
              <p:cNvGrpSpPr>
                <a:grpSpLocks/>
              </p:cNvGrpSpPr>
              <p:nvPr/>
            </p:nvGrpSpPr>
            <p:grpSpPr bwMode="auto">
              <a:xfrm>
                <a:off x="957" y="500"/>
                <a:ext cx="1042" cy="394"/>
                <a:chOff x="957" y="500"/>
                <a:chExt cx="1042" cy="394"/>
              </a:xfrm>
            </p:grpSpPr>
            <p:sp>
              <p:nvSpPr>
                <p:cNvPr id="1042514" name="Rectangle 30"/>
                <p:cNvSpPr>
                  <a:spLocks noChangeArrowheads="1"/>
                </p:cNvSpPr>
                <p:nvPr/>
              </p:nvSpPr>
              <p:spPr bwMode="auto">
                <a:xfrm>
                  <a:off x="957" y="500"/>
                  <a:ext cx="1042" cy="394"/>
                </a:xfrm>
                <a:prstGeom prst="rect">
                  <a:avLst/>
                </a:prstGeom>
                <a:solidFill>
                  <a:srgbClr val="C0C0C0"/>
                </a:solidFill>
                <a:ln w="9525">
                  <a:noFill/>
                  <a:miter lim="800000"/>
                  <a:headEnd/>
                  <a:tailEnd/>
                </a:ln>
              </p:spPr>
              <p:txBody>
                <a:bodyPr lIns="0" rIns="0"/>
                <a:lstStyle/>
                <a:p>
                  <a:pPr algn="ctr"/>
                  <a:endParaRPr lang="en-US" sz="900"/>
                </a:p>
              </p:txBody>
            </p:sp>
            <p:grpSp>
              <p:nvGrpSpPr>
                <p:cNvPr id="1042515" name="Group 31"/>
                <p:cNvGrpSpPr>
                  <a:grpSpLocks/>
                </p:cNvGrpSpPr>
                <p:nvPr/>
              </p:nvGrpSpPr>
              <p:grpSpPr bwMode="auto">
                <a:xfrm>
                  <a:off x="957" y="500"/>
                  <a:ext cx="1042" cy="394"/>
                  <a:chOff x="957" y="500"/>
                  <a:chExt cx="1042" cy="394"/>
                </a:xfrm>
              </p:grpSpPr>
              <p:sp>
                <p:nvSpPr>
                  <p:cNvPr id="1042516" name="Rectangle 32"/>
                  <p:cNvSpPr>
                    <a:spLocks noChangeArrowheads="1"/>
                  </p:cNvSpPr>
                  <p:nvPr/>
                </p:nvSpPr>
                <p:spPr bwMode="auto">
                  <a:xfrm>
                    <a:off x="1000" y="500"/>
                    <a:ext cx="956" cy="394"/>
                  </a:xfrm>
                  <a:prstGeom prst="rect">
                    <a:avLst/>
                  </a:prstGeom>
                  <a:solidFill>
                    <a:srgbClr val="C0C0C0"/>
                  </a:solidFill>
                  <a:ln w="9525">
                    <a:noFill/>
                    <a:miter lim="800000"/>
                    <a:headEnd/>
                    <a:tailEnd/>
                  </a:ln>
                </p:spPr>
                <p:txBody>
                  <a:bodyPr lIns="0" rIns="0"/>
                  <a:lstStyle/>
                  <a:p>
                    <a:pPr algn="ctr" eaLnBrk="0" hangingPunct="0"/>
                    <a:r>
                      <a:rPr lang="en-US" sz="2000">
                        <a:solidFill>
                          <a:srgbClr val="000000"/>
                        </a:solidFill>
                        <a:latin typeface="Times New Roman" pitchFamily="18" charset="0"/>
                        <a:cs typeface="Times New Roman" pitchFamily="18" charset="0"/>
                      </a:rPr>
                      <a:t>$1.8</a:t>
                    </a:r>
                    <a:r>
                      <a:rPr lang="en-US" sz="1500" b="0">
                        <a:solidFill>
                          <a:srgbClr val="000080"/>
                        </a:solidFill>
                        <a:latin typeface="Times New Roman" pitchFamily="18" charset="0"/>
                        <a:cs typeface="Times New Roman" pitchFamily="18" charset="0"/>
                      </a:rPr>
                      <a:t> </a:t>
                    </a:r>
                    <a:r>
                      <a:rPr lang="en-US" sz="2000">
                        <a:solidFill>
                          <a:srgbClr val="000000"/>
                        </a:solidFill>
                        <a:latin typeface="Times New Roman" pitchFamily="18" charset="0"/>
                        <a:cs typeface="Times New Roman" pitchFamily="18" charset="0"/>
                      </a:rPr>
                      <a:t>M</a:t>
                    </a:r>
                  </a:p>
                  <a:p>
                    <a:pPr algn="ctr" eaLnBrk="0" hangingPunct="0"/>
                    <a:endParaRPr lang="en-US" b="0">
                      <a:latin typeface="Times New Roman" pitchFamily="18" charset="0"/>
                    </a:endParaRPr>
                  </a:p>
                </p:txBody>
              </p:sp>
              <p:sp>
                <p:nvSpPr>
                  <p:cNvPr id="1042517" name="Rectangle 33"/>
                  <p:cNvSpPr>
                    <a:spLocks noChangeArrowheads="1"/>
                  </p:cNvSpPr>
                  <p:nvPr/>
                </p:nvSpPr>
                <p:spPr bwMode="auto">
                  <a:xfrm>
                    <a:off x="957" y="500"/>
                    <a:ext cx="1042" cy="394"/>
                  </a:xfrm>
                  <a:prstGeom prst="rect">
                    <a:avLst/>
                  </a:prstGeom>
                  <a:noFill/>
                  <a:ln w="7">
                    <a:solidFill>
                      <a:srgbClr val="A0A0A0"/>
                    </a:solidFill>
                    <a:miter lim="800000"/>
                    <a:headEnd/>
                    <a:tailEnd/>
                  </a:ln>
                </p:spPr>
                <p:txBody>
                  <a:bodyPr lIns="0" rIns="0"/>
                  <a:lstStyle/>
                  <a:p>
                    <a:pPr algn="ctr"/>
                    <a:endParaRPr lang="en-US" sz="900"/>
                  </a:p>
                </p:txBody>
              </p:sp>
            </p:grpSp>
          </p:grpSp>
          <p:grpSp>
            <p:nvGrpSpPr>
              <p:cNvPr id="1042444" name="Group 34"/>
              <p:cNvGrpSpPr>
                <a:grpSpLocks/>
              </p:cNvGrpSpPr>
              <p:nvPr/>
            </p:nvGrpSpPr>
            <p:grpSpPr bwMode="auto">
              <a:xfrm>
                <a:off x="1999" y="500"/>
                <a:ext cx="1038" cy="394"/>
                <a:chOff x="1999" y="500"/>
                <a:chExt cx="1038" cy="394"/>
              </a:xfrm>
            </p:grpSpPr>
            <p:sp>
              <p:nvSpPr>
                <p:cNvPr id="1042510" name="Rectangle 35"/>
                <p:cNvSpPr>
                  <a:spLocks noChangeArrowheads="1"/>
                </p:cNvSpPr>
                <p:nvPr/>
              </p:nvSpPr>
              <p:spPr bwMode="auto">
                <a:xfrm>
                  <a:off x="1999" y="500"/>
                  <a:ext cx="1038" cy="394"/>
                </a:xfrm>
                <a:prstGeom prst="rect">
                  <a:avLst/>
                </a:prstGeom>
                <a:solidFill>
                  <a:srgbClr val="C0C0C0"/>
                </a:solidFill>
                <a:ln w="9525">
                  <a:noFill/>
                  <a:miter lim="800000"/>
                  <a:headEnd/>
                  <a:tailEnd/>
                </a:ln>
              </p:spPr>
              <p:txBody>
                <a:bodyPr lIns="0" rIns="0"/>
                <a:lstStyle/>
                <a:p>
                  <a:pPr algn="ctr"/>
                  <a:endParaRPr lang="en-US" sz="900"/>
                </a:p>
              </p:txBody>
            </p:sp>
            <p:grpSp>
              <p:nvGrpSpPr>
                <p:cNvPr id="1042511" name="Group 36"/>
                <p:cNvGrpSpPr>
                  <a:grpSpLocks/>
                </p:cNvGrpSpPr>
                <p:nvPr/>
              </p:nvGrpSpPr>
              <p:grpSpPr bwMode="auto">
                <a:xfrm>
                  <a:off x="1999" y="500"/>
                  <a:ext cx="1038" cy="394"/>
                  <a:chOff x="1999" y="500"/>
                  <a:chExt cx="1038" cy="394"/>
                </a:xfrm>
              </p:grpSpPr>
              <p:sp>
                <p:nvSpPr>
                  <p:cNvPr id="1042512" name="Rectangle 37"/>
                  <p:cNvSpPr>
                    <a:spLocks noChangeArrowheads="1"/>
                  </p:cNvSpPr>
                  <p:nvPr/>
                </p:nvSpPr>
                <p:spPr bwMode="auto">
                  <a:xfrm>
                    <a:off x="2042" y="500"/>
                    <a:ext cx="952" cy="394"/>
                  </a:xfrm>
                  <a:prstGeom prst="rect">
                    <a:avLst/>
                  </a:prstGeom>
                  <a:solidFill>
                    <a:srgbClr val="C0C0C0"/>
                  </a:solidFill>
                  <a:ln w="9525">
                    <a:noFill/>
                    <a:miter lim="800000"/>
                    <a:headEnd/>
                    <a:tailEnd/>
                  </a:ln>
                </p:spPr>
                <p:txBody>
                  <a:bodyPr lIns="0" rIns="0"/>
                  <a:lstStyle/>
                  <a:p>
                    <a:pPr algn="ctr" eaLnBrk="0" hangingPunct="0"/>
                    <a:r>
                      <a:rPr lang="en-US" sz="2000">
                        <a:solidFill>
                          <a:srgbClr val="000000"/>
                        </a:solidFill>
                        <a:latin typeface="Times New Roman" pitchFamily="18" charset="0"/>
                        <a:cs typeface="Times New Roman" pitchFamily="18" charset="0"/>
                      </a:rPr>
                      <a:t>$924k</a:t>
                    </a:r>
                  </a:p>
                  <a:p>
                    <a:pPr algn="ctr" eaLnBrk="0" hangingPunct="0"/>
                    <a:endParaRPr lang="en-US" b="0">
                      <a:latin typeface="Times New Roman" pitchFamily="18" charset="0"/>
                    </a:endParaRPr>
                  </a:p>
                </p:txBody>
              </p:sp>
              <p:sp>
                <p:nvSpPr>
                  <p:cNvPr id="1042513" name="Rectangle 38"/>
                  <p:cNvSpPr>
                    <a:spLocks noChangeArrowheads="1"/>
                  </p:cNvSpPr>
                  <p:nvPr/>
                </p:nvSpPr>
                <p:spPr bwMode="auto">
                  <a:xfrm>
                    <a:off x="1999" y="500"/>
                    <a:ext cx="1038" cy="394"/>
                  </a:xfrm>
                  <a:prstGeom prst="rect">
                    <a:avLst/>
                  </a:prstGeom>
                  <a:noFill/>
                  <a:ln w="7">
                    <a:solidFill>
                      <a:srgbClr val="A0A0A0"/>
                    </a:solidFill>
                    <a:miter lim="800000"/>
                    <a:headEnd/>
                    <a:tailEnd/>
                  </a:ln>
                </p:spPr>
                <p:txBody>
                  <a:bodyPr lIns="0" rIns="0"/>
                  <a:lstStyle/>
                  <a:p>
                    <a:pPr algn="ctr"/>
                    <a:endParaRPr lang="en-US" sz="900"/>
                  </a:p>
                </p:txBody>
              </p:sp>
            </p:grpSp>
          </p:grpSp>
          <p:grpSp>
            <p:nvGrpSpPr>
              <p:cNvPr id="1042445" name="Group 39"/>
              <p:cNvGrpSpPr>
                <a:grpSpLocks/>
              </p:cNvGrpSpPr>
              <p:nvPr/>
            </p:nvGrpSpPr>
            <p:grpSpPr bwMode="auto">
              <a:xfrm>
                <a:off x="3037" y="500"/>
                <a:ext cx="849" cy="394"/>
                <a:chOff x="3037" y="500"/>
                <a:chExt cx="849" cy="394"/>
              </a:xfrm>
            </p:grpSpPr>
            <p:sp>
              <p:nvSpPr>
                <p:cNvPr id="1042506" name="Rectangle 40"/>
                <p:cNvSpPr>
                  <a:spLocks noChangeArrowheads="1"/>
                </p:cNvSpPr>
                <p:nvPr/>
              </p:nvSpPr>
              <p:spPr bwMode="auto">
                <a:xfrm>
                  <a:off x="3037" y="500"/>
                  <a:ext cx="849" cy="394"/>
                </a:xfrm>
                <a:prstGeom prst="rect">
                  <a:avLst/>
                </a:prstGeom>
                <a:solidFill>
                  <a:srgbClr val="C0C0C0"/>
                </a:solidFill>
                <a:ln w="9525">
                  <a:noFill/>
                  <a:miter lim="800000"/>
                  <a:headEnd/>
                  <a:tailEnd/>
                </a:ln>
              </p:spPr>
              <p:txBody>
                <a:bodyPr lIns="0" rIns="0"/>
                <a:lstStyle/>
                <a:p>
                  <a:pPr algn="ctr"/>
                  <a:endParaRPr lang="en-US" sz="900"/>
                </a:p>
              </p:txBody>
            </p:sp>
            <p:grpSp>
              <p:nvGrpSpPr>
                <p:cNvPr id="1042507" name="Group 41"/>
                <p:cNvGrpSpPr>
                  <a:grpSpLocks/>
                </p:cNvGrpSpPr>
                <p:nvPr/>
              </p:nvGrpSpPr>
              <p:grpSpPr bwMode="auto">
                <a:xfrm>
                  <a:off x="3037" y="500"/>
                  <a:ext cx="849" cy="394"/>
                  <a:chOff x="3037" y="500"/>
                  <a:chExt cx="849" cy="394"/>
                </a:xfrm>
              </p:grpSpPr>
              <p:sp>
                <p:nvSpPr>
                  <p:cNvPr id="1042508" name="Rectangle 42"/>
                  <p:cNvSpPr>
                    <a:spLocks noChangeArrowheads="1"/>
                  </p:cNvSpPr>
                  <p:nvPr/>
                </p:nvSpPr>
                <p:spPr bwMode="auto">
                  <a:xfrm>
                    <a:off x="3080" y="500"/>
                    <a:ext cx="763" cy="394"/>
                  </a:xfrm>
                  <a:prstGeom prst="rect">
                    <a:avLst/>
                  </a:prstGeom>
                  <a:solidFill>
                    <a:srgbClr val="C0C0C0"/>
                  </a:solidFill>
                  <a:ln w="9525">
                    <a:noFill/>
                    <a:miter lim="800000"/>
                    <a:headEnd/>
                    <a:tailEnd/>
                  </a:ln>
                </p:spPr>
                <p:txBody>
                  <a:bodyPr lIns="0" rIns="0"/>
                  <a:lstStyle/>
                  <a:p>
                    <a:pPr algn="ctr" eaLnBrk="0" hangingPunct="0"/>
                    <a:r>
                      <a:rPr lang="en-US" sz="2000">
                        <a:solidFill>
                          <a:srgbClr val="000000"/>
                        </a:solidFill>
                        <a:latin typeface="Times New Roman" pitchFamily="18" charset="0"/>
                        <a:cs typeface="Times New Roman" pitchFamily="18" charset="0"/>
                      </a:rPr>
                      <a:t>-50%</a:t>
                    </a:r>
                  </a:p>
                  <a:p>
                    <a:pPr algn="ctr" eaLnBrk="0" hangingPunct="0"/>
                    <a:endParaRPr lang="en-US" b="0">
                      <a:latin typeface="Times New Roman" pitchFamily="18" charset="0"/>
                    </a:endParaRPr>
                  </a:p>
                </p:txBody>
              </p:sp>
              <p:sp>
                <p:nvSpPr>
                  <p:cNvPr id="1042509" name="Rectangle 43"/>
                  <p:cNvSpPr>
                    <a:spLocks noChangeArrowheads="1"/>
                  </p:cNvSpPr>
                  <p:nvPr/>
                </p:nvSpPr>
                <p:spPr bwMode="auto">
                  <a:xfrm>
                    <a:off x="3037" y="500"/>
                    <a:ext cx="849" cy="394"/>
                  </a:xfrm>
                  <a:prstGeom prst="rect">
                    <a:avLst/>
                  </a:prstGeom>
                  <a:noFill/>
                  <a:ln w="7">
                    <a:solidFill>
                      <a:srgbClr val="A0A0A0"/>
                    </a:solidFill>
                    <a:miter lim="800000"/>
                    <a:headEnd/>
                    <a:tailEnd/>
                  </a:ln>
                </p:spPr>
                <p:txBody>
                  <a:bodyPr lIns="0" rIns="0"/>
                  <a:lstStyle/>
                  <a:p>
                    <a:pPr algn="ctr"/>
                    <a:endParaRPr lang="en-US" sz="900"/>
                  </a:p>
                </p:txBody>
              </p:sp>
            </p:grpSp>
          </p:grpSp>
          <p:grpSp>
            <p:nvGrpSpPr>
              <p:cNvPr id="1042446" name="Group 44"/>
              <p:cNvGrpSpPr>
                <a:grpSpLocks/>
              </p:cNvGrpSpPr>
              <p:nvPr/>
            </p:nvGrpSpPr>
            <p:grpSpPr bwMode="auto">
              <a:xfrm>
                <a:off x="0" y="894"/>
                <a:ext cx="957" cy="394"/>
                <a:chOff x="0" y="894"/>
                <a:chExt cx="957" cy="394"/>
              </a:xfrm>
            </p:grpSpPr>
            <p:sp>
              <p:nvSpPr>
                <p:cNvPr id="1042502" name="Rectangle 45"/>
                <p:cNvSpPr>
                  <a:spLocks noChangeArrowheads="1"/>
                </p:cNvSpPr>
                <p:nvPr/>
              </p:nvSpPr>
              <p:spPr bwMode="auto">
                <a:xfrm>
                  <a:off x="0" y="894"/>
                  <a:ext cx="957" cy="394"/>
                </a:xfrm>
                <a:prstGeom prst="rect">
                  <a:avLst/>
                </a:prstGeom>
                <a:solidFill>
                  <a:srgbClr val="C0C0C0"/>
                </a:solidFill>
                <a:ln w="9525">
                  <a:noFill/>
                  <a:miter lim="800000"/>
                  <a:headEnd/>
                  <a:tailEnd/>
                </a:ln>
              </p:spPr>
              <p:txBody>
                <a:bodyPr lIns="0" rIns="0"/>
                <a:lstStyle/>
                <a:p>
                  <a:pPr algn="ctr"/>
                  <a:endParaRPr lang="en-US" sz="900"/>
                </a:p>
              </p:txBody>
            </p:sp>
            <p:grpSp>
              <p:nvGrpSpPr>
                <p:cNvPr id="1042503" name="Group 46"/>
                <p:cNvGrpSpPr>
                  <a:grpSpLocks/>
                </p:cNvGrpSpPr>
                <p:nvPr/>
              </p:nvGrpSpPr>
              <p:grpSpPr bwMode="auto">
                <a:xfrm>
                  <a:off x="0" y="894"/>
                  <a:ext cx="957" cy="394"/>
                  <a:chOff x="0" y="894"/>
                  <a:chExt cx="957" cy="394"/>
                </a:xfrm>
              </p:grpSpPr>
              <p:sp>
                <p:nvSpPr>
                  <p:cNvPr id="1042504" name="Rectangle 47"/>
                  <p:cNvSpPr>
                    <a:spLocks noChangeArrowheads="1"/>
                  </p:cNvSpPr>
                  <p:nvPr/>
                </p:nvSpPr>
                <p:spPr bwMode="auto">
                  <a:xfrm>
                    <a:off x="43" y="894"/>
                    <a:ext cx="871" cy="394"/>
                  </a:xfrm>
                  <a:prstGeom prst="rect">
                    <a:avLst/>
                  </a:prstGeom>
                  <a:solidFill>
                    <a:srgbClr val="C0C0C0"/>
                  </a:solidFill>
                  <a:ln w="9525">
                    <a:noFill/>
                    <a:miter lim="800000"/>
                    <a:headEnd/>
                    <a:tailEnd/>
                  </a:ln>
                </p:spPr>
                <p:txBody>
                  <a:bodyPr lIns="0" rIns="0"/>
                  <a:lstStyle/>
                  <a:p>
                    <a:pPr eaLnBrk="0" hangingPunct="0"/>
                    <a:r>
                      <a:rPr lang="en-US" sz="2000">
                        <a:solidFill>
                          <a:srgbClr val="000000"/>
                        </a:solidFill>
                        <a:latin typeface="Times New Roman" pitchFamily="18" charset="0"/>
                        <a:cs typeface="Times New Roman" pitchFamily="18" charset="0"/>
                      </a:rPr>
                      <a:t>Schedule</a:t>
                    </a:r>
                  </a:p>
                  <a:p>
                    <a:pPr eaLnBrk="0" hangingPunct="0"/>
                    <a:endParaRPr lang="en-US" sz="2800" b="0">
                      <a:latin typeface="Times New Roman" pitchFamily="18" charset="0"/>
                    </a:endParaRPr>
                  </a:p>
                </p:txBody>
              </p:sp>
              <p:sp>
                <p:nvSpPr>
                  <p:cNvPr id="1042505" name="Rectangle 48"/>
                  <p:cNvSpPr>
                    <a:spLocks noChangeArrowheads="1"/>
                  </p:cNvSpPr>
                  <p:nvPr/>
                </p:nvSpPr>
                <p:spPr bwMode="auto">
                  <a:xfrm>
                    <a:off x="0" y="894"/>
                    <a:ext cx="957" cy="394"/>
                  </a:xfrm>
                  <a:prstGeom prst="rect">
                    <a:avLst/>
                  </a:prstGeom>
                  <a:noFill/>
                  <a:ln w="7">
                    <a:solidFill>
                      <a:srgbClr val="A0A0A0"/>
                    </a:solidFill>
                    <a:miter lim="800000"/>
                    <a:headEnd/>
                    <a:tailEnd/>
                  </a:ln>
                </p:spPr>
                <p:txBody>
                  <a:bodyPr lIns="0" rIns="0"/>
                  <a:lstStyle/>
                  <a:p>
                    <a:pPr algn="ctr"/>
                    <a:endParaRPr lang="en-US" sz="900"/>
                  </a:p>
                </p:txBody>
              </p:sp>
            </p:grpSp>
          </p:grpSp>
          <p:grpSp>
            <p:nvGrpSpPr>
              <p:cNvPr id="1042447" name="Group 49"/>
              <p:cNvGrpSpPr>
                <a:grpSpLocks/>
              </p:cNvGrpSpPr>
              <p:nvPr/>
            </p:nvGrpSpPr>
            <p:grpSpPr bwMode="auto">
              <a:xfrm>
                <a:off x="957" y="894"/>
                <a:ext cx="1042" cy="394"/>
                <a:chOff x="957" y="894"/>
                <a:chExt cx="1042" cy="394"/>
              </a:xfrm>
            </p:grpSpPr>
            <p:sp>
              <p:nvSpPr>
                <p:cNvPr id="1042498" name="Rectangle 50"/>
                <p:cNvSpPr>
                  <a:spLocks noChangeArrowheads="1"/>
                </p:cNvSpPr>
                <p:nvPr/>
              </p:nvSpPr>
              <p:spPr bwMode="auto">
                <a:xfrm>
                  <a:off x="957" y="894"/>
                  <a:ext cx="1042" cy="394"/>
                </a:xfrm>
                <a:prstGeom prst="rect">
                  <a:avLst/>
                </a:prstGeom>
                <a:solidFill>
                  <a:srgbClr val="C0C0C0"/>
                </a:solidFill>
                <a:ln w="9525">
                  <a:noFill/>
                  <a:miter lim="800000"/>
                  <a:headEnd/>
                  <a:tailEnd/>
                </a:ln>
              </p:spPr>
              <p:txBody>
                <a:bodyPr lIns="0" rIns="0"/>
                <a:lstStyle/>
                <a:p>
                  <a:pPr algn="ctr"/>
                  <a:endParaRPr lang="en-US" sz="900"/>
                </a:p>
              </p:txBody>
            </p:sp>
            <p:grpSp>
              <p:nvGrpSpPr>
                <p:cNvPr id="1042499" name="Group 51"/>
                <p:cNvGrpSpPr>
                  <a:grpSpLocks/>
                </p:cNvGrpSpPr>
                <p:nvPr/>
              </p:nvGrpSpPr>
              <p:grpSpPr bwMode="auto">
                <a:xfrm>
                  <a:off x="957" y="894"/>
                  <a:ext cx="1042" cy="394"/>
                  <a:chOff x="957" y="894"/>
                  <a:chExt cx="1042" cy="394"/>
                </a:xfrm>
              </p:grpSpPr>
              <p:sp>
                <p:nvSpPr>
                  <p:cNvPr id="1042500" name="Rectangle 52"/>
                  <p:cNvSpPr>
                    <a:spLocks noChangeArrowheads="1"/>
                  </p:cNvSpPr>
                  <p:nvPr/>
                </p:nvSpPr>
                <p:spPr bwMode="auto">
                  <a:xfrm>
                    <a:off x="1000" y="894"/>
                    <a:ext cx="956" cy="394"/>
                  </a:xfrm>
                  <a:prstGeom prst="rect">
                    <a:avLst/>
                  </a:prstGeom>
                  <a:solidFill>
                    <a:srgbClr val="C0C0C0"/>
                  </a:solidFill>
                  <a:ln w="9525">
                    <a:noFill/>
                    <a:miter lim="800000"/>
                    <a:headEnd/>
                    <a:tailEnd/>
                  </a:ln>
                </p:spPr>
                <p:txBody>
                  <a:bodyPr lIns="0" rIns="0"/>
                  <a:lstStyle/>
                  <a:p>
                    <a:pPr algn="ctr" eaLnBrk="0" hangingPunct="0"/>
                    <a:r>
                      <a:rPr lang="en-US" sz="2000">
                        <a:solidFill>
                          <a:srgbClr val="000000"/>
                        </a:solidFill>
                        <a:latin typeface="Times New Roman" pitchFamily="18" charset="0"/>
                        <a:cs typeface="Times New Roman" pitchFamily="18" charset="0"/>
                      </a:rPr>
                      <a:t>10.3 months</a:t>
                    </a:r>
                  </a:p>
                  <a:p>
                    <a:pPr algn="ctr" eaLnBrk="0" hangingPunct="0"/>
                    <a:endParaRPr lang="en-US" sz="3200" b="0">
                      <a:latin typeface="Times New Roman" pitchFamily="18" charset="0"/>
                    </a:endParaRPr>
                  </a:p>
                </p:txBody>
              </p:sp>
              <p:sp>
                <p:nvSpPr>
                  <p:cNvPr id="1042501" name="Rectangle 53"/>
                  <p:cNvSpPr>
                    <a:spLocks noChangeArrowheads="1"/>
                  </p:cNvSpPr>
                  <p:nvPr/>
                </p:nvSpPr>
                <p:spPr bwMode="auto">
                  <a:xfrm>
                    <a:off x="957" y="894"/>
                    <a:ext cx="1042" cy="394"/>
                  </a:xfrm>
                  <a:prstGeom prst="rect">
                    <a:avLst/>
                  </a:prstGeom>
                  <a:noFill/>
                  <a:ln w="7">
                    <a:solidFill>
                      <a:srgbClr val="A0A0A0"/>
                    </a:solidFill>
                    <a:miter lim="800000"/>
                    <a:headEnd/>
                    <a:tailEnd/>
                  </a:ln>
                </p:spPr>
                <p:txBody>
                  <a:bodyPr lIns="0" rIns="0"/>
                  <a:lstStyle/>
                  <a:p>
                    <a:pPr algn="ctr"/>
                    <a:endParaRPr lang="en-US" sz="900"/>
                  </a:p>
                </p:txBody>
              </p:sp>
            </p:grpSp>
          </p:grpSp>
          <p:grpSp>
            <p:nvGrpSpPr>
              <p:cNvPr id="1042448" name="Group 54"/>
              <p:cNvGrpSpPr>
                <a:grpSpLocks/>
              </p:cNvGrpSpPr>
              <p:nvPr/>
            </p:nvGrpSpPr>
            <p:grpSpPr bwMode="auto">
              <a:xfrm>
                <a:off x="1999" y="894"/>
                <a:ext cx="1038" cy="394"/>
                <a:chOff x="1999" y="894"/>
                <a:chExt cx="1038" cy="394"/>
              </a:xfrm>
            </p:grpSpPr>
            <p:sp>
              <p:nvSpPr>
                <p:cNvPr id="1042494" name="Rectangle 55"/>
                <p:cNvSpPr>
                  <a:spLocks noChangeArrowheads="1"/>
                </p:cNvSpPr>
                <p:nvPr/>
              </p:nvSpPr>
              <p:spPr bwMode="auto">
                <a:xfrm>
                  <a:off x="1999" y="894"/>
                  <a:ext cx="1038" cy="394"/>
                </a:xfrm>
                <a:prstGeom prst="rect">
                  <a:avLst/>
                </a:prstGeom>
                <a:solidFill>
                  <a:srgbClr val="C0C0C0"/>
                </a:solidFill>
                <a:ln w="9525">
                  <a:noFill/>
                  <a:miter lim="800000"/>
                  <a:headEnd/>
                  <a:tailEnd/>
                </a:ln>
              </p:spPr>
              <p:txBody>
                <a:bodyPr lIns="0" rIns="0"/>
                <a:lstStyle/>
                <a:p>
                  <a:pPr algn="ctr"/>
                  <a:endParaRPr lang="en-US" sz="900"/>
                </a:p>
              </p:txBody>
            </p:sp>
            <p:grpSp>
              <p:nvGrpSpPr>
                <p:cNvPr id="1042495" name="Group 56"/>
                <p:cNvGrpSpPr>
                  <a:grpSpLocks/>
                </p:cNvGrpSpPr>
                <p:nvPr/>
              </p:nvGrpSpPr>
              <p:grpSpPr bwMode="auto">
                <a:xfrm>
                  <a:off x="1999" y="894"/>
                  <a:ext cx="1038" cy="394"/>
                  <a:chOff x="1999" y="894"/>
                  <a:chExt cx="1038" cy="394"/>
                </a:xfrm>
              </p:grpSpPr>
              <p:sp>
                <p:nvSpPr>
                  <p:cNvPr id="1042496" name="Rectangle 57"/>
                  <p:cNvSpPr>
                    <a:spLocks noChangeArrowheads="1"/>
                  </p:cNvSpPr>
                  <p:nvPr/>
                </p:nvSpPr>
                <p:spPr bwMode="auto">
                  <a:xfrm>
                    <a:off x="2042" y="894"/>
                    <a:ext cx="952" cy="394"/>
                  </a:xfrm>
                  <a:prstGeom prst="rect">
                    <a:avLst/>
                  </a:prstGeom>
                  <a:solidFill>
                    <a:srgbClr val="C0C0C0"/>
                  </a:solidFill>
                  <a:ln w="9525">
                    <a:noFill/>
                    <a:miter lim="800000"/>
                    <a:headEnd/>
                    <a:tailEnd/>
                  </a:ln>
                </p:spPr>
                <p:txBody>
                  <a:bodyPr lIns="0" rIns="0"/>
                  <a:lstStyle/>
                  <a:p>
                    <a:pPr algn="ctr" eaLnBrk="0" hangingPunct="0"/>
                    <a:r>
                      <a:rPr lang="en-US" sz="2000">
                        <a:solidFill>
                          <a:srgbClr val="000000"/>
                        </a:solidFill>
                        <a:latin typeface="Times New Roman" pitchFamily="18" charset="0"/>
                        <a:cs typeface="Times New Roman" pitchFamily="18" charset="0"/>
                      </a:rPr>
                      <a:t>5.1 months</a:t>
                    </a:r>
                  </a:p>
                  <a:p>
                    <a:pPr algn="ctr" eaLnBrk="0" hangingPunct="0"/>
                    <a:endParaRPr lang="en-US" sz="3200" b="0">
                      <a:latin typeface="Times New Roman" pitchFamily="18" charset="0"/>
                    </a:endParaRPr>
                  </a:p>
                </p:txBody>
              </p:sp>
              <p:sp>
                <p:nvSpPr>
                  <p:cNvPr id="1042497" name="Rectangle 58"/>
                  <p:cNvSpPr>
                    <a:spLocks noChangeArrowheads="1"/>
                  </p:cNvSpPr>
                  <p:nvPr/>
                </p:nvSpPr>
                <p:spPr bwMode="auto">
                  <a:xfrm>
                    <a:off x="1999" y="894"/>
                    <a:ext cx="1038" cy="394"/>
                  </a:xfrm>
                  <a:prstGeom prst="rect">
                    <a:avLst/>
                  </a:prstGeom>
                  <a:noFill/>
                  <a:ln w="7">
                    <a:solidFill>
                      <a:srgbClr val="A0A0A0"/>
                    </a:solidFill>
                    <a:miter lim="800000"/>
                    <a:headEnd/>
                    <a:tailEnd/>
                  </a:ln>
                </p:spPr>
                <p:txBody>
                  <a:bodyPr lIns="0" rIns="0"/>
                  <a:lstStyle/>
                  <a:p>
                    <a:pPr algn="ctr"/>
                    <a:endParaRPr lang="en-US" sz="900"/>
                  </a:p>
                </p:txBody>
              </p:sp>
            </p:grpSp>
          </p:grpSp>
          <p:grpSp>
            <p:nvGrpSpPr>
              <p:cNvPr id="1042449" name="Group 59"/>
              <p:cNvGrpSpPr>
                <a:grpSpLocks/>
              </p:cNvGrpSpPr>
              <p:nvPr/>
            </p:nvGrpSpPr>
            <p:grpSpPr bwMode="auto">
              <a:xfrm>
                <a:off x="3037" y="894"/>
                <a:ext cx="849" cy="394"/>
                <a:chOff x="3037" y="894"/>
                <a:chExt cx="849" cy="394"/>
              </a:xfrm>
            </p:grpSpPr>
            <p:sp>
              <p:nvSpPr>
                <p:cNvPr id="1042490" name="Rectangle 60"/>
                <p:cNvSpPr>
                  <a:spLocks noChangeArrowheads="1"/>
                </p:cNvSpPr>
                <p:nvPr/>
              </p:nvSpPr>
              <p:spPr bwMode="auto">
                <a:xfrm>
                  <a:off x="3037" y="894"/>
                  <a:ext cx="849" cy="394"/>
                </a:xfrm>
                <a:prstGeom prst="rect">
                  <a:avLst/>
                </a:prstGeom>
                <a:solidFill>
                  <a:srgbClr val="C0C0C0"/>
                </a:solidFill>
                <a:ln w="9525">
                  <a:noFill/>
                  <a:miter lim="800000"/>
                  <a:headEnd/>
                  <a:tailEnd/>
                </a:ln>
              </p:spPr>
              <p:txBody>
                <a:bodyPr lIns="0" rIns="0"/>
                <a:lstStyle/>
                <a:p>
                  <a:pPr algn="ctr"/>
                  <a:endParaRPr lang="en-US" sz="900"/>
                </a:p>
              </p:txBody>
            </p:sp>
            <p:grpSp>
              <p:nvGrpSpPr>
                <p:cNvPr id="1042491" name="Group 61"/>
                <p:cNvGrpSpPr>
                  <a:grpSpLocks/>
                </p:cNvGrpSpPr>
                <p:nvPr/>
              </p:nvGrpSpPr>
              <p:grpSpPr bwMode="auto">
                <a:xfrm>
                  <a:off x="3037" y="894"/>
                  <a:ext cx="849" cy="394"/>
                  <a:chOff x="3037" y="894"/>
                  <a:chExt cx="849" cy="394"/>
                </a:xfrm>
              </p:grpSpPr>
              <p:sp>
                <p:nvSpPr>
                  <p:cNvPr id="1042492" name="Rectangle 62"/>
                  <p:cNvSpPr>
                    <a:spLocks noChangeArrowheads="1"/>
                  </p:cNvSpPr>
                  <p:nvPr/>
                </p:nvSpPr>
                <p:spPr bwMode="auto">
                  <a:xfrm>
                    <a:off x="3080" y="894"/>
                    <a:ext cx="763" cy="394"/>
                  </a:xfrm>
                  <a:prstGeom prst="rect">
                    <a:avLst/>
                  </a:prstGeom>
                  <a:solidFill>
                    <a:srgbClr val="C0C0C0"/>
                  </a:solidFill>
                  <a:ln w="9525">
                    <a:noFill/>
                    <a:miter lim="800000"/>
                    <a:headEnd/>
                    <a:tailEnd/>
                  </a:ln>
                </p:spPr>
                <p:txBody>
                  <a:bodyPr lIns="0" rIns="0"/>
                  <a:lstStyle/>
                  <a:p>
                    <a:pPr algn="ctr" eaLnBrk="0" hangingPunct="0"/>
                    <a:r>
                      <a:rPr lang="en-US" sz="1800">
                        <a:solidFill>
                          <a:srgbClr val="000000"/>
                        </a:solidFill>
                        <a:latin typeface="Times New Roman" pitchFamily="18" charset="0"/>
                        <a:cs typeface="Times New Roman" pitchFamily="18" charset="0"/>
                      </a:rPr>
                      <a:t>-5.2 mos</a:t>
                    </a:r>
                  </a:p>
                  <a:p>
                    <a:pPr algn="ctr" eaLnBrk="0" hangingPunct="0"/>
                    <a:endParaRPr lang="en-US" sz="2800" b="0">
                      <a:latin typeface="Times New Roman" pitchFamily="18" charset="0"/>
                    </a:endParaRPr>
                  </a:p>
                </p:txBody>
              </p:sp>
              <p:sp>
                <p:nvSpPr>
                  <p:cNvPr id="1042493" name="Rectangle 63"/>
                  <p:cNvSpPr>
                    <a:spLocks noChangeArrowheads="1"/>
                  </p:cNvSpPr>
                  <p:nvPr/>
                </p:nvSpPr>
                <p:spPr bwMode="auto">
                  <a:xfrm>
                    <a:off x="3037" y="894"/>
                    <a:ext cx="849" cy="394"/>
                  </a:xfrm>
                  <a:prstGeom prst="rect">
                    <a:avLst/>
                  </a:prstGeom>
                  <a:noFill/>
                  <a:ln w="7">
                    <a:solidFill>
                      <a:srgbClr val="A0A0A0"/>
                    </a:solidFill>
                    <a:miter lim="800000"/>
                    <a:headEnd/>
                    <a:tailEnd/>
                  </a:ln>
                </p:spPr>
                <p:txBody>
                  <a:bodyPr lIns="0" rIns="0"/>
                  <a:lstStyle/>
                  <a:p>
                    <a:pPr algn="ctr"/>
                    <a:endParaRPr lang="en-US" sz="900"/>
                  </a:p>
                </p:txBody>
              </p:sp>
            </p:grpSp>
          </p:grpSp>
          <p:grpSp>
            <p:nvGrpSpPr>
              <p:cNvPr id="1042450" name="Group 64"/>
              <p:cNvGrpSpPr>
                <a:grpSpLocks/>
              </p:cNvGrpSpPr>
              <p:nvPr/>
            </p:nvGrpSpPr>
            <p:grpSpPr bwMode="auto">
              <a:xfrm>
                <a:off x="0" y="1288"/>
                <a:ext cx="957" cy="394"/>
                <a:chOff x="0" y="1288"/>
                <a:chExt cx="957" cy="394"/>
              </a:xfrm>
            </p:grpSpPr>
            <p:sp>
              <p:nvSpPr>
                <p:cNvPr id="1042486" name="Rectangle 65"/>
                <p:cNvSpPr>
                  <a:spLocks noChangeArrowheads="1"/>
                </p:cNvSpPr>
                <p:nvPr/>
              </p:nvSpPr>
              <p:spPr bwMode="auto">
                <a:xfrm>
                  <a:off x="0" y="1288"/>
                  <a:ext cx="957" cy="394"/>
                </a:xfrm>
                <a:prstGeom prst="rect">
                  <a:avLst/>
                </a:prstGeom>
                <a:solidFill>
                  <a:srgbClr val="C0C0C0"/>
                </a:solidFill>
                <a:ln w="9525">
                  <a:noFill/>
                  <a:miter lim="800000"/>
                  <a:headEnd/>
                  <a:tailEnd/>
                </a:ln>
              </p:spPr>
              <p:txBody>
                <a:bodyPr lIns="0" rIns="0"/>
                <a:lstStyle/>
                <a:p>
                  <a:pPr algn="ctr"/>
                  <a:endParaRPr lang="en-US" sz="900"/>
                </a:p>
              </p:txBody>
            </p:sp>
            <p:grpSp>
              <p:nvGrpSpPr>
                <p:cNvPr id="1042487" name="Group 66"/>
                <p:cNvGrpSpPr>
                  <a:grpSpLocks/>
                </p:cNvGrpSpPr>
                <p:nvPr/>
              </p:nvGrpSpPr>
              <p:grpSpPr bwMode="auto">
                <a:xfrm>
                  <a:off x="0" y="1288"/>
                  <a:ext cx="957" cy="394"/>
                  <a:chOff x="0" y="1288"/>
                  <a:chExt cx="957" cy="394"/>
                </a:xfrm>
              </p:grpSpPr>
              <p:sp>
                <p:nvSpPr>
                  <p:cNvPr id="1042488" name="Rectangle 67"/>
                  <p:cNvSpPr>
                    <a:spLocks noChangeArrowheads="1"/>
                  </p:cNvSpPr>
                  <p:nvPr/>
                </p:nvSpPr>
                <p:spPr bwMode="auto">
                  <a:xfrm>
                    <a:off x="43" y="1288"/>
                    <a:ext cx="871" cy="394"/>
                  </a:xfrm>
                  <a:prstGeom prst="rect">
                    <a:avLst/>
                  </a:prstGeom>
                  <a:solidFill>
                    <a:srgbClr val="C0C0C0"/>
                  </a:solidFill>
                  <a:ln w="9525">
                    <a:noFill/>
                    <a:miter lim="800000"/>
                    <a:headEnd/>
                    <a:tailEnd/>
                  </a:ln>
                </p:spPr>
                <p:txBody>
                  <a:bodyPr lIns="0" rIns="0"/>
                  <a:lstStyle/>
                  <a:p>
                    <a:pPr eaLnBrk="0" hangingPunct="0"/>
                    <a:r>
                      <a:rPr lang="en-US" sz="2000">
                        <a:solidFill>
                          <a:srgbClr val="000000"/>
                        </a:solidFill>
                        <a:latin typeface="Times New Roman" pitchFamily="18" charset="0"/>
                        <a:cs typeface="Times New Roman" pitchFamily="18" charset="0"/>
                      </a:rPr>
                      <a:t>QA Defects</a:t>
                    </a:r>
                  </a:p>
                  <a:p>
                    <a:pPr eaLnBrk="0" hangingPunct="0"/>
                    <a:endParaRPr lang="en-US" sz="3200" b="0">
                      <a:latin typeface="Times New Roman" pitchFamily="18" charset="0"/>
                    </a:endParaRPr>
                  </a:p>
                </p:txBody>
              </p:sp>
              <p:sp>
                <p:nvSpPr>
                  <p:cNvPr id="1042489" name="Rectangle 68"/>
                  <p:cNvSpPr>
                    <a:spLocks noChangeArrowheads="1"/>
                  </p:cNvSpPr>
                  <p:nvPr/>
                </p:nvSpPr>
                <p:spPr bwMode="auto">
                  <a:xfrm>
                    <a:off x="0" y="1288"/>
                    <a:ext cx="957" cy="394"/>
                  </a:xfrm>
                  <a:prstGeom prst="rect">
                    <a:avLst/>
                  </a:prstGeom>
                  <a:noFill/>
                  <a:ln w="7">
                    <a:solidFill>
                      <a:srgbClr val="A0A0A0"/>
                    </a:solidFill>
                    <a:miter lim="800000"/>
                    <a:headEnd/>
                    <a:tailEnd/>
                  </a:ln>
                </p:spPr>
                <p:txBody>
                  <a:bodyPr lIns="0" rIns="0"/>
                  <a:lstStyle/>
                  <a:p>
                    <a:pPr algn="ctr"/>
                    <a:endParaRPr lang="en-US" sz="900"/>
                  </a:p>
                </p:txBody>
              </p:sp>
            </p:grpSp>
          </p:grpSp>
          <p:grpSp>
            <p:nvGrpSpPr>
              <p:cNvPr id="1042451" name="Group 69"/>
              <p:cNvGrpSpPr>
                <a:grpSpLocks/>
              </p:cNvGrpSpPr>
              <p:nvPr/>
            </p:nvGrpSpPr>
            <p:grpSpPr bwMode="auto">
              <a:xfrm>
                <a:off x="957" y="1288"/>
                <a:ext cx="1042" cy="394"/>
                <a:chOff x="957" y="1288"/>
                <a:chExt cx="1042" cy="394"/>
              </a:xfrm>
            </p:grpSpPr>
            <p:sp>
              <p:nvSpPr>
                <p:cNvPr id="1042482" name="Rectangle 70"/>
                <p:cNvSpPr>
                  <a:spLocks noChangeArrowheads="1"/>
                </p:cNvSpPr>
                <p:nvPr/>
              </p:nvSpPr>
              <p:spPr bwMode="auto">
                <a:xfrm>
                  <a:off x="957" y="1288"/>
                  <a:ext cx="1042" cy="394"/>
                </a:xfrm>
                <a:prstGeom prst="rect">
                  <a:avLst/>
                </a:prstGeom>
                <a:solidFill>
                  <a:srgbClr val="C0C0C0"/>
                </a:solidFill>
                <a:ln w="9525">
                  <a:noFill/>
                  <a:miter lim="800000"/>
                  <a:headEnd/>
                  <a:tailEnd/>
                </a:ln>
              </p:spPr>
              <p:txBody>
                <a:bodyPr lIns="0" rIns="0"/>
                <a:lstStyle/>
                <a:p>
                  <a:pPr algn="ctr"/>
                  <a:endParaRPr lang="en-US" sz="900"/>
                </a:p>
              </p:txBody>
            </p:sp>
            <p:grpSp>
              <p:nvGrpSpPr>
                <p:cNvPr id="1042483" name="Group 71"/>
                <p:cNvGrpSpPr>
                  <a:grpSpLocks/>
                </p:cNvGrpSpPr>
                <p:nvPr/>
              </p:nvGrpSpPr>
              <p:grpSpPr bwMode="auto">
                <a:xfrm>
                  <a:off x="957" y="1288"/>
                  <a:ext cx="1042" cy="394"/>
                  <a:chOff x="957" y="1288"/>
                  <a:chExt cx="1042" cy="394"/>
                </a:xfrm>
              </p:grpSpPr>
              <p:sp>
                <p:nvSpPr>
                  <p:cNvPr id="1042484" name="Rectangle 72"/>
                  <p:cNvSpPr>
                    <a:spLocks noChangeArrowheads="1"/>
                  </p:cNvSpPr>
                  <p:nvPr/>
                </p:nvSpPr>
                <p:spPr bwMode="auto">
                  <a:xfrm>
                    <a:off x="1000" y="1288"/>
                    <a:ext cx="956" cy="394"/>
                  </a:xfrm>
                  <a:prstGeom prst="rect">
                    <a:avLst/>
                  </a:prstGeom>
                  <a:solidFill>
                    <a:srgbClr val="C0C0C0"/>
                  </a:solidFill>
                  <a:ln w="9525">
                    <a:noFill/>
                    <a:miter lim="800000"/>
                    <a:headEnd/>
                    <a:tailEnd/>
                  </a:ln>
                </p:spPr>
                <p:txBody>
                  <a:bodyPr lIns="0" rIns="0"/>
                  <a:lstStyle/>
                  <a:p>
                    <a:pPr algn="ctr" eaLnBrk="0" hangingPunct="0"/>
                    <a:r>
                      <a:rPr lang="en-US" sz="2000">
                        <a:solidFill>
                          <a:srgbClr val="000000"/>
                        </a:solidFill>
                        <a:latin typeface="Times New Roman" pitchFamily="18" charset="0"/>
                        <a:cs typeface="Times New Roman" pitchFamily="18" charset="0"/>
                      </a:rPr>
                      <a:t>159</a:t>
                    </a:r>
                  </a:p>
                  <a:p>
                    <a:pPr algn="ctr" eaLnBrk="0" hangingPunct="0"/>
                    <a:endParaRPr lang="en-US" b="0">
                      <a:latin typeface="Times New Roman" pitchFamily="18" charset="0"/>
                    </a:endParaRPr>
                  </a:p>
                </p:txBody>
              </p:sp>
              <p:sp>
                <p:nvSpPr>
                  <p:cNvPr id="1042485" name="Rectangle 73"/>
                  <p:cNvSpPr>
                    <a:spLocks noChangeArrowheads="1"/>
                  </p:cNvSpPr>
                  <p:nvPr/>
                </p:nvSpPr>
                <p:spPr bwMode="auto">
                  <a:xfrm>
                    <a:off x="957" y="1288"/>
                    <a:ext cx="1042" cy="394"/>
                  </a:xfrm>
                  <a:prstGeom prst="rect">
                    <a:avLst/>
                  </a:prstGeom>
                  <a:noFill/>
                  <a:ln w="7">
                    <a:solidFill>
                      <a:srgbClr val="A0A0A0"/>
                    </a:solidFill>
                    <a:miter lim="800000"/>
                    <a:headEnd/>
                    <a:tailEnd/>
                  </a:ln>
                </p:spPr>
                <p:txBody>
                  <a:bodyPr lIns="0" rIns="0"/>
                  <a:lstStyle/>
                  <a:p>
                    <a:pPr algn="ctr"/>
                    <a:endParaRPr lang="en-US" sz="900"/>
                  </a:p>
                </p:txBody>
              </p:sp>
            </p:grpSp>
          </p:grpSp>
          <p:grpSp>
            <p:nvGrpSpPr>
              <p:cNvPr id="1042452" name="Group 74"/>
              <p:cNvGrpSpPr>
                <a:grpSpLocks/>
              </p:cNvGrpSpPr>
              <p:nvPr/>
            </p:nvGrpSpPr>
            <p:grpSpPr bwMode="auto">
              <a:xfrm>
                <a:off x="1999" y="1288"/>
                <a:ext cx="1038" cy="394"/>
                <a:chOff x="1999" y="1288"/>
                <a:chExt cx="1038" cy="394"/>
              </a:xfrm>
            </p:grpSpPr>
            <p:sp>
              <p:nvSpPr>
                <p:cNvPr id="1042478" name="Rectangle 75"/>
                <p:cNvSpPr>
                  <a:spLocks noChangeArrowheads="1"/>
                </p:cNvSpPr>
                <p:nvPr/>
              </p:nvSpPr>
              <p:spPr bwMode="auto">
                <a:xfrm>
                  <a:off x="1999" y="1288"/>
                  <a:ext cx="1038" cy="394"/>
                </a:xfrm>
                <a:prstGeom prst="rect">
                  <a:avLst/>
                </a:prstGeom>
                <a:solidFill>
                  <a:srgbClr val="C0C0C0"/>
                </a:solidFill>
                <a:ln w="9525">
                  <a:noFill/>
                  <a:miter lim="800000"/>
                  <a:headEnd/>
                  <a:tailEnd/>
                </a:ln>
              </p:spPr>
              <p:txBody>
                <a:bodyPr lIns="0" rIns="0"/>
                <a:lstStyle/>
                <a:p>
                  <a:pPr algn="ctr"/>
                  <a:endParaRPr lang="en-US" sz="900"/>
                </a:p>
              </p:txBody>
            </p:sp>
            <p:grpSp>
              <p:nvGrpSpPr>
                <p:cNvPr id="1042479" name="Group 76"/>
                <p:cNvGrpSpPr>
                  <a:grpSpLocks/>
                </p:cNvGrpSpPr>
                <p:nvPr/>
              </p:nvGrpSpPr>
              <p:grpSpPr bwMode="auto">
                <a:xfrm>
                  <a:off x="1999" y="1288"/>
                  <a:ext cx="1038" cy="394"/>
                  <a:chOff x="1999" y="1288"/>
                  <a:chExt cx="1038" cy="394"/>
                </a:xfrm>
              </p:grpSpPr>
              <p:sp>
                <p:nvSpPr>
                  <p:cNvPr id="1042480" name="Rectangle 77"/>
                  <p:cNvSpPr>
                    <a:spLocks noChangeArrowheads="1"/>
                  </p:cNvSpPr>
                  <p:nvPr/>
                </p:nvSpPr>
                <p:spPr bwMode="auto">
                  <a:xfrm>
                    <a:off x="2042" y="1288"/>
                    <a:ext cx="952" cy="394"/>
                  </a:xfrm>
                  <a:prstGeom prst="rect">
                    <a:avLst/>
                  </a:prstGeom>
                  <a:solidFill>
                    <a:srgbClr val="C0C0C0"/>
                  </a:solidFill>
                  <a:ln w="9525">
                    <a:noFill/>
                    <a:miter lim="800000"/>
                    <a:headEnd/>
                    <a:tailEnd/>
                  </a:ln>
                </p:spPr>
                <p:txBody>
                  <a:bodyPr lIns="0" rIns="0"/>
                  <a:lstStyle/>
                  <a:p>
                    <a:pPr algn="ctr" eaLnBrk="0" hangingPunct="0"/>
                    <a:r>
                      <a:rPr lang="en-US" sz="2000">
                        <a:solidFill>
                          <a:srgbClr val="000000"/>
                        </a:solidFill>
                        <a:latin typeface="Times New Roman" pitchFamily="18" charset="0"/>
                        <a:cs typeface="Times New Roman" pitchFamily="18" charset="0"/>
                      </a:rPr>
                      <a:t>40</a:t>
                    </a:r>
                  </a:p>
                  <a:p>
                    <a:pPr algn="ctr" eaLnBrk="0" hangingPunct="0"/>
                    <a:endParaRPr lang="en-US" sz="3200" b="0">
                      <a:latin typeface="Times New Roman" pitchFamily="18" charset="0"/>
                    </a:endParaRPr>
                  </a:p>
                </p:txBody>
              </p:sp>
              <p:sp>
                <p:nvSpPr>
                  <p:cNvPr id="1042481" name="Rectangle 78"/>
                  <p:cNvSpPr>
                    <a:spLocks noChangeArrowheads="1"/>
                  </p:cNvSpPr>
                  <p:nvPr/>
                </p:nvSpPr>
                <p:spPr bwMode="auto">
                  <a:xfrm>
                    <a:off x="1999" y="1288"/>
                    <a:ext cx="1038" cy="394"/>
                  </a:xfrm>
                  <a:prstGeom prst="rect">
                    <a:avLst/>
                  </a:prstGeom>
                  <a:noFill/>
                  <a:ln w="7">
                    <a:solidFill>
                      <a:srgbClr val="A0A0A0"/>
                    </a:solidFill>
                    <a:miter lim="800000"/>
                    <a:headEnd/>
                    <a:tailEnd/>
                  </a:ln>
                </p:spPr>
                <p:txBody>
                  <a:bodyPr lIns="0" rIns="0"/>
                  <a:lstStyle/>
                  <a:p>
                    <a:pPr algn="ctr"/>
                    <a:endParaRPr lang="en-US" sz="900"/>
                  </a:p>
                </p:txBody>
              </p:sp>
            </p:grpSp>
          </p:grpSp>
          <p:grpSp>
            <p:nvGrpSpPr>
              <p:cNvPr id="1042453" name="Group 79"/>
              <p:cNvGrpSpPr>
                <a:grpSpLocks/>
              </p:cNvGrpSpPr>
              <p:nvPr/>
            </p:nvGrpSpPr>
            <p:grpSpPr bwMode="auto">
              <a:xfrm>
                <a:off x="3037" y="1288"/>
                <a:ext cx="849" cy="394"/>
                <a:chOff x="3037" y="1288"/>
                <a:chExt cx="849" cy="394"/>
              </a:xfrm>
            </p:grpSpPr>
            <p:sp>
              <p:nvSpPr>
                <p:cNvPr id="1042474" name="Rectangle 80"/>
                <p:cNvSpPr>
                  <a:spLocks noChangeArrowheads="1"/>
                </p:cNvSpPr>
                <p:nvPr/>
              </p:nvSpPr>
              <p:spPr bwMode="auto">
                <a:xfrm>
                  <a:off x="3037" y="1288"/>
                  <a:ext cx="849" cy="394"/>
                </a:xfrm>
                <a:prstGeom prst="rect">
                  <a:avLst/>
                </a:prstGeom>
                <a:solidFill>
                  <a:srgbClr val="C0C0C0"/>
                </a:solidFill>
                <a:ln w="9525">
                  <a:noFill/>
                  <a:miter lim="800000"/>
                  <a:headEnd/>
                  <a:tailEnd/>
                </a:ln>
              </p:spPr>
              <p:txBody>
                <a:bodyPr lIns="0" rIns="0"/>
                <a:lstStyle/>
                <a:p>
                  <a:pPr algn="ctr"/>
                  <a:endParaRPr lang="en-US" sz="900"/>
                </a:p>
              </p:txBody>
            </p:sp>
            <p:grpSp>
              <p:nvGrpSpPr>
                <p:cNvPr id="1042475" name="Group 81"/>
                <p:cNvGrpSpPr>
                  <a:grpSpLocks/>
                </p:cNvGrpSpPr>
                <p:nvPr/>
              </p:nvGrpSpPr>
              <p:grpSpPr bwMode="auto">
                <a:xfrm>
                  <a:off x="3037" y="1288"/>
                  <a:ext cx="849" cy="394"/>
                  <a:chOff x="3037" y="1288"/>
                  <a:chExt cx="849" cy="394"/>
                </a:xfrm>
              </p:grpSpPr>
              <p:sp>
                <p:nvSpPr>
                  <p:cNvPr id="1042476" name="Rectangle 82"/>
                  <p:cNvSpPr>
                    <a:spLocks noChangeArrowheads="1"/>
                  </p:cNvSpPr>
                  <p:nvPr/>
                </p:nvSpPr>
                <p:spPr bwMode="auto">
                  <a:xfrm>
                    <a:off x="3080" y="1288"/>
                    <a:ext cx="763" cy="394"/>
                  </a:xfrm>
                  <a:prstGeom prst="rect">
                    <a:avLst/>
                  </a:prstGeom>
                  <a:solidFill>
                    <a:srgbClr val="C0C0C0"/>
                  </a:solidFill>
                  <a:ln w="9525">
                    <a:noFill/>
                    <a:miter lim="800000"/>
                    <a:headEnd/>
                    <a:tailEnd/>
                  </a:ln>
                </p:spPr>
                <p:txBody>
                  <a:bodyPr lIns="0" rIns="0"/>
                  <a:lstStyle/>
                  <a:p>
                    <a:pPr algn="ctr" eaLnBrk="0" hangingPunct="0"/>
                    <a:r>
                      <a:rPr lang="en-US" sz="2000">
                        <a:solidFill>
                          <a:srgbClr val="000000"/>
                        </a:solidFill>
                        <a:latin typeface="Times New Roman" pitchFamily="18" charset="0"/>
                        <a:cs typeface="Times New Roman" pitchFamily="18" charset="0"/>
                      </a:rPr>
                      <a:t>-75%</a:t>
                    </a:r>
                  </a:p>
                  <a:p>
                    <a:pPr algn="ctr" eaLnBrk="0" hangingPunct="0"/>
                    <a:endParaRPr lang="en-US" sz="2000">
                      <a:solidFill>
                        <a:srgbClr val="000000"/>
                      </a:solidFill>
                      <a:latin typeface="Times New Roman" pitchFamily="18" charset="0"/>
                      <a:cs typeface="Times New Roman" pitchFamily="18" charset="0"/>
                    </a:endParaRPr>
                  </a:p>
                </p:txBody>
              </p:sp>
              <p:sp>
                <p:nvSpPr>
                  <p:cNvPr id="1042477" name="Rectangle 83"/>
                  <p:cNvSpPr>
                    <a:spLocks noChangeArrowheads="1"/>
                  </p:cNvSpPr>
                  <p:nvPr/>
                </p:nvSpPr>
                <p:spPr bwMode="auto">
                  <a:xfrm>
                    <a:off x="3037" y="1288"/>
                    <a:ext cx="849" cy="394"/>
                  </a:xfrm>
                  <a:prstGeom prst="rect">
                    <a:avLst/>
                  </a:prstGeom>
                  <a:noFill/>
                  <a:ln w="7">
                    <a:solidFill>
                      <a:srgbClr val="A0A0A0"/>
                    </a:solidFill>
                    <a:miter lim="800000"/>
                    <a:headEnd/>
                    <a:tailEnd/>
                  </a:ln>
                </p:spPr>
                <p:txBody>
                  <a:bodyPr lIns="0" rIns="0"/>
                  <a:lstStyle/>
                  <a:p>
                    <a:pPr algn="ctr"/>
                    <a:endParaRPr lang="en-US" sz="900"/>
                  </a:p>
                </p:txBody>
              </p:sp>
            </p:grpSp>
          </p:grpSp>
          <p:grpSp>
            <p:nvGrpSpPr>
              <p:cNvPr id="1042454" name="Group 84"/>
              <p:cNvGrpSpPr>
                <a:grpSpLocks/>
              </p:cNvGrpSpPr>
              <p:nvPr/>
            </p:nvGrpSpPr>
            <p:grpSpPr bwMode="auto">
              <a:xfrm>
                <a:off x="0" y="1682"/>
                <a:ext cx="957" cy="394"/>
                <a:chOff x="0" y="1682"/>
                <a:chExt cx="957" cy="394"/>
              </a:xfrm>
            </p:grpSpPr>
            <p:sp>
              <p:nvSpPr>
                <p:cNvPr id="1042470" name="Rectangle 85"/>
                <p:cNvSpPr>
                  <a:spLocks noChangeArrowheads="1"/>
                </p:cNvSpPr>
                <p:nvPr/>
              </p:nvSpPr>
              <p:spPr bwMode="auto">
                <a:xfrm>
                  <a:off x="0" y="1682"/>
                  <a:ext cx="957" cy="394"/>
                </a:xfrm>
                <a:prstGeom prst="rect">
                  <a:avLst/>
                </a:prstGeom>
                <a:solidFill>
                  <a:srgbClr val="C0C0C0"/>
                </a:solidFill>
                <a:ln w="9525">
                  <a:noFill/>
                  <a:miter lim="800000"/>
                  <a:headEnd/>
                  <a:tailEnd/>
                </a:ln>
              </p:spPr>
              <p:txBody>
                <a:bodyPr lIns="0" rIns="0"/>
                <a:lstStyle/>
                <a:p>
                  <a:pPr algn="ctr"/>
                  <a:endParaRPr lang="en-US" sz="900"/>
                </a:p>
              </p:txBody>
            </p:sp>
            <p:grpSp>
              <p:nvGrpSpPr>
                <p:cNvPr id="1042471" name="Group 86"/>
                <p:cNvGrpSpPr>
                  <a:grpSpLocks/>
                </p:cNvGrpSpPr>
                <p:nvPr/>
              </p:nvGrpSpPr>
              <p:grpSpPr bwMode="auto">
                <a:xfrm>
                  <a:off x="0" y="1682"/>
                  <a:ext cx="957" cy="394"/>
                  <a:chOff x="0" y="1682"/>
                  <a:chExt cx="957" cy="394"/>
                </a:xfrm>
              </p:grpSpPr>
              <p:sp>
                <p:nvSpPr>
                  <p:cNvPr id="1042472" name="Rectangle 87"/>
                  <p:cNvSpPr>
                    <a:spLocks noChangeArrowheads="1"/>
                  </p:cNvSpPr>
                  <p:nvPr/>
                </p:nvSpPr>
                <p:spPr bwMode="auto">
                  <a:xfrm>
                    <a:off x="43" y="1682"/>
                    <a:ext cx="871" cy="394"/>
                  </a:xfrm>
                  <a:prstGeom prst="rect">
                    <a:avLst/>
                  </a:prstGeom>
                  <a:solidFill>
                    <a:srgbClr val="C0C0C0"/>
                  </a:solidFill>
                  <a:ln w="9525">
                    <a:noFill/>
                    <a:miter lim="800000"/>
                    <a:headEnd/>
                    <a:tailEnd/>
                  </a:ln>
                </p:spPr>
                <p:txBody>
                  <a:bodyPr lIns="0" rIns="0"/>
                  <a:lstStyle/>
                  <a:p>
                    <a:pPr eaLnBrk="0" hangingPunct="0"/>
                    <a:r>
                      <a:rPr lang="en-US" sz="2000">
                        <a:solidFill>
                          <a:srgbClr val="000000"/>
                        </a:solidFill>
                        <a:latin typeface="Times New Roman" pitchFamily="18" charset="0"/>
                        <a:cs typeface="Times New Roman" pitchFamily="18" charset="0"/>
                      </a:rPr>
                      <a:t>Staffing</a:t>
                    </a:r>
                  </a:p>
                  <a:p>
                    <a:pPr eaLnBrk="0" hangingPunct="0"/>
                    <a:endParaRPr lang="en-US" sz="3200" b="0">
                      <a:latin typeface="Times New Roman" pitchFamily="18" charset="0"/>
                    </a:endParaRPr>
                  </a:p>
                </p:txBody>
              </p:sp>
              <p:sp>
                <p:nvSpPr>
                  <p:cNvPr id="1042473" name="Rectangle 88"/>
                  <p:cNvSpPr>
                    <a:spLocks noChangeArrowheads="1"/>
                  </p:cNvSpPr>
                  <p:nvPr/>
                </p:nvSpPr>
                <p:spPr bwMode="auto">
                  <a:xfrm>
                    <a:off x="0" y="1682"/>
                    <a:ext cx="957" cy="394"/>
                  </a:xfrm>
                  <a:prstGeom prst="rect">
                    <a:avLst/>
                  </a:prstGeom>
                  <a:noFill/>
                  <a:ln w="7">
                    <a:solidFill>
                      <a:srgbClr val="A0A0A0"/>
                    </a:solidFill>
                    <a:miter lim="800000"/>
                    <a:headEnd/>
                    <a:tailEnd/>
                  </a:ln>
                </p:spPr>
                <p:txBody>
                  <a:bodyPr lIns="0" rIns="0"/>
                  <a:lstStyle/>
                  <a:p>
                    <a:pPr algn="ctr"/>
                    <a:endParaRPr lang="en-US" sz="900"/>
                  </a:p>
                </p:txBody>
              </p:sp>
            </p:grpSp>
          </p:grpSp>
          <p:grpSp>
            <p:nvGrpSpPr>
              <p:cNvPr id="1042455" name="Group 89"/>
              <p:cNvGrpSpPr>
                <a:grpSpLocks/>
              </p:cNvGrpSpPr>
              <p:nvPr/>
            </p:nvGrpSpPr>
            <p:grpSpPr bwMode="auto">
              <a:xfrm>
                <a:off x="957" y="1682"/>
                <a:ext cx="1042" cy="394"/>
                <a:chOff x="957" y="1682"/>
                <a:chExt cx="1042" cy="394"/>
              </a:xfrm>
            </p:grpSpPr>
            <p:sp>
              <p:nvSpPr>
                <p:cNvPr id="1042466" name="Rectangle 90"/>
                <p:cNvSpPr>
                  <a:spLocks noChangeArrowheads="1"/>
                </p:cNvSpPr>
                <p:nvPr/>
              </p:nvSpPr>
              <p:spPr bwMode="auto">
                <a:xfrm>
                  <a:off x="957" y="1682"/>
                  <a:ext cx="1042" cy="394"/>
                </a:xfrm>
                <a:prstGeom prst="rect">
                  <a:avLst/>
                </a:prstGeom>
                <a:solidFill>
                  <a:srgbClr val="C0C0C0"/>
                </a:solidFill>
                <a:ln w="9525">
                  <a:noFill/>
                  <a:miter lim="800000"/>
                  <a:headEnd/>
                  <a:tailEnd/>
                </a:ln>
              </p:spPr>
              <p:txBody>
                <a:bodyPr lIns="0" rIns="0"/>
                <a:lstStyle/>
                <a:p>
                  <a:pPr algn="ctr"/>
                  <a:endParaRPr lang="en-US" sz="900"/>
                </a:p>
              </p:txBody>
            </p:sp>
            <p:grpSp>
              <p:nvGrpSpPr>
                <p:cNvPr id="1042467" name="Group 91"/>
                <p:cNvGrpSpPr>
                  <a:grpSpLocks/>
                </p:cNvGrpSpPr>
                <p:nvPr/>
              </p:nvGrpSpPr>
              <p:grpSpPr bwMode="auto">
                <a:xfrm>
                  <a:off x="957" y="1682"/>
                  <a:ext cx="1042" cy="394"/>
                  <a:chOff x="957" y="1682"/>
                  <a:chExt cx="1042" cy="394"/>
                </a:xfrm>
              </p:grpSpPr>
              <p:sp>
                <p:nvSpPr>
                  <p:cNvPr id="1042468" name="Rectangle 92"/>
                  <p:cNvSpPr>
                    <a:spLocks noChangeArrowheads="1"/>
                  </p:cNvSpPr>
                  <p:nvPr/>
                </p:nvSpPr>
                <p:spPr bwMode="auto">
                  <a:xfrm>
                    <a:off x="1000" y="1682"/>
                    <a:ext cx="956" cy="394"/>
                  </a:xfrm>
                  <a:prstGeom prst="rect">
                    <a:avLst/>
                  </a:prstGeom>
                  <a:solidFill>
                    <a:srgbClr val="C0C0C0"/>
                  </a:solidFill>
                  <a:ln w="9525">
                    <a:noFill/>
                    <a:miter lim="800000"/>
                    <a:headEnd/>
                    <a:tailEnd/>
                  </a:ln>
                </p:spPr>
                <p:txBody>
                  <a:bodyPr lIns="0" rIns="0"/>
                  <a:lstStyle/>
                  <a:p>
                    <a:pPr algn="ctr" eaLnBrk="0" hangingPunct="0"/>
                    <a:r>
                      <a:rPr lang="en-US" sz="2000">
                        <a:solidFill>
                          <a:srgbClr val="000000"/>
                        </a:solidFill>
                        <a:latin typeface="Times New Roman" pitchFamily="18" charset="0"/>
                        <a:cs typeface="Times New Roman" pitchFamily="18" charset="0"/>
                      </a:rPr>
                      <a:t>23</a:t>
                    </a:r>
                  </a:p>
                  <a:p>
                    <a:pPr algn="ctr" eaLnBrk="0" hangingPunct="0"/>
                    <a:endParaRPr lang="en-US" sz="1600">
                      <a:solidFill>
                        <a:srgbClr val="000000"/>
                      </a:solidFill>
                      <a:latin typeface="Times New Roman" pitchFamily="18" charset="0"/>
                      <a:cs typeface="Times New Roman" pitchFamily="18" charset="0"/>
                    </a:endParaRPr>
                  </a:p>
                </p:txBody>
              </p:sp>
              <p:sp>
                <p:nvSpPr>
                  <p:cNvPr id="1042469" name="Rectangle 93"/>
                  <p:cNvSpPr>
                    <a:spLocks noChangeArrowheads="1"/>
                  </p:cNvSpPr>
                  <p:nvPr/>
                </p:nvSpPr>
                <p:spPr bwMode="auto">
                  <a:xfrm>
                    <a:off x="957" y="1682"/>
                    <a:ext cx="1042" cy="394"/>
                  </a:xfrm>
                  <a:prstGeom prst="rect">
                    <a:avLst/>
                  </a:prstGeom>
                  <a:noFill/>
                  <a:ln w="7">
                    <a:solidFill>
                      <a:srgbClr val="A0A0A0"/>
                    </a:solidFill>
                    <a:miter lim="800000"/>
                    <a:headEnd/>
                    <a:tailEnd/>
                  </a:ln>
                </p:spPr>
                <p:txBody>
                  <a:bodyPr lIns="0" rIns="0"/>
                  <a:lstStyle/>
                  <a:p>
                    <a:pPr algn="ctr"/>
                    <a:endParaRPr lang="en-US" sz="900"/>
                  </a:p>
                </p:txBody>
              </p:sp>
            </p:grpSp>
          </p:grpSp>
          <p:grpSp>
            <p:nvGrpSpPr>
              <p:cNvPr id="1042456" name="Group 94"/>
              <p:cNvGrpSpPr>
                <a:grpSpLocks/>
              </p:cNvGrpSpPr>
              <p:nvPr/>
            </p:nvGrpSpPr>
            <p:grpSpPr bwMode="auto">
              <a:xfrm>
                <a:off x="1999" y="1682"/>
                <a:ext cx="1038" cy="394"/>
                <a:chOff x="1999" y="1682"/>
                <a:chExt cx="1038" cy="394"/>
              </a:xfrm>
            </p:grpSpPr>
            <p:sp>
              <p:nvSpPr>
                <p:cNvPr id="1042462" name="Rectangle 95"/>
                <p:cNvSpPr>
                  <a:spLocks noChangeArrowheads="1"/>
                </p:cNvSpPr>
                <p:nvPr/>
              </p:nvSpPr>
              <p:spPr bwMode="auto">
                <a:xfrm>
                  <a:off x="1999" y="1682"/>
                  <a:ext cx="1038" cy="394"/>
                </a:xfrm>
                <a:prstGeom prst="rect">
                  <a:avLst/>
                </a:prstGeom>
                <a:solidFill>
                  <a:srgbClr val="C0C0C0"/>
                </a:solidFill>
                <a:ln w="9525">
                  <a:noFill/>
                  <a:miter lim="800000"/>
                  <a:headEnd/>
                  <a:tailEnd/>
                </a:ln>
              </p:spPr>
              <p:txBody>
                <a:bodyPr lIns="0" rIns="0"/>
                <a:lstStyle/>
                <a:p>
                  <a:pPr algn="ctr"/>
                  <a:endParaRPr lang="en-US" sz="900"/>
                </a:p>
              </p:txBody>
            </p:sp>
            <p:grpSp>
              <p:nvGrpSpPr>
                <p:cNvPr id="1042463" name="Group 96"/>
                <p:cNvGrpSpPr>
                  <a:grpSpLocks/>
                </p:cNvGrpSpPr>
                <p:nvPr/>
              </p:nvGrpSpPr>
              <p:grpSpPr bwMode="auto">
                <a:xfrm>
                  <a:off x="1999" y="1682"/>
                  <a:ext cx="1038" cy="394"/>
                  <a:chOff x="1999" y="1682"/>
                  <a:chExt cx="1038" cy="394"/>
                </a:xfrm>
              </p:grpSpPr>
              <p:sp>
                <p:nvSpPr>
                  <p:cNvPr id="1042464" name="Rectangle 97"/>
                  <p:cNvSpPr>
                    <a:spLocks noChangeArrowheads="1"/>
                  </p:cNvSpPr>
                  <p:nvPr/>
                </p:nvSpPr>
                <p:spPr bwMode="auto">
                  <a:xfrm>
                    <a:off x="2042" y="1682"/>
                    <a:ext cx="952" cy="394"/>
                  </a:xfrm>
                  <a:prstGeom prst="rect">
                    <a:avLst/>
                  </a:prstGeom>
                  <a:solidFill>
                    <a:srgbClr val="C0C0C0"/>
                  </a:solidFill>
                  <a:ln w="9525">
                    <a:noFill/>
                    <a:miter lim="800000"/>
                    <a:headEnd/>
                    <a:tailEnd/>
                  </a:ln>
                </p:spPr>
                <p:txBody>
                  <a:bodyPr lIns="0" rIns="0"/>
                  <a:lstStyle/>
                  <a:p>
                    <a:pPr algn="ctr" eaLnBrk="0" hangingPunct="0"/>
                    <a:r>
                      <a:rPr lang="en-US" sz="2000">
                        <a:solidFill>
                          <a:srgbClr val="000000"/>
                        </a:solidFill>
                        <a:latin typeface="Times New Roman" pitchFamily="18" charset="0"/>
                        <a:cs typeface="Times New Roman" pitchFamily="18" charset="0"/>
                      </a:rPr>
                      <a:t>15</a:t>
                    </a:r>
                  </a:p>
                  <a:p>
                    <a:pPr algn="ctr" eaLnBrk="0" hangingPunct="0"/>
                    <a:endParaRPr lang="en-US" b="0">
                      <a:latin typeface="Times New Roman" pitchFamily="18" charset="0"/>
                    </a:endParaRPr>
                  </a:p>
                </p:txBody>
              </p:sp>
              <p:sp>
                <p:nvSpPr>
                  <p:cNvPr id="1042465" name="Rectangle 98"/>
                  <p:cNvSpPr>
                    <a:spLocks noChangeArrowheads="1"/>
                  </p:cNvSpPr>
                  <p:nvPr/>
                </p:nvSpPr>
                <p:spPr bwMode="auto">
                  <a:xfrm>
                    <a:off x="1999" y="1682"/>
                    <a:ext cx="1038" cy="394"/>
                  </a:xfrm>
                  <a:prstGeom prst="rect">
                    <a:avLst/>
                  </a:prstGeom>
                  <a:noFill/>
                  <a:ln w="7">
                    <a:solidFill>
                      <a:srgbClr val="A0A0A0"/>
                    </a:solidFill>
                    <a:miter lim="800000"/>
                    <a:headEnd/>
                    <a:tailEnd/>
                  </a:ln>
                </p:spPr>
                <p:txBody>
                  <a:bodyPr lIns="0" rIns="0"/>
                  <a:lstStyle/>
                  <a:p>
                    <a:pPr algn="ctr"/>
                    <a:endParaRPr lang="en-US" sz="900"/>
                  </a:p>
                </p:txBody>
              </p:sp>
            </p:grpSp>
          </p:grpSp>
          <p:grpSp>
            <p:nvGrpSpPr>
              <p:cNvPr id="1042457" name="Group 99"/>
              <p:cNvGrpSpPr>
                <a:grpSpLocks/>
              </p:cNvGrpSpPr>
              <p:nvPr/>
            </p:nvGrpSpPr>
            <p:grpSpPr bwMode="auto">
              <a:xfrm>
                <a:off x="3037" y="1682"/>
                <a:ext cx="849" cy="394"/>
                <a:chOff x="3037" y="1682"/>
                <a:chExt cx="849" cy="394"/>
              </a:xfrm>
            </p:grpSpPr>
            <p:sp>
              <p:nvSpPr>
                <p:cNvPr id="1042458" name="Rectangle 100"/>
                <p:cNvSpPr>
                  <a:spLocks noChangeArrowheads="1"/>
                </p:cNvSpPr>
                <p:nvPr/>
              </p:nvSpPr>
              <p:spPr bwMode="auto">
                <a:xfrm>
                  <a:off x="3037" y="1682"/>
                  <a:ext cx="849" cy="394"/>
                </a:xfrm>
                <a:prstGeom prst="rect">
                  <a:avLst/>
                </a:prstGeom>
                <a:solidFill>
                  <a:srgbClr val="C0C0C0"/>
                </a:solidFill>
                <a:ln w="9525">
                  <a:noFill/>
                  <a:miter lim="800000"/>
                  <a:headEnd/>
                  <a:tailEnd/>
                </a:ln>
              </p:spPr>
              <p:txBody>
                <a:bodyPr lIns="0" rIns="0"/>
                <a:lstStyle/>
                <a:p>
                  <a:pPr algn="ctr"/>
                  <a:endParaRPr lang="en-US" sz="900"/>
                </a:p>
              </p:txBody>
            </p:sp>
            <p:grpSp>
              <p:nvGrpSpPr>
                <p:cNvPr id="1042459" name="Group 101"/>
                <p:cNvGrpSpPr>
                  <a:grpSpLocks/>
                </p:cNvGrpSpPr>
                <p:nvPr/>
              </p:nvGrpSpPr>
              <p:grpSpPr bwMode="auto">
                <a:xfrm>
                  <a:off x="3037" y="1682"/>
                  <a:ext cx="849" cy="394"/>
                  <a:chOff x="3037" y="1682"/>
                  <a:chExt cx="849" cy="394"/>
                </a:xfrm>
              </p:grpSpPr>
              <p:sp>
                <p:nvSpPr>
                  <p:cNvPr id="1042460" name="Rectangle 102"/>
                  <p:cNvSpPr>
                    <a:spLocks noChangeArrowheads="1"/>
                  </p:cNvSpPr>
                  <p:nvPr/>
                </p:nvSpPr>
                <p:spPr bwMode="auto">
                  <a:xfrm>
                    <a:off x="3080" y="1682"/>
                    <a:ext cx="763" cy="394"/>
                  </a:xfrm>
                  <a:prstGeom prst="rect">
                    <a:avLst/>
                  </a:prstGeom>
                  <a:solidFill>
                    <a:srgbClr val="C0C0C0"/>
                  </a:solidFill>
                  <a:ln w="9525">
                    <a:noFill/>
                    <a:miter lim="800000"/>
                    <a:headEnd/>
                    <a:tailEnd/>
                  </a:ln>
                </p:spPr>
                <p:txBody>
                  <a:bodyPr lIns="0" rIns="0"/>
                  <a:lstStyle/>
                  <a:p>
                    <a:pPr algn="ctr" eaLnBrk="0" hangingPunct="0"/>
                    <a:r>
                      <a:rPr lang="en-US" sz="2000">
                        <a:solidFill>
                          <a:srgbClr val="000000"/>
                        </a:solidFill>
                        <a:latin typeface="Times New Roman" pitchFamily="18" charset="0"/>
                        <a:cs typeface="Times New Roman" pitchFamily="18" charset="0"/>
                      </a:rPr>
                      <a:t>-35%</a:t>
                    </a:r>
                  </a:p>
                  <a:p>
                    <a:pPr algn="ctr" eaLnBrk="0" hangingPunct="0"/>
                    <a:endParaRPr lang="en-US" sz="3200" b="0">
                      <a:latin typeface="Times New Roman" pitchFamily="18" charset="0"/>
                    </a:endParaRPr>
                  </a:p>
                </p:txBody>
              </p:sp>
              <p:sp>
                <p:nvSpPr>
                  <p:cNvPr id="1042461" name="Rectangle 103"/>
                  <p:cNvSpPr>
                    <a:spLocks noChangeArrowheads="1"/>
                  </p:cNvSpPr>
                  <p:nvPr/>
                </p:nvSpPr>
                <p:spPr bwMode="auto">
                  <a:xfrm>
                    <a:off x="3037" y="1682"/>
                    <a:ext cx="849" cy="394"/>
                  </a:xfrm>
                  <a:prstGeom prst="rect">
                    <a:avLst/>
                  </a:prstGeom>
                  <a:noFill/>
                  <a:ln w="7">
                    <a:solidFill>
                      <a:srgbClr val="A0A0A0"/>
                    </a:solidFill>
                    <a:miter lim="800000"/>
                    <a:headEnd/>
                    <a:tailEnd/>
                  </a:ln>
                </p:spPr>
                <p:txBody>
                  <a:bodyPr lIns="0" rIns="0"/>
                  <a:lstStyle/>
                  <a:p>
                    <a:pPr algn="ctr"/>
                    <a:endParaRPr lang="en-US" sz="900"/>
                  </a:p>
                </p:txBody>
              </p:sp>
            </p:grpSp>
          </p:grpSp>
        </p:grpSp>
        <p:sp>
          <p:nvSpPr>
            <p:cNvPr id="1042437" name="Rectangle 104"/>
            <p:cNvSpPr>
              <a:spLocks noChangeArrowheads="1"/>
            </p:cNvSpPr>
            <p:nvPr/>
          </p:nvSpPr>
          <p:spPr bwMode="auto">
            <a:xfrm>
              <a:off x="-3" y="-3"/>
              <a:ext cx="3892" cy="2082"/>
            </a:xfrm>
            <a:prstGeom prst="rect">
              <a:avLst/>
            </a:prstGeom>
            <a:noFill/>
            <a:ln w="9525">
              <a:solidFill>
                <a:srgbClr val="A0A0A0"/>
              </a:solidFill>
              <a:miter lim="800000"/>
              <a:headEnd/>
              <a:tailEnd/>
            </a:ln>
          </p:spPr>
          <p:txBody>
            <a:bodyPr lIns="0" rIns="0"/>
            <a:lstStyle/>
            <a:p>
              <a:pPr algn="ctr"/>
              <a:endParaRPr lang="en-US" sz="900"/>
            </a:p>
          </p:txBody>
        </p:sp>
      </p:grpSp>
      <p:sp>
        <p:nvSpPr>
          <p:cNvPr id="1042434" name="Rectangle 105"/>
          <p:cNvSpPr>
            <a:spLocks noGrp="1"/>
          </p:cNvSpPr>
          <p:nvPr>
            <p:ph type="title" idx="4294967295"/>
          </p:nvPr>
        </p:nvSpPr>
        <p:spPr>
          <a:xfrm>
            <a:off x="457200" y="304800"/>
            <a:ext cx="8229600" cy="563563"/>
          </a:xfrm>
        </p:spPr>
        <p:txBody>
          <a:bodyPr/>
          <a:lstStyle/>
          <a:p>
            <a:pPr eaLnBrk="1" hangingPunct="1"/>
            <a:r>
              <a:rPr lang="en-US" sz="2400" smtClean="0"/>
              <a:t>2017 vs. Industry Average</a:t>
            </a:r>
          </a:p>
        </p:txBody>
      </p:sp>
      <p:sp>
        <p:nvSpPr>
          <p:cNvPr id="1042435" name="Text Box 106"/>
          <p:cNvSpPr txBox="1">
            <a:spLocks noChangeArrowheads="1"/>
          </p:cNvSpPr>
          <p:nvPr/>
        </p:nvSpPr>
        <p:spPr bwMode="auto">
          <a:xfrm>
            <a:off x="5334000" y="6172200"/>
            <a:ext cx="2932113" cy="336550"/>
          </a:xfrm>
          <a:prstGeom prst="rect">
            <a:avLst/>
          </a:prstGeom>
          <a:noFill/>
          <a:ln w="9525" algn="ctr">
            <a:noFill/>
            <a:miter lim="800000"/>
            <a:headEnd/>
            <a:tailEnd/>
          </a:ln>
        </p:spPr>
        <p:txBody>
          <a:bodyPr wrap="none">
            <a:spAutoFit/>
          </a:bodyPr>
          <a:lstStyle/>
          <a:p>
            <a:pPr eaLnBrk="0" hangingPunct="0"/>
            <a:r>
              <a:rPr lang="en-US" sz="1600" b="0">
                <a:latin typeface="Times New Roman" pitchFamily="18" charset="0"/>
              </a:rPr>
              <a:t>* Average Code Size 163k SLOC</a:t>
            </a:r>
            <a:endParaRPr lang="en-US" b="0">
              <a:solidFill>
                <a:srgbClr val="FFCC66"/>
              </a:solidFill>
              <a:latin typeface="Swis721 BlkCn BT"/>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81" name="Picture 2" descr="FullSizeRender(6)"/>
          <p:cNvPicPr>
            <a:picLocks noChangeAspect="1" noChangeArrowheads="1"/>
          </p:cNvPicPr>
          <p:nvPr/>
        </p:nvPicPr>
        <p:blipFill>
          <a:blip r:embed="rId2"/>
          <a:srcRect/>
          <a:stretch>
            <a:fillRect/>
          </a:stretch>
        </p:blipFill>
        <p:spPr bwMode="auto">
          <a:xfrm>
            <a:off x="2057400" y="0"/>
            <a:ext cx="53276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5505" name="Picture 2" descr="http://1.bp.blogspot.com/-lfoQ7VqFQ9Y/UHrwbU4dFuI/AAAAAAAAAys/RMdVnEKbeNE/s400/create-value-and-profit-will-follow.png"/>
          <p:cNvPicPr>
            <a:picLocks noChangeAspect="1" noChangeArrowheads="1"/>
          </p:cNvPicPr>
          <p:nvPr/>
        </p:nvPicPr>
        <p:blipFill>
          <a:blip r:embed="rId2"/>
          <a:srcRect/>
          <a:stretch>
            <a:fillRect/>
          </a:stretch>
        </p:blipFill>
        <p:spPr bwMode="auto">
          <a:xfrm>
            <a:off x="0" y="0"/>
            <a:ext cx="9144000"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3"/>
          <p:cNvSpPr>
            <a:spLocks noGrp="1"/>
          </p:cNvSpPr>
          <p:nvPr>
            <p:ph type="title" idx="4294967295"/>
          </p:nvPr>
        </p:nvSpPr>
        <p:spPr>
          <a:xfrm>
            <a:off x="914400" y="381000"/>
            <a:ext cx="7750175" cy="342900"/>
          </a:xfrm>
        </p:spPr>
        <p:txBody>
          <a:bodyPr/>
          <a:lstStyle/>
          <a:p>
            <a:pPr eaLnBrk="1" hangingPunct="1"/>
            <a:r>
              <a:rPr lang="en-US" sz="2000" smtClean="0"/>
              <a:t>Michael Mah</a:t>
            </a:r>
          </a:p>
        </p:txBody>
      </p:sp>
      <p:pic>
        <p:nvPicPr>
          <p:cNvPr id="8194" name="Picture 2" descr="C:\Users\Dennis\Desktop\mm.png"/>
          <p:cNvPicPr>
            <a:picLocks noChangeAspect="1" noChangeArrowheads="1"/>
          </p:cNvPicPr>
          <p:nvPr/>
        </p:nvPicPr>
        <p:blipFill>
          <a:blip r:embed="rId3"/>
          <a:srcRect/>
          <a:stretch>
            <a:fillRect/>
          </a:stretch>
        </p:blipFill>
        <p:spPr bwMode="auto">
          <a:xfrm>
            <a:off x="228600" y="685800"/>
            <a:ext cx="1697038" cy="1905000"/>
          </a:xfrm>
          <a:prstGeom prst="rect">
            <a:avLst/>
          </a:prstGeom>
          <a:noFill/>
          <a:ln w="9525">
            <a:noFill/>
            <a:miter lim="800000"/>
            <a:headEnd/>
            <a:tailEnd/>
          </a:ln>
        </p:spPr>
      </p:pic>
      <p:sp>
        <p:nvSpPr>
          <p:cNvPr id="8195" name="Rectangle 2"/>
          <p:cNvSpPr>
            <a:spLocks/>
          </p:cNvSpPr>
          <p:nvPr/>
        </p:nvSpPr>
        <p:spPr bwMode="auto">
          <a:xfrm>
            <a:off x="457200" y="1600200"/>
            <a:ext cx="8686800" cy="5486400"/>
          </a:xfrm>
          <a:prstGeom prst="rect">
            <a:avLst/>
          </a:prstGeom>
          <a:noFill/>
          <a:ln w="9525">
            <a:noFill/>
            <a:miter lim="800000"/>
            <a:headEnd/>
            <a:tailEnd/>
          </a:ln>
        </p:spPr>
        <p:txBody>
          <a:bodyPr/>
          <a:lstStyle/>
          <a:p>
            <a:pPr marL="1588" indent="-1588">
              <a:lnSpc>
                <a:spcPct val="110000"/>
              </a:lnSpc>
              <a:spcBef>
                <a:spcPct val="20000"/>
              </a:spcBef>
            </a:pPr>
            <a:r>
              <a:rPr lang="en-US" sz="1600" b="0">
                <a:latin typeface="Arial Unicode MS" pitchFamily="34" charset="-128"/>
              </a:rPr>
              <a:t>		           Michael Mah is the director of the Benchmarking Practice at the Cutter           	           Consortium, a Boston-based IT think-tank, and served as past editor of     	           	           the IT Metrics Strategies publication. He is also managing partner at QSM                     	           Associates Inc. based in Massachusetts USA.</a:t>
            </a:r>
          </a:p>
          <a:p>
            <a:pPr marL="1588" indent="-1588">
              <a:lnSpc>
                <a:spcPct val="110000"/>
              </a:lnSpc>
              <a:spcBef>
                <a:spcPct val="20000"/>
              </a:spcBef>
              <a:buFontTx/>
              <a:buChar char="•"/>
            </a:pPr>
            <a:r>
              <a:rPr lang="en-US" sz="1600" b="0">
                <a:latin typeface="Arial Unicode MS" pitchFamily="34" charset="-128"/>
              </a:rPr>
              <a:t>Michael teaches, writes, and consults to companies on measuring, estimating and managing software projects, whether in-house, offshore, waterfall, or agile. </a:t>
            </a:r>
          </a:p>
          <a:p>
            <a:pPr marL="1588" indent="-1588">
              <a:lnSpc>
                <a:spcPct val="110000"/>
              </a:lnSpc>
              <a:spcBef>
                <a:spcPct val="20000"/>
              </a:spcBef>
              <a:buFontTx/>
              <a:buChar char="•"/>
            </a:pPr>
            <a:r>
              <a:rPr lang="en-US" sz="1600" b="0">
                <a:latin typeface="Arial Unicode MS" pitchFamily="34" charset="-128"/>
              </a:rPr>
              <a:t>With over 25 years of experience, Michael and his partners have derived productivity patterns for thousands of software projects collected worldwide across engineering and business applications. His current work examines time-pressure dynamics of teams, and its role in project success and failure. In addition to his background in physics and electrical engineering, he is a mediator specializing in dispute resolution for technology projects. </a:t>
            </a:r>
          </a:p>
          <a:p>
            <a:pPr marL="1588" indent="-1588">
              <a:lnSpc>
                <a:spcPct val="110000"/>
              </a:lnSpc>
              <a:spcBef>
                <a:spcPct val="20000"/>
              </a:spcBef>
              <a:buFontTx/>
              <a:buChar char="•"/>
            </a:pPr>
            <a:r>
              <a:rPr lang="en-US" sz="1600" b="0">
                <a:latin typeface="Arial Unicode MS" pitchFamily="34" charset="-128"/>
              </a:rPr>
              <a:t>He has a degree in electrics engineering from Tufts University. His training on dispute resolution, mediation, and participatory processes is from the Program on Negotiation at Harvard Law School and the Radcliffe Institute for Advanced Study. Michael is also a private pilot and lives in the mountains of Western Massachusetts.</a:t>
            </a:r>
          </a:p>
          <a:p>
            <a:pPr marL="1588" indent="-1588">
              <a:lnSpc>
                <a:spcPct val="110000"/>
              </a:lnSpc>
              <a:spcBef>
                <a:spcPct val="20000"/>
              </a:spcBef>
              <a:buFontTx/>
              <a:buChar char="•"/>
            </a:pPr>
            <a:r>
              <a:rPr lang="en-US" sz="1600" b="0">
                <a:latin typeface="Arial Unicode MS" pitchFamily="34" charset="-128"/>
              </a:rPr>
              <a:t>He can be reached at michael.mah@qsma.com.</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6529" name="Picture 2" descr="http://image.slidesharecdn.com/bloombergaccumulo-150121210410-conversion-gate01/95/survey-of-accumulo-techniques-for-indexing-data-39-638.jpg?cb=1421874316"/>
          <p:cNvPicPr>
            <a:picLocks noChangeAspect="1" noChangeArrowheads="1"/>
          </p:cNvPicPr>
          <p:nvPr/>
        </p:nvPicPr>
        <p:blipFill>
          <a:blip r:embed="rId2"/>
          <a:srcRect/>
          <a:stretch>
            <a:fillRect/>
          </a:stretch>
        </p:blipFill>
        <p:spPr bwMode="auto">
          <a:xfrm>
            <a:off x="0" y="-7938"/>
            <a:ext cx="9144000" cy="6865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53" name="Rectangle 4"/>
          <p:cNvSpPr>
            <a:spLocks noGrp="1"/>
          </p:cNvSpPr>
          <p:nvPr>
            <p:ph type="title" idx="4294967295"/>
          </p:nvPr>
        </p:nvSpPr>
        <p:spPr>
          <a:xfrm>
            <a:off x="457200" y="274638"/>
            <a:ext cx="8229600" cy="563562"/>
          </a:xfrm>
        </p:spPr>
        <p:txBody>
          <a:bodyPr/>
          <a:lstStyle/>
          <a:p>
            <a:pPr eaLnBrk="1" hangingPunct="1"/>
            <a:r>
              <a:rPr lang="en-US" smtClean="0"/>
              <a:t>Feature/Value Driven Development</a:t>
            </a:r>
          </a:p>
        </p:txBody>
      </p:sp>
      <p:pic>
        <p:nvPicPr>
          <p:cNvPr id="1047554" name="Picture 5" descr="https://image.slidesharecdn.com/2015-yowwest2015-40agilemethodsin40minutes-150619120757-lva1-app6891/95/40-agile-methods-in-40-minutes-17-638.jpg?cb=1434737540"/>
          <p:cNvPicPr>
            <a:picLocks noChangeAspect="1" noChangeArrowheads="1"/>
          </p:cNvPicPr>
          <p:nvPr/>
        </p:nvPicPr>
        <p:blipFill>
          <a:blip r:embed="rId2"/>
          <a:srcRect t="16290"/>
          <a:stretch>
            <a:fillRect/>
          </a:stretch>
        </p:blipFill>
        <p:spPr bwMode="auto">
          <a:xfrm>
            <a:off x="0" y="1066800"/>
            <a:ext cx="9144000" cy="57912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7" name="Rectangle 2"/>
          <p:cNvSpPr>
            <a:spLocks noGrp="1"/>
          </p:cNvSpPr>
          <p:nvPr>
            <p:ph type="title" idx="4294967295"/>
          </p:nvPr>
        </p:nvSpPr>
        <p:spPr>
          <a:xfrm>
            <a:off x="457200" y="274638"/>
            <a:ext cx="8229600" cy="563562"/>
          </a:xfrm>
        </p:spPr>
        <p:txBody>
          <a:bodyPr/>
          <a:lstStyle/>
          <a:p>
            <a:pPr eaLnBrk="1" hangingPunct="1"/>
            <a:r>
              <a:rPr lang="en-US" smtClean="0"/>
              <a:t>“IRACIS” Index</a:t>
            </a:r>
          </a:p>
        </p:txBody>
      </p:sp>
      <p:sp>
        <p:nvSpPr>
          <p:cNvPr id="1048578" name="Rectangle 4"/>
          <p:cNvSpPr>
            <a:spLocks noGrp="1"/>
          </p:cNvSpPr>
          <p:nvPr>
            <p:ph type="body" idx="4294967295"/>
          </p:nvPr>
        </p:nvSpPr>
        <p:spPr>
          <a:xfrm>
            <a:off x="533400" y="1981200"/>
            <a:ext cx="8229600" cy="2590800"/>
          </a:xfrm>
        </p:spPr>
        <p:txBody>
          <a:bodyPr/>
          <a:lstStyle/>
          <a:p>
            <a:pPr algn="ctr" eaLnBrk="1" hangingPunct="1">
              <a:lnSpc>
                <a:spcPct val="90000"/>
              </a:lnSpc>
            </a:pPr>
            <a:r>
              <a:rPr lang="en-US" sz="2800" smtClean="0"/>
              <a:t>IR – Increase or Improve Revenue</a:t>
            </a:r>
          </a:p>
          <a:p>
            <a:pPr algn="ctr" eaLnBrk="1" hangingPunct="1">
              <a:lnSpc>
                <a:spcPct val="90000"/>
              </a:lnSpc>
            </a:pPr>
            <a:r>
              <a:rPr lang="en-US" sz="2800" smtClean="0"/>
              <a:t>AC – Avoid Costs</a:t>
            </a:r>
          </a:p>
          <a:p>
            <a:pPr algn="ctr" eaLnBrk="1" hangingPunct="1">
              <a:lnSpc>
                <a:spcPct val="90000"/>
              </a:lnSpc>
            </a:pPr>
            <a:r>
              <a:rPr lang="en-US" sz="2800" smtClean="0"/>
              <a:t>IS – Improve Service</a:t>
            </a:r>
            <a:br>
              <a:rPr lang="en-US" sz="2800" smtClean="0"/>
            </a:br>
            <a:r>
              <a:rPr lang="en-US" sz="2800" smtClean="0"/>
              <a:t/>
            </a:r>
            <a:br>
              <a:rPr lang="en-US" sz="2800" smtClean="0"/>
            </a:br>
            <a:r>
              <a:rPr lang="en-US" sz="2800" smtClean="0"/>
              <a:t>Scale of 1-5</a:t>
            </a:r>
            <a:br>
              <a:rPr lang="en-US" sz="2800" smtClean="0"/>
            </a:br>
            <a:r>
              <a:rPr lang="en-US" sz="2800" smtClean="0"/>
              <a:t>Weighting Schema</a:t>
            </a:r>
          </a:p>
          <a:p>
            <a:pPr algn="ctr" eaLnBrk="1" hangingPunct="1">
              <a:lnSpc>
                <a:spcPct val="90000"/>
              </a:lnSpc>
            </a:pPr>
            <a:endParaRPr lang="en-US" sz="2800" smtClean="0"/>
          </a:p>
          <a:p>
            <a:pPr algn="ctr" eaLnBrk="1" hangingPunct="1">
              <a:lnSpc>
                <a:spcPct val="90000"/>
              </a:lnSpc>
            </a:pPr>
            <a:r>
              <a:rPr lang="en-US" sz="2800" smtClean="0"/>
              <a:t>… Market Share? Others?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9601" name="Picture 2" descr="http://b-i.forbesimg.com/mikemyatt/files/2013/09/Predicting-the-Future121.jpg"/>
          <p:cNvPicPr>
            <a:picLocks noChangeAspect="1" noChangeArrowheads="1"/>
          </p:cNvPicPr>
          <p:nvPr/>
        </p:nvPicPr>
        <p:blipFill>
          <a:blip r:embed="rId2"/>
          <a:srcRect/>
          <a:stretch>
            <a:fillRect/>
          </a:stretch>
        </p:blipFill>
        <p:spPr bwMode="auto">
          <a:xfrm>
            <a:off x="0" y="-60325"/>
            <a:ext cx="9144000" cy="6918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0625" name="Picture 2" descr="http://myflyingstuff.com/wp-content/uploads/2012/10/MFS-FlightPlanning4.gif"/>
          <p:cNvPicPr>
            <a:picLocks noChangeAspect="1" noChangeArrowheads="1"/>
          </p:cNvPicPr>
          <p:nvPr/>
        </p:nvPicPr>
        <p:blipFill>
          <a:blip r:embed="rId2"/>
          <a:srcRect l="2499" t="3334" r="2499" b="3334"/>
          <a:stretch>
            <a:fillRect/>
          </a:stretch>
        </p:blipFill>
        <p:spPr bwMode="auto">
          <a:xfrm>
            <a:off x="0" y="0"/>
            <a:ext cx="9144000" cy="6858000"/>
          </a:xfrm>
          <a:prstGeom prst="rect">
            <a:avLst/>
          </a:prstGeom>
          <a:noFill/>
          <a:ln w="9525">
            <a:noFill/>
            <a:miter lim="800000"/>
            <a:headEnd/>
            <a:tailEnd/>
          </a:ln>
        </p:spPr>
      </p:pic>
      <p:sp>
        <p:nvSpPr>
          <p:cNvPr id="1050626" name="Rectangle 3"/>
          <p:cNvSpPr>
            <a:spLocks noGrp="1"/>
          </p:cNvSpPr>
          <p:nvPr>
            <p:ph type="title" idx="4294967295"/>
          </p:nvPr>
        </p:nvSpPr>
        <p:spPr>
          <a:xfrm>
            <a:off x="3733800" y="5334000"/>
            <a:ext cx="2819400" cy="563563"/>
          </a:xfrm>
        </p:spPr>
        <p:txBody>
          <a:bodyPr/>
          <a:lstStyle/>
          <a:p>
            <a:pPr eaLnBrk="1" hangingPunct="1"/>
            <a:r>
              <a:rPr lang="en-US" sz="1800" smtClean="0">
                <a:solidFill>
                  <a:srgbClr val="CC0000"/>
                </a:solidFill>
                <a:latin typeface="Arial Narrow" pitchFamily="34" charset="0"/>
              </a:rPr>
              <a:t>Proper Planning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2673" name="Picture 5" descr="IMG_8370(1)"/>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1649" name="Picture 2" descr="IMG_514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3697" name="Picture 4" descr="FullSizeRender(11)"/>
          <p:cNvPicPr>
            <a:picLocks noChangeAspect="1" noChangeArrowheads="1"/>
          </p:cNvPicPr>
          <p:nvPr/>
        </p:nvPicPr>
        <p:blipFill>
          <a:blip r:embed="rId2"/>
          <a:srcRect/>
          <a:stretch>
            <a:fillRect/>
          </a:stretch>
        </p:blipFill>
        <p:spPr bwMode="auto">
          <a:xfrm>
            <a:off x="0" y="0"/>
            <a:ext cx="9144000" cy="6853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21" name="Picture 4" descr="FullSizeRender(14)"/>
          <p:cNvPicPr>
            <a:picLocks noChangeAspect="1" noChangeArrowheads="1"/>
          </p:cNvPicPr>
          <p:nvPr/>
        </p:nvPicPr>
        <p:blipFill>
          <a:blip r:embed="rId2"/>
          <a:srcRect/>
          <a:stretch>
            <a:fillRect/>
          </a:stretch>
        </p:blipFill>
        <p:spPr bwMode="auto">
          <a:xfrm>
            <a:off x="0" y="828675"/>
            <a:ext cx="9144000" cy="602932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5745" name="Picture 2" descr="800px-US_Navy_060505-N-9079D-025_Air_Traffic_Controller_3rd_Class_David_McKeehe_works_approach_controller_in_Carrier_Air_Traffic_Control_Center_%28CATTC%29"/>
          <p:cNvPicPr>
            <a:picLocks noChangeAspect="1" noChangeArrowheads="1"/>
          </p:cNvPicPr>
          <p:nvPr/>
        </p:nvPicPr>
        <p:blipFill>
          <a:blip r:embed="rId2"/>
          <a:srcRect t="4234" b="7007"/>
          <a:stretch>
            <a:fillRect/>
          </a:stretch>
        </p:blipFill>
        <p:spPr bwMode="auto">
          <a:xfrm>
            <a:off x="0" y="1066800"/>
            <a:ext cx="9144000" cy="5791200"/>
          </a:xfrm>
          <a:prstGeom prst="rect">
            <a:avLst/>
          </a:prstGeom>
          <a:noFill/>
          <a:ln w="9525">
            <a:noFill/>
            <a:miter lim="800000"/>
            <a:headEnd/>
            <a:tailEnd/>
          </a:ln>
        </p:spPr>
      </p:pic>
      <p:sp>
        <p:nvSpPr>
          <p:cNvPr id="1055746" name="Rectangle 3"/>
          <p:cNvSpPr>
            <a:spLocks noGrp="1"/>
          </p:cNvSpPr>
          <p:nvPr>
            <p:ph type="title" idx="4294967295"/>
          </p:nvPr>
        </p:nvSpPr>
        <p:spPr>
          <a:xfrm>
            <a:off x="533400" y="152400"/>
            <a:ext cx="8229600" cy="762000"/>
          </a:xfrm>
        </p:spPr>
        <p:txBody>
          <a:bodyPr/>
          <a:lstStyle/>
          <a:p>
            <a:r>
              <a:rPr lang="en-US" sz="2400" smtClean="0"/>
              <a:t>FAA Radar Flight Following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p:cNvSpPr>
          <p:nvPr>
            <p:ph type="title" idx="4294967295"/>
          </p:nvPr>
        </p:nvSpPr>
        <p:spPr>
          <a:xfrm>
            <a:off x="457200" y="304800"/>
            <a:ext cx="8229600" cy="563563"/>
          </a:xfrm>
        </p:spPr>
        <p:txBody>
          <a:bodyPr/>
          <a:lstStyle/>
          <a:p>
            <a:pPr eaLnBrk="1" hangingPunct="1"/>
            <a:r>
              <a:rPr lang="en-US" sz="2000" smtClean="0"/>
              <a:t>The QSM SLIM Database</a:t>
            </a:r>
          </a:p>
        </p:txBody>
      </p:sp>
      <p:sp>
        <p:nvSpPr>
          <p:cNvPr id="10242" name="Rectangle 3"/>
          <p:cNvSpPr>
            <a:spLocks noGrp="1"/>
          </p:cNvSpPr>
          <p:nvPr>
            <p:ph type="body" idx="4294967295"/>
          </p:nvPr>
        </p:nvSpPr>
        <p:spPr>
          <a:xfrm>
            <a:off x="914400" y="1295400"/>
            <a:ext cx="7467600" cy="3124200"/>
          </a:xfrm>
        </p:spPr>
        <p:txBody>
          <a:bodyPr/>
          <a:lstStyle/>
          <a:p>
            <a:pPr eaLnBrk="1" hangingPunct="1">
              <a:lnSpc>
                <a:spcPct val="99000"/>
              </a:lnSpc>
            </a:pPr>
            <a:r>
              <a:rPr lang="en-US" sz="2000" smtClean="0"/>
              <a:t>QSM maintains the world’s largest benchmarking database of 12,000+ completed software projects collected worldwide. We put industry productivity statistics </a:t>
            </a:r>
            <a:r>
              <a:rPr lang="en-US" sz="2000" smtClean="0">
                <a:solidFill>
                  <a:srgbClr val="3333CC"/>
                </a:solidFill>
              </a:rPr>
              <a:t>on the desktop</a:t>
            </a:r>
            <a:r>
              <a:rPr lang="en-US" sz="2000" smtClean="0">
                <a:solidFill>
                  <a:srgbClr val="3399FF"/>
                </a:solidFill>
              </a:rPr>
              <a:t>.</a:t>
            </a:r>
          </a:p>
          <a:p>
            <a:pPr eaLnBrk="1" hangingPunct="1">
              <a:lnSpc>
                <a:spcPct val="99000"/>
              </a:lnSpc>
            </a:pPr>
            <a:r>
              <a:rPr lang="en-US" sz="2000" smtClean="0"/>
              <a:t>The QSM SLIM database contains projects in all industries, waterfall, Agile, offshore/outsourced, in-house, new development, and maintenance.</a:t>
            </a:r>
          </a:p>
          <a:p>
            <a:pPr eaLnBrk="1" hangingPunct="1">
              <a:lnSpc>
                <a:spcPct val="99000"/>
              </a:lnSpc>
            </a:pPr>
            <a:r>
              <a:rPr lang="en-US" sz="2000" smtClean="0"/>
              <a:t>SLIM tools enable managers to measure and estimate Agile and/or waterfall projects.</a:t>
            </a:r>
          </a:p>
        </p:txBody>
      </p:sp>
      <p:pic>
        <p:nvPicPr>
          <p:cNvPr id="10243" name="Picture 4"/>
          <p:cNvPicPr>
            <a:picLocks noChangeAspect="1" noChangeArrowheads="1"/>
          </p:cNvPicPr>
          <p:nvPr/>
        </p:nvPicPr>
        <p:blipFill>
          <a:blip r:embed="rId3"/>
          <a:srcRect/>
          <a:stretch>
            <a:fillRect/>
          </a:stretch>
        </p:blipFill>
        <p:spPr bwMode="auto">
          <a:xfrm>
            <a:off x="3886200" y="4724400"/>
            <a:ext cx="2057400" cy="1371600"/>
          </a:xfrm>
          <a:prstGeom prst="rect">
            <a:avLst/>
          </a:prstGeom>
          <a:noFill/>
          <a:ln w="12700">
            <a:solidFill>
              <a:schemeClr val="tx1"/>
            </a:solidFill>
            <a:miter lim="800000"/>
            <a:headEnd type="none" w="sm" len="sm"/>
            <a:tailEnd type="none" w="sm" len="sm"/>
          </a:ln>
        </p:spPr>
      </p:pic>
      <p:pic>
        <p:nvPicPr>
          <p:cNvPr id="10244" name="Picture 5" descr="5 core cover"/>
          <p:cNvPicPr>
            <a:picLocks noChangeAspect="1" noChangeArrowheads="1"/>
          </p:cNvPicPr>
          <p:nvPr/>
        </p:nvPicPr>
        <p:blipFill>
          <a:blip r:embed="rId4"/>
          <a:srcRect/>
          <a:stretch>
            <a:fillRect/>
          </a:stretch>
        </p:blipFill>
        <p:spPr bwMode="auto">
          <a:xfrm>
            <a:off x="7086600" y="4724400"/>
            <a:ext cx="1157288" cy="1524000"/>
          </a:xfrm>
          <a:prstGeom prst="rect">
            <a:avLst/>
          </a:prstGeom>
          <a:noFill/>
          <a:ln w="9525">
            <a:noFill/>
            <a:miter lim="800000"/>
            <a:headEnd/>
            <a:tailEnd/>
          </a:ln>
        </p:spPr>
      </p:pic>
      <p:pic>
        <p:nvPicPr>
          <p:cNvPr id="10245" name="Picture 6"/>
          <p:cNvPicPr>
            <a:picLocks noChangeAspect="1" noChangeArrowheads="1"/>
          </p:cNvPicPr>
          <p:nvPr/>
        </p:nvPicPr>
        <p:blipFill>
          <a:blip r:embed="rId5"/>
          <a:srcRect/>
          <a:stretch>
            <a:fillRect/>
          </a:stretch>
        </p:blipFill>
        <p:spPr bwMode="auto">
          <a:xfrm>
            <a:off x="1371600" y="4572000"/>
            <a:ext cx="1271588" cy="1676400"/>
          </a:xfrm>
          <a:prstGeom prst="rect">
            <a:avLst/>
          </a:prstGeom>
          <a:noFill/>
          <a:ln w="12700">
            <a:noFill/>
            <a:miter lim="800000"/>
            <a:headEnd type="none" w="sm" len="sm"/>
            <a:tailEnd type="none" w="sm" len="sm"/>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6769" name="Picture 2" descr="https://foreflight.files.wordpress.com/2014/01/foreflight-ads-b-ipad-landscape.png"/>
          <p:cNvPicPr>
            <a:picLocks noChangeAspect="1" noChangeArrowheads="1"/>
          </p:cNvPicPr>
          <p:nvPr/>
        </p:nvPicPr>
        <p:blipFill>
          <a:blip r:embed="rId2"/>
          <a:srcRect/>
          <a:stretch>
            <a:fillRect/>
          </a:stretch>
        </p:blipFill>
        <p:spPr bwMode="auto">
          <a:xfrm>
            <a:off x="0" y="990600"/>
            <a:ext cx="9144000" cy="5867400"/>
          </a:xfrm>
          <a:prstGeom prst="rect">
            <a:avLst/>
          </a:prstGeom>
          <a:noFill/>
          <a:ln w="9525">
            <a:noFill/>
            <a:miter lim="800000"/>
            <a:headEnd/>
            <a:tailEnd/>
          </a:ln>
        </p:spPr>
      </p:pic>
      <p:sp>
        <p:nvSpPr>
          <p:cNvPr id="1056770" name="Rectangle 3"/>
          <p:cNvSpPr>
            <a:spLocks noGrp="1"/>
          </p:cNvSpPr>
          <p:nvPr>
            <p:ph type="title" idx="4294967295"/>
          </p:nvPr>
        </p:nvSpPr>
        <p:spPr>
          <a:xfrm>
            <a:off x="457200" y="228600"/>
            <a:ext cx="8229600" cy="685800"/>
          </a:xfrm>
        </p:spPr>
        <p:txBody>
          <a:bodyPr/>
          <a:lstStyle/>
          <a:p>
            <a:r>
              <a:rPr lang="en-US" sz="2400" smtClean="0"/>
              <a:t>Radar Flight Following (Foreflight)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8817" name="Picture 4" descr="IMG_3278"/>
          <p:cNvPicPr>
            <a:picLocks noChangeAspect="1" noChangeArrowheads="1"/>
          </p:cNvPicPr>
          <p:nvPr/>
        </p:nvPicPr>
        <p:blipFill>
          <a:blip r:embed="rId2"/>
          <a:srcRect/>
          <a:stretch>
            <a:fillRect/>
          </a:stretch>
        </p:blipFill>
        <p:spPr bwMode="auto">
          <a:xfrm>
            <a:off x="1066800" y="0"/>
            <a:ext cx="6858000" cy="6858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9841" name="Picture 4" descr="FullSizeRender(16)"/>
          <p:cNvPicPr>
            <a:picLocks noChangeAspect="1" noChangeArrowheads="1"/>
          </p:cNvPicPr>
          <p:nvPr/>
        </p:nvPicPr>
        <p:blipFill>
          <a:blip r:embed="rId2"/>
          <a:srcRect l="9694" r="6836"/>
          <a:stretch>
            <a:fillRect/>
          </a:stretch>
        </p:blipFill>
        <p:spPr bwMode="auto">
          <a:xfrm>
            <a:off x="0" y="0"/>
            <a:ext cx="9144000" cy="6675438"/>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7793" name="Picture 4" descr="SWA1380FF"/>
          <p:cNvPicPr>
            <a:picLocks noChangeAspect="1" noChangeArrowheads="1"/>
          </p:cNvPicPr>
          <p:nvPr/>
        </p:nvPicPr>
        <p:blipFill>
          <a:blip r:embed="rId2"/>
          <a:srcRect l="4225" r="4227"/>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0865" name="Picture 2"/>
          <p:cNvPicPr>
            <a:picLocks noChangeAspect="1" noChangeArrowheads="1"/>
          </p:cNvPicPr>
          <p:nvPr/>
        </p:nvPicPr>
        <p:blipFill>
          <a:blip r:embed="rId3"/>
          <a:srcRect/>
          <a:stretch>
            <a:fillRect/>
          </a:stretch>
        </p:blipFill>
        <p:spPr bwMode="auto">
          <a:xfrm>
            <a:off x="0" y="1066800"/>
            <a:ext cx="9144000" cy="5791200"/>
          </a:xfrm>
          <a:prstGeom prst="rect">
            <a:avLst/>
          </a:prstGeom>
          <a:noFill/>
          <a:ln w="12700">
            <a:noFill/>
            <a:miter lim="800000"/>
            <a:headEnd type="none" w="sm" len="sm"/>
            <a:tailEnd type="none" w="sm" len="sm"/>
          </a:ln>
        </p:spPr>
      </p:pic>
      <p:sp>
        <p:nvSpPr>
          <p:cNvPr id="1060866" name="Rectangle 3"/>
          <p:cNvSpPr>
            <a:spLocks noChangeArrowheads="1"/>
          </p:cNvSpPr>
          <p:nvPr/>
        </p:nvSpPr>
        <p:spPr bwMode="auto">
          <a:xfrm>
            <a:off x="228600" y="304800"/>
            <a:ext cx="8686800" cy="609600"/>
          </a:xfrm>
          <a:prstGeom prst="rect">
            <a:avLst/>
          </a:prstGeom>
          <a:noFill/>
          <a:ln w="9525">
            <a:noFill/>
            <a:miter lim="800000"/>
            <a:headEnd/>
            <a:tailEnd/>
          </a:ln>
        </p:spPr>
        <p:txBody>
          <a:bodyPr lIns="0" rIns="0"/>
          <a:lstStyle/>
          <a:p>
            <a:pPr algn="ctr"/>
            <a:r>
              <a:rPr lang="en-US">
                <a:latin typeface="Verdana" pitchFamily="34" charset="0"/>
              </a:rPr>
              <a:t>Rayleigh Defect Curve Schedule Forecasting</a:t>
            </a:r>
            <a:endParaRPr lang="en-US" baseline="30000">
              <a:latin typeface="Verdana"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2913" name="Picture 2" descr="GPS"/>
          <p:cNvPicPr>
            <a:picLocks noChangeAspect="1" noChangeArrowheads="1"/>
          </p:cNvPicPr>
          <p:nvPr/>
        </p:nvPicPr>
        <p:blipFill>
          <a:blip r:embed="rId3"/>
          <a:srcRect/>
          <a:stretch>
            <a:fillRect/>
          </a:stretch>
        </p:blipFill>
        <p:spPr bwMode="auto">
          <a:xfrm>
            <a:off x="838200" y="1295400"/>
            <a:ext cx="7696200" cy="508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1"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1064962"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1064963" name="Rectangle 4"/>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1064964" name="Rectangle 5"/>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1064965" name="Rectangle 6"/>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1064966" name="Rectangle 7"/>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1064967" name="Rectangle 8"/>
          <p:cNvSpPr>
            <a:spLocks noChangeArrowheads="1"/>
          </p:cNvSpPr>
          <p:nvPr/>
        </p:nvSpPr>
        <p:spPr bwMode="auto">
          <a:xfrm>
            <a:off x="228600" y="2133600"/>
            <a:ext cx="8686800" cy="2776538"/>
          </a:xfrm>
          <a:prstGeom prst="rect">
            <a:avLst/>
          </a:prstGeom>
          <a:noFill/>
          <a:ln w="9525">
            <a:noFill/>
            <a:miter lim="800000"/>
            <a:headEnd/>
            <a:tailEnd/>
          </a:ln>
        </p:spPr>
        <p:txBody>
          <a:bodyPr lIns="92066" tIns="46034" rIns="92066" bIns="46034">
            <a:spAutoFit/>
          </a:bodyPr>
          <a:lstStyle/>
          <a:p>
            <a:pPr algn="ctr" eaLnBrk="0" hangingPunct="0"/>
            <a:r>
              <a:rPr lang="en-US" sz="3600" i="1">
                <a:solidFill>
                  <a:srgbClr val="0033CC"/>
                </a:solidFill>
              </a:rPr>
              <a:t>Prediction Accuracy?</a:t>
            </a:r>
            <a:br>
              <a:rPr lang="en-US" sz="3600" i="1">
                <a:solidFill>
                  <a:srgbClr val="0033CC"/>
                </a:solidFill>
              </a:rPr>
            </a:br>
            <a:r>
              <a:rPr lang="en-US" sz="3200" i="1">
                <a:solidFill>
                  <a:srgbClr val="0033CC"/>
                </a:solidFill>
              </a:rPr>
              <a:t/>
            </a:r>
            <a:br>
              <a:rPr lang="en-US" sz="3200" i="1">
                <a:solidFill>
                  <a:srgbClr val="0033CC"/>
                </a:solidFill>
              </a:rPr>
            </a:br>
            <a:r>
              <a:rPr lang="en-US" sz="3600" i="1">
                <a:solidFill>
                  <a:srgbClr val="FF0000"/>
                </a:solidFill>
              </a:rPr>
              <a:t>90 - 95%</a:t>
            </a:r>
            <a:br>
              <a:rPr lang="en-US" sz="3600" i="1">
                <a:solidFill>
                  <a:srgbClr val="FF0000"/>
                </a:solidFill>
              </a:rPr>
            </a:br>
            <a:r>
              <a:rPr lang="en-US" sz="3600" i="1">
                <a:solidFill>
                  <a:srgbClr val="FF0000"/>
                </a:solidFill>
              </a:rPr>
              <a:t/>
            </a:r>
            <a:br>
              <a:rPr lang="en-US" sz="3600" i="1">
                <a:solidFill>
                  <a:srgbClr val="FF0000"/>
                </a:solidFill>
              </a:rPr>
            </a:br>
            <a:r>
              <a:rPr lang="en-US" sz="3600" i="1">
                <a:solidFill>
                  <a:srgbClr val="FF0000"/>
                </a:solidFill>
              </a:rPr>
              <a:t>No Joke</a:t>
            </a:r>
            <a:endParaRPr lang="en-US" sz="2800" i="1">
              <a:solidFill>
                <a:srgbClr val="FF0000"/>
              </a:solidFill>
            </a:endParaRPr>
          </a:p>
        </p:txBody>
      </p:sp>
      <p:sp>
        <p:nvSpPr>
          <p:cNvPr id="1064968" name="Rectangle 9"/>
          <p:cNvSpPr>
            <a:spLocks noChangeArrowheads="1"/>
          </p:cNvSpPr>
          <p:nvPr/>
        </p:nvSpPr>
        <p:spPr bwMode="auto">
          <a:xfrm>
            <a:off x="914400" y="6172200"/>
            <a:ext cx="2978150" cy="641350"/>
          </a:xfrm>
          <a:prstGeom prst="rect">
            <a:avLst/>
          </a:prstGeom>
          <a:noFill/>
          <a:ln w="9525">
            <a:noFill/>
            <a:miter lim="800000"/>
            <a:headEnd/>
            <a:tailEnd/>
          </a:ln>
        </p:spPr>
        <p:txBody>
          <a:bodyPr lIns="92066" tIns="46034" rIns="92066" bIns="46034">
            <a:spAutoFit/>
          </a:bodyPr>
          <a:lstStyle/>
          <a:p>
            <a:pPr eaLnBrk="0" hangingPunct="0"/>
            <a:endParaRPr lang="en-US" sz="1800">
              <a:latin typeface="Book Antiqua" pitchFamily="18" charset="0"/>
            </a:endParaRPr>
          </a:p>
          <a:p>
            <a:pPr eaLnBrk="0" hangingPunct="0"/>
            <a:endParaRPr lang="en-US" sz="1800">
              <a:latin typeface="Book Antiqua" pitchFamily="18"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009" name="Rectangle 2"/>
          <p:cNvSpPr>
            <a:spLocks noGrp="1"/>
          </p:cNvSpPr>
          <p:nvPr>
            <p:ph type="title" idx="4294967295"/>
          </p:nvPr>
        </p:nvSpPr>
        <p:spPr>
          <a:xfrm>
            <a:off x="457200" y="274638"/>
            <a:ext cx="8229600" cy="563562"/>
          </a:xfrm>
        </p:spPr>
        <p:txBody>
          <a:bodyPr/>
          <a:lstStyle/>
          <a:p>
            <a:pPr eaLnBrk="1" hangingPunct="1"/>
            <a:r>
              <a:rPr lang="en-US" sz="2400" smtClean="0"/>
              <a:t>Domain Knowledge</a:t>
            </a:r>
          </a:p>
        </p:txBody>
      </p:sp>
      <p:sp>
        <p:nvSpPr>
          <p:cNvPr id="1067010" name="Rectangle 3"/>
          <p:cNvSpPr>
            <a:spLocks noGrp="1"/>
          </p:cNvSpPr>
          <p:nvPr>
            <p:ph type="body" idx="4294967295"/>
          </p:nvPr>
        </p:nvSpPr>
        <p:spPr>
          <a:xfrm>
            <a:off x="304800" y="1524000"/>
            <a:ext cx="4724400" cy="3733800"/>
          </a:xfrm>
        </p:spPr>
        <p:txBody>
          <a:bodyPr/>
          <a:lstStyle/>
          <a:p>
            <a:pPr eaLnBrk="1" hangingPunct="1"/>
            <a:endParaRPr lang="en-US" sz="2800" smtClean="0"/>
          </a:p>
          <a:p>
            <a:pPr eaLnBrk="1" hangingPunct="1"/>
            <a:r>
              <a:rPr lang="en-US" smtClean="0"/>
              <a:t>Smart people, experienced people</a:t>
            </a:r>
          </a:p>
          <a:p>
            <a:pPr eaLnBrk="1" hangingPunct="1"/>
            <a:r>
              <a:rPr lang="en-US" smtClean="0"/>
              <a:t>Coding is moving knowledge from mind into the machine</a:t>
            </a:r>
          </a:p>
          <a:p>
            <a:pPr eaLnBrk="1" hangingPunct="1"/>
            <a:r>
              <a:rPr lang="en-US" smtClean="0"/>
              <a:t>Inexperience costs money</a:t>
            </a:r>
          </a:p>
          <a:p>
            <a:pPr eaLnBrk="1" hangingPunct="1"/>
            <a:endParaRPr lang="en-US" smtClean="0"/>
          </a:p>
        </p:txBody>
      </p:sp>
      <p:pic>
        <p:nvPicPr>
          <p:cNvPr id="1067011" name="Picture 4"/>
          <p:cNvPicPr>
            <a:picLocks noChangeAspect="1" noChangeArrowheads="1"/>
          </p:cNvPicPr>
          <p:nvPr/>
        </p:nvPicPr>
        <p:blipFill>
          <a:blip r:embed="rId3"/>
          <a:srcRect/>
          <a:stretch>
            <a:fillRect/>
          </a:stretch>
        </p:blipFill>
        <p:spPr bwMode="auto">
          <a:xfrm>
            <a:off x="5486400" y="1828800"/>
            <a:ext cx="3086100" cy="3303588"/>
          </a:xfrm>
          <a:prstGeom prst="rect">
            <a:avLst/>
          </a:prstGeom>
          <a:noFill/>
          <a:ln w="12700">
            <a:noFill/>
            <a:miter lim="800000"/>
            <a:headEnd type="none" w="sm" len="sm"/>
            <a:tailEnd type="none" w="sm" len="sm"/>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7" name="Rectangle 2"/>
          <p:cNvSpPr>
            <a:spLocks noGrp="1"/>
          </p:cNvSpPr>
          <p:nvPr>
            <p:ph type="title" idx="4294967295"/>
          </p:nvPr>
        </p:nvSpPr>
        <p:spPr>
          <a:xfrm>
            <a:off x="457200" y="274638"/>
            <a:ext cx="8229600" cy="563562"/>
          </a:xfrm>
        </p:spPr>
        <p:txBody>
          <a:bodyPr/>
          <a:lstStyle/>
          <a:p>
            <a:pPr eaLnBrk="1" hangingPunct="1"/>
            <a:r>
              <a:rPr lang="en-US" sz="2400" smtClean="0"/>
              <a:t>Short Feedback Loops</a:t>
            </a:r>
          </a:p>
        </p:txBody>
      </p:sp>
      <p:sp>
        <p:nvSpPr>
          <p:cNvPr id="1069058" name="Rectangle 3"/>
          <p:cNvSpPr>
            <a:spLocks noGrp="1"/>
          </p:cNvSpPr>
          <p:nvPr>
            <p:ph type="body" idx="4294967295"/>
          </p:nvPr>
        </p:nvSpPr>
        <p:spPr>
          <a:xfrm>
            <a:off x="304800" y="1524000"/>
            <a:ext cx="4495800" cy="4572000"/>
          </a:xfrm>
        </p:spPr>
        <p:txBody>
          <a:bodyPr/>
          <a:lstStyle/>
          <a:p>
            <a:pPr eaLnBrk="1" hangingPunct="1"/>
            <a:endParaRPr lang="en-US" sz="2800" smtClean="0"/>
          </a:p>
          <a:p>
            <a:pPr eaLnBrk="1" hangingPunct="1"/>
            <a:r>
              <a:rPr lang="en-US" smtClean="0"/>
              <a:t>Paired programmers</a:t>
            </a:r>
          </a:p>
          <a:p>
            <a:pPr eaLnBrk="1" hangingPunct="1"/>
            <a:r>
              <a:rPr lang="en-US" smtClean="0"/>
              <a:t>Instantaneous code reviews</a:t>
            </a:r>
          </a:p>
          <a:p>
            <a:pPr eaLnBrk="1" hangingPunct="1"/>
            <a:r>
              <a:rPr lang="en-US" smtClean="0"/>
              <a:t>Accelerated learning and execution</a:t>
            </a:r>
          </a:p>
          <a:p>
            <a:pPr eaLnBrk="1" hangingPunct="1"/>
            <a:r>
              <a:rPr lang="en-US" smtClean="0"/>
              <a:t>Face to face communication channel</a:t>
            </a:r>
          </a:p>
        </p:txBody>
      </p:sp>
      <p:pic>
        <p:nvPicPr>
          <p:cNvPr id="1069059" name="Picture 4"/>
          <p:cNvPicPr>
            <a:picLocks noChangeAspect="1" noChangeArrowheads="1"/>
          </p:cNvPicPr>
          <p:nvPr/>
        </p:nvPicPr>
        <p:blipFill>
          <a:blip r:embed="rId3"/>
          <a:srcRect/>
          <a:stretch>
            <a:fillRect/>
          </a:stretch>
        </p:blipFill>
        <p:spPr bwMode="auto">
          <a:xfrm>
            <a:off x="5181600" y="1524000"/>
            <a:ext cx="2895600" cy="4048125"/>
          </a:xfrm>
          <a:prstGeom prst="rect">
            <a:avLst/>
          </a:prstGeom>
          <a:noFill/>
          <a:ln w="12700">
            <a:noFill/>
            <a:miter lim="800000"/>
            <a:headEnd type="none" w="sm" len="sm"/>
            <a:tailEnd type="none" w="sm" len="sm"/>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5" name="Rectangle 2"/>
          <p:cNvSpPr>
            <a:spLocks noGrp="1"/>
          </p:cNvSpPr>
          <p:nvPr>
            <p:ph type="title" idx="4294967295"/>
          </p:nvPr>
        </p:nvSpPr>
        <p:spPr>
          <a:xfrm>
            <a:off x="457200" y="274638"/>
            <a:ext cx="8229600" cy="563562"/>
          </a:xfrm>
        </p:spPr>
        <p:txBody>
          <a:bodyPr/>
          <a:lstStyle/>
          <a:p>
            <a:pPr eaLnBrk="1" hangingPunct="1"/>
            <a:r>
              <a:rPr lang="en-US" sz="2400" smtClean="0"/>
              <a:t>Avoiding Burnout</a:t>
            </a:r>
          </a:p>
        </p:txBody>
      </p:sp>
      <p:sp>
        <p:nvSpPr>
          <p:cNvPr id="1071106" name="Rectangle 3"/>
          <p:cNvSpPr>
            <a:spLocks noGrp="1"/>
          </p:cNvSpPr>
          <p:nvPr>
            <p:ph type="body" idx="4294967295"/>
          </p:nvPr>
        </p:nvSpPr>
        <p:spPr>
          <a:xfrm>
            <a:off x="457200" y="1828800"/>
            <a:ext cx="3810000" cy="4114800"/>
          </a:xfrm>
        </p:spPr>
        <p:txBody>
          <a:bodyPr/>
          <a:lstStyle/>
          <a:p>
            <a:pPr eaLnBrk="1" hangingPunct="1"/>
            <a:r>
              <a:rPr lang="en-US" smtClean="0"/>
              <a:t>XP = Sustainable pace</a:t>
            </a:r>
          </a:p>
          <a:p>
            <a:pPr eaLnBrk="1" hangingPunct="1"/>
            <a:r>
              <a:rPr lang="en-US" smtClean="0"/>
              <a:t>40 Hour Work Weeks</a:t>
            </a:r>
          </a:p>
          <a:p>
            <a:pPr eaLnBrk="1" hangingPunct="1"/>
            <a:r>
              <a:rPr lang="en-US" smtClean="0"/>
              <a:t>Prevent productivity collapse for overworked teams</a:t>
            </a:r>
          </a:p>
          <a:p>
            <a:pPr eaLnBrk="1" hangingPunct="1"/>
            <a:endParaRPr lang="en-US" smtClean="0"/>
          </a:p>
        </p:txBody>
      </p:sp>
      <p:pic>
        <p:nvPicPr>
          <p:cNvPr id="1071107" name="Picture 4" descr="Burnt Out"/>
          <p:cNvPicPr>
            <a:picLocks noChangeAspect="1" noChangeArrowheads="1"/>
          </p:cNvPicPr>
          <p:nvPr/>
        </p:nvPicPr>
        <p:blipFill>
          <a:blip r:embed="rId3"/>
          <a:srcRect/>
          <a:stretch>
            <a:fillRect/>
          </a:stretch>
        </p:blipFill>
        <p:spPr bwMode="auto">
          <a:xfrm>
            <a:off x="4343400" y="1747838"/>
            <a:ext cx="4448175" cy="43862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ChangeArrowheads="1"/>
          </p:cNvSpPr>
          <p:nvPr/>
        </p:nvSpPr>
        <p:spPr bwMode="auto">
          <a:xfrm>
            <a:off x="685800" y="6243638"/>
            <a:ext cx="1905000" cy="457200"/>
          </a:xfrm>
          <a:prstGeom prst="rect">
            <a:avLst/>
          </a:prstGeom>
          <a:noFill/>
          <a:ln w="9525">
            <a:noFill/>
            <a:miter lim="800000"/>
            <a:headEnd/>
            <a:tailEnd/>
          </a:ln>
        </p:spPr>
        <p:txBody>
          <a:bodyPr wrap="none" anchor="ctr"/>
          <a:lstStyle/>
          <a:p>
            <a:pPr algn="ctr"/>
            <a:endParaRPr lang="en-US" sz="900"/>
          </a:p>
        </p:txBody>
      </p:sp>
      <p:sp>
        <p:nvSpPr>
          <p:cNvPr id="12290" name="Rectangle 3"/>
          <p:cNvSpPr>
            <a:spLocks noChangeArrowheads="1"/>
          </p:cNvSpPr>
          <p:nvPr/>
        </p:nvSpPr>
        <p:spPr bwMode="auto">
          <a:xfrm>
            <a:off x="3124200" y="6243638"/>
            <a:ext cx="2895600" cy="457200"/>
          </a:xfrm>
          <a:prstGeom prst="rect">
            <a:avLst/>
          </a:prstGeom>
          <a:noFill/>
          <a:ln w="9525">
            <a:noFill/>
            <a:miter lim="800000"/>
            <a:headEnd/>
            <a:tailEnd/>
          </a:ln>
        </p:spPr>
        <p:txBody>
          <a:bodyPr wrap="none" anchor="ctr"/>
          <a:lstStyle/>
          <a:p>
            <a:pPr algn="ctr"/>
            <a:endParaRPr lang="en-US" sz="900"/>
          </a:p>
        </p:txBody>
      </p:sp>
      <p:sp>
        <p:nvSpPr>
          <p:cNvPr id="12291" name="Rectangle 4"/>
          <p:cNvSpPr>
            <a:spLocks noChangeArrowheads="1"/>
          </p:cNvSpPr>
          <p:nvPr/>
        </p:nvSpPr>
        <p:spPr bwMode="auto">
          <a:xfrm>
            <a:off x="685800" y="6243638"/>
            <a:ext cx="1905000" cy="457200"/>
          </a:xfrm>
          <a:prstGeom prst="rect">
            <a:avLst/>
          </a:prstGeom>
          <a:noFill/>
          <a:ln w="9525">
            <a:noFill/>
            <a:miter lim="800000"/>
            <a:headEnd/>
            <a:tailEnd/>
          </a:ln>
        </p:spPr>
        <p:txBody>
          <a:bodyPr wrap="none" anchor="ctr"/>
          <a:lstStyle/>
          <a:p>
            <a:pPr algn="ctr"/>
            <a:endParaRPr lang="en-US" sz="900"/>
          </a:p>
        </p:txBody>
      </p:sp>
      <p:sp>
        <p:nvSpPr>
          <p:cNvPr id="12292" name="Rectangle 5"/>
          <p:cNvSpPr>
            <a:spLocks noChangeArrowheads="1"/>
          </p:cNvSpPr>
          <p:nvPr/>
        </p:nvSpPr>
        <p:spPr bwMode="auto">
          <a:xfrm>
            <a:off x="3124200" y="6243638"/>
            <a:ext cx="2895600" cy="457200"/>
          </a:xfrm>
          <a:prstGeom prst="rect">
            <a:avLst/>
          </a:prstGeom>
          <a:noFill/>
          <a:ln w="9525">
            <a:noFill/>
            <a:miter lim="800000"/>
            <a:headEnd/>
            <a:tailEnd/>
          </a:ln>
        </p:spPr>
        <p:txBody>
          <a:bodyPr wrap="none" anchor="ctr"/>
          <a:lstStyle/>
          <a:p>
            <a:pPr algn="ctr"/>
            <a:endParaRPr lang="en-US" sz="900"/>
          </a:p>
        </p:txBody>
      </p:sp>
      <p:sp>
        <p:nvSpPr>
          <p:cNvPr id="12293" name="Rectangle 7"/>
          <p:cNvSpPr>
            <a:spLocks noChangeArrowheads="1"/>
          </p:cNvSpPr>
          <p:nvPr/>
        </p:nvSpPr>
        <p:spPr bwMode="auto">
          <a:xfrm>
            <a:off x="838200" y="6396038"/>
            <a:ext cx="1905000" cy="457200"/>
          </a:xfrm>
          <a:prstGeom prst="rect">
            <a:avLst/>
          </a:prstGeom>
          <a:noFill/>
          <a:ln w="9525">
            <a:noFill/>
            <a:miter lim="800000"/>
            <a:headEnd/>
            <a:tailEnd/>
          </a:ln>
        </p:spPr>
        <p:txBody>
          <a:bodyPr wrap="none" anchor="ctr"/>
          <a:lstStyle/>
          <a:p>
            <a:pPr algn="ctr"/>
            <a:endParaRPr lang="en-US" sz="900"/>
          </a:p>
        </p:txBody>
      </p:sp>
      <p:sp>
        <p:nvSpPr>
          <p:cNvPr id="12294" name="Rectangle 8"/>
          <p:cNvSpPr>
            <a:spLocks noChangeArrowheads="1"/>
          </p:cNvSpPr>
          <p:nvPr/>
        </p:nvSpPr>
        <p:spPr bwMode="auto">
          <a:xfrm>
            <a:off x="3276600" y="6396038"/>
            <a:ext cx="2895600" cy="457200"/>
          </a:xfrm>
          <a:prstGeom prst="rect">
            <a:avLst/>
          </a:prstGeom>
          <a:noFill/>
          <a:ln w="9525">
            <a:noFill/>
            <a:miter lim="800000"/>
            <a:headEnd/>
            <a:tailEnd/>
          </a:ln>
        </p:spPr>
        <p:txBody>
          <a:bodyPr wrap="none" anchor="ctr"/>
          <a:lstStyle/>
          <a:p>
            <a:pPr algn="ctr"/>
            <a:endParaRPr lang="en-US" sz="900"/>
          </a:p>
        </p:txBody>
      </p:sp>
      <p:pic>
        <p:nvPicPr>
          <p:cNvPr id="12295" name="Picture 9"/>
          <p:cNvPicPr>
            <a:picLocks noChangeArrowheads="1"/>
          </p:cNvPicPr>
          <p:nvPr/>
        </p:nvPicPr>
        <p:blipFill>
          <a:blip r:embed="rId3"/>
          <a:srcRect/>
          <a:stretch>
            <a:fillRect/>
          </a:stretch>
        </p:blipFill>
        <p:spPr bwMode="auto">
          <a:xfrm>
            <a:off x="6705600" y="304800"/>
            <a:ext cx="2200275" cy="1295400"/>
          </a:xfrm>
          <a:prstGeom prst="rect">
            <a:avLst/>
          </a:prstGeom>
          <a:noFill/>
          <a:ln w="9525">
            <a:noFill/>
            <a:miter lim="800000"/>
            <a:headEnd/>
            <a:tailEnd/>
          </a:ln>
        </p:spPr>
      </p:pic>
      <p:sp>
        <p:nvSpPr>
          <p:cNvPr id="12296" name="Rectangle 10"/>
          <p:cNvSpPr>
            <a:spLocks noGrp="1"/>
          </p:cNvSpPr>
          <p:nvPr>
            <p:ph type="title" idx="4294967295"/>
          </p:nvPr>
        </p:nvSpPr>
        <p:spPr>
          <a:xfrm>
            <a:off x="457200" y="274638"/>
            <a:ext cx="8229600" cy="563562"/>
          </a:xfrm>
        </p:spPr>
        <p:txBody>
          <a:bodyPr/>
          <a:lstStyle/>
          <a:p>
            <a:pPr algn="l" eaLnBrk="1" hangingPunct="1"/>
            <a:r>
              <a:rPr lang="en-US" smtClean="0">
                <a:latin typeface="Arial" charset="0"/>
              </a:rPr>
              <a:t>Partial List of Clients</a:t>
            </a:r>
          </a:p>
        </p:txBody>
      </p:sp>
      <p:sp>
        <p:nvSpPr>
          <p:cNvPr id="12297" name="Rectangle 11"/>
          <p:cNvSpPr>
            <a:spLocks noGrp="1"/>
          </p:cNvSpPr>
          <p:nvPr>
            <p:ph type="body" sz="half" idx="4294967295"/>
          </p:nvPr>
        </p:nvSpPr>
        <p:spPr>
          <a:xfrm>
            <a:off x="533400" y="1905000"/>
            <a:ext cx="4203700" cy="4724400"/>
          </a:xfrm>
        </p:spPr>
        <p:txBody>
          <a:bodyPr/>
          <a:lstStyle/>
          <a:p>
            <a:pPr marL="0" indent="0" eaLnBrk="1" hangingPunct="1"/>
            <a:r>
              <a:rPr lang="en-US" b="1" smtClean="0">
                <a:latin typeface="Arial" charset="0"/>
              </a:rPr>
              <a:t>British Telecom</a:t>
            </a:r>
          </a:p>
          <a:p>
            <a:pPr marL="0" indent="0" eaLnBrk="1" hangingPunct="1"/>
            <a:r>
              <a:rPr lang="en-US" b="1" smtClean="0">
                <a:latin typeface="Arial" charset="0"/>
              </a:rPr>
              <a:t>SAP                                        </a:t>
            </a:r>
          </a:p>
          <a:p>
            <a:pPr marL="0" indent="0" eaLnBrk="1" hangingPunct="1"/>
            <a:r>
              <a:rPr lang="en-US" b="1" smtClean="0">
                <a:latin typeface="Arial" charset="0"/>
              </a:rPr>
              <a:t>Microsoft</a:t>
            </a:r>
          </a:p>
          <a:p>
            <a:pPr marL="0" indent="0" eaLnBrk="1" hangingPunct="1"/>
            <a:r>
              <a:rPr lang="en-US" b="1" smtClean="0">
                <a:latin typeface="Arial" charset="0"/>
              </a:rPr>
              <a:t>Intel                                 </a:t>
            </a:r>
          </a:p>
          <a:p>
            <a:pPr marL="0" indent="0" eaLnBrk="1" hangingPunct="1"/>
            <a:r>
              <a:rPr lang="en-US" b="1" smtClean="0">
                <a:latin typeface="Arial" charset="0"/>
              </a:rPr>
              <a:t>AT&amp;T/BellSouth           </a:t>
            </a:r>
          </a:p>
          <a:p>
            <a:pPr marL="0" indent="0" eaLnBrk="1" hangingPunct="1"/>
            <a:r>
              <a:rPr lang="en-US" b="1" smtClean="0">
                <a:latin typeface="Arial" charset="0"/>
              </a:rPr>
              <a:t>BMC Software                                         </a:t>
            </a:r>
          </a:p>
          <a:p>
            <a:pPr marL="0" indent="0" eaLnBrk="1" hangingPunct="1"/>
            <a:r>
              <a:rPr lang="en-US" b="1" smtClean="0">
                <a:latin typeface="Arial" charset="0"/>
              </a:rPr>
              <a:t>Motorola                                       </a:t>
            </a:r>
          </a:p>
          <a:p>
            <a:pPr marL="0" indent="0" eaLnBrk="1" hangingPunct="1"/>
            <a:r>
              <a:rPr lang="en-US" b="1" smtClean="0">
                <a:latin typeface="Arial" charset="0"/>
              </a:rPr>
              <a:t>VerizonWireless</a:t>
            </a:r>
          </a:p>
          <a:p>
            <a:pPr marL="0" indent="0" eaLnBrk="1" hangingPunct="1"/>
            <a:r>
              <a:rPr lang="en-US" b="1" smtClean="0">
                <a:latin typeface="Arial" charset="0"/>
              </a:rPr>
              <a:t>Roche Diagnostics</a:t>
            </a:r>
          </a:p>
        </p:txBody>
      </p:sp>
      <p:sp>
        <p:nvSpPr>
          <p:cNvPr id="12298" name="Rectangle 12"/>
          <p:cNvSpPr>
            <a:spLocks noGrp="1"/>
          </p:cNvSpPr>
          <p:nvPr>
            <p:ph type="body" sz="half" idx="4294967295"/>
          </p:nvPr>
        </p:nvSpPr>
        <p:spPr>
          <a:xfrm>
            <a:off x="4267200" y="1905000"/>
            <a:ext cx="4876800" cy="4724400"/>
          </a:xfrm>
        </p:spPr>
        <p:txBody>
          <a:bodyPr/>
          <a:lstStyle/>
          <a:p>
            <a:pPr marL="0" indent="0" eaLnBrk="1" hangingPunct="1"/>
            <a:r>
              <a:rPr lang="en-US" b="1" smtClean="0">
                <a:latin typeface="Arial" charset="0"/>
              </a:rPr>
              <a:t> Fiserv Corp</a:t>
            </a:r>
          </a:p>
          <a:p>
            <a:pPr marL="0" indent="0" eaLnBrk="1" hangingPunct="1"/>
            <a:r>
              <a:rPr lang="en-US" b="1" smtClean="0">
                <a:latin typeface="Arial" charset="0"/>
              </a:rPr>
              <a:t> IBM Global</a:t>
            </a:r>
          </a:p>
          <a:p>
            <a:pPr marL="0" indent="0" eaLnBrk="1" hangingPunct="1"/>
            <a:r>
              <a:rPr lang="en-US" b="1" smtClean="0">
                <a:latin typeface="Arial" charset="0"/>
              </a:rPr>
              <a:t> Misys Healthcare</a:t>
            </a:r>
          </a:p>
          <a:p>
            <a:pPr marL="0" indent="0" eaLnBrk="1" hangingPunct="1"/>
            <a:r>
              <a:rPr lang="en-US" b="1" smtClean="0">
                <a:latin typeface="Arial" charset="0"/>
              </a:rPr>
              <a:t> Nationwide</a:t>
            </a:r>
          </a:p>
          <a:p>
            <a:pPr marL="0" indent="0" eaLnBrk="1" hangingPunct="1"/>
            <a:r>
              <a:rPr lang="en-US" b="1" smtClean="0">
                <a:latin typeface="Arial" charset="0"/>
              </a:rPr>
              <a:t> Boeing</a:t>
            </a:r>
          </a:p>
          <a:p>
            <a:pPr marL="0" indent="0" eaLnBrk="1" hangingPunct="1"/>
            <a:r>
              <a:rPr lang="en-US" b="1" smtClean="0">
                <a:latin typeface="Arial" charset="0"/>
              </a:rPr>
              <a:t> Bank of New York Mellon</a:t>
            </a:r>
          </a:p>
          <a:p>
            <a:pPr marL="0" indent="0" eaLnBrk="1" hangingPunct="1"/>
            <a:r>
              <a:rPr lang="en-US" b="1" smtClean="0">
                <a:latin typeface="Arial" charset="0"/>
              </a:rPr>
              <a:t> Lockheed Martin</a:t>
            </a:r>
          </a:p>
          <a:p>
            <a:pPr marL="0" indent="0" eaLnBrk="1" hangingPunct="1"/>
            <a:r>
              <a:rPr lang="en-US" b="1" smtClean="0">
                <a:latin typeface="Arial" charset="0"/>
              </a:rPr>
              <a:t> Progressive</a:t>
            </a:r>
          </a:p>
          <a:p>
            <a:pPr marL="0" indent="0" eaLnBrk="1" hangingPunct="1"/>
            <a:r>
              <a:rPr lang="en-US" b="1" smtClean="0">
                <a:latin typeface="Arial" charset="0"/>
              </a:rPr>
              <a:t> DirecTV</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3" name="Rectangle 2"/>
          <p:cNvSpPr>
            <a:spLocks noGrp="1"/>
          </p:cNvSpPr>
          <p:nvPr>
            <p:ph type="title" idx="4294967295"/>
          </p:nvPr>
        </p:nvSpPr>
        <p:spPr>
          <a:xfrm>
            <a:off x="457200" y="274638"/>
            <a:ext cx="8229600" cy="563562"/>
          </a:xfrm>
        </p:spPr>
        <p:txBody>
          <a:bodyPr/>
          <a:lstStyle/>
          <a:p>
            <a:pPr eaLnBrk="1" hangingPunct="1"/>
            <a:r>
              <a:rPr lang="en-US" sz="2400" smtClean="0"/>
              <a:t>Transparency</a:t>
            </a:r>
          </a:p>
        </p:txBody>
      </p:sp>
      <p:sp>
        <p:nvSpPr>
          <p:cNvPr id="1073154" name="Rectangle 3"/>
          <p:cNvSpPr>
            <a:spLocks noGrp="1"/>
          </p:cNvSpPr>
          <p:nvPr>
            <p:ph type="body" idx="4294967295"/>
          </p:nvPr>
        </p:nvSpPr>
        <p:spPr>
          <a:xfrm>
            <a:off x="609600" y="1752600"/>
            <a:ext cx="4114800" cy="4876800"/>
          </a:xfrm>
        </p:spPr>
        <p:txBody>
          <a:bodyPr/>
          <a:lstStyle/>
          <a:p>
            <a:pPr eaLnBrk="1" hangingPunct="1"/>
            <a:r>
              <a:rPr lang="en-US" smtClean="0"/>
              <a:t>“Transparency is a great floodlight. People who thrive in political maneuvering hate SCRUM…”</a:t>
            </a:r>
          </a:p>
          <a:p>
            <a:pPr eaLnBrk="1" hangingPunct="1"/>
            <a:endParaRPr lang="en-US" smtClean="0"/>
          </a:p>
          <a:p>
            <a:pPr eaLnBrk="1" hangingPunct="1"/>
            <a:r>
              <a:rPr lang="en-US" smtClean="0"/>
              <a:t>	- Ken Schwaber</a:t>
            </a:r>
          </a:p>
        </p:txBody>
      </p:sp>
      <p:pic>
        <p:nvPicPr>
          <p:cNvPr id="1073155" name="Picture 4"/>
          <p:cNvPicPr>
            <a:picLocks noChangeAspect="1" noChangeArrowheads="1"/>
          </p:cNvPicPr>
          <p:nvPr/>
        </p:nvPicPr>
        <p:blipFill>
          <a:blip r:embed="rId3"/>
          <a:srcRect/>
          <a:stretch>
            <a:fillRect/>
          </a:stretch>
        </p:blipFill>
        <p:spPr bwMode="auto">
          <a:xfrm>
            <a:off x="4800600" y="1752600"/>
            <a:ext cx="4038600" cy="3200400"/>
          </a:xfrm>
          <a:prstGeom prst="rect">
            <a:avLst/>
          </a:prstGeom>
          <a:noFill/>
          <a:ln w="12700">
            <a:noFill/>
            <a:miter lim="800000"/>
            <a:headEnd type="none" w="sm" len="sm"/>
            <a:tailEnd type="none" w="sm" len="sm"/>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01" name="Rectangle 2"/>
          <p:cNvSpPr>
            <a:spLocks noGrp="1"/>
          </p:cNvSpPr>
          <p:nvPr>
            <p:ph type="title" idx="4294967295"/>
          </p:nvPr>
        </p:nvSpPr>
        <p:spPr>
          <a:xfrm>
            <a:off x="457200" y="274638"/>
            <a:ext cx="8229600" cy="563562"/>
          </a:xfrm>
        </p:spPr>
        <p:txBody>
          <a:bodyPr/>
          <a:lstStyle/>
          <a:p>
            <a:pPr eaLnBrk="1" hangingPunct="1"/>
            <a:r>
              <a:rPr lang="en-US" sz="2400" smtClean="0"/>
              <a:t>High-bandwidth Communication</a:t>
            </a:r>
          </a:p>
        </p:txBody>
      </p:sp>
      <p:sp>
        <p:nvSpPr>
          <p:cNvPr id="1075202" name="Rectangle 3"/>
          <p:cNvSpPr>
            <a:spLocks noGrp="1"/>
          </p:cNvSpPr>
          <p:nvPr>
            <p:ph type="body" idx="4294967295"/>
          </p:nvPr>
        </p:nvSpPr>
        <p:spPr>
          <a:xfrm>
            <a:off x="762000" y="2209800"/>
            <a:ext cx="4267200" cy="3733800"/>
          </a:xfrm>
        </p:spPr>
        <p:txBody>
          <a:bodyPr/>
          <a:lstStyle/>
          <a:p>
            <a:pPr eaLnBrk="1" hangingPunct="1"/>
            <a:r>
              <a:rPr lang="en-US" smtClean="0"/>
              <a:t>The best teams have “wide-open pipes”</a:t>
            </a:r>
          </a:p>
          <a:p>
            <a:pPr eaLnBrk="1" hangingPunct="1"/>
            <a:r>
              <a:rPr lang="en-US" smtClean="0"/>
              <a:t>Domain knowledge moves among the team</a:t>
            </a:r>
          </a:p>
          <a:p>
            <a:pPr eaLnBrk="1" hangingPunct="1"/>
            <a:r>
              <a:rPr lang="en-US" smtClean="0"/>
              <a:t>Information flows rapidly and accurately</a:t>
            </a:r>
          </a:p>
          <a:p>
            <a:pPr eaLnBrk="1" hangingPunct="1"/>
            <a:endParaRPr lang="en-US" smtClean="0"/>
          </a:p>
          <a:p>
            <a:pPr eaLnBrk="1" hangingPunct="1"/>
            <a:endParaRPr lang="en-US" sz="1600" smtClean="0"/>
          </a:p>
        </p:txBody>
      </p:sp>
      <p:pic>
        <p:nvPicPr>
          <p:cNvPr id="1075203" name="Picture 4"/>
          <p:cNvPicPr>
            <a:picLocks noChangeAspect="1" noChangeArrowheads="1"/>
          </p:cNvPicPr>
          <p:nvPr/>
        </p:nvPicPr>
        <p:blipFill>
          <a:blip r:embed="rId3"/>
          <a:srcRect/>
          <a:stretch>
            <a:fillRect/>
          </a:stretch>
        </p:blipFill>
        <p:spPr bwMode="auto">
          <a:xfrm>
            <a:off x="5105400" y="2192338"/>
            <a:ext cx="4038600" cy="2913062"/>
          </a:xfrm>
          <a:prstGeom prst="rect">
            <a:avLst/>
          </a:prstGeom>
          <a:noFill/>
          <a:ln w="12700">
            <a:noFill/>
            <a:miter lim="800000"/>
            <a:headEnd type="none" w="sm" len="sm"/>
            <a:tailEnd type="none" w="sm" len="sm"/>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249" name="Rectangle 2"/>
          <p:cNvSpPr>
            <a:spLocks noGrp="1"/>
          </p:cNvSpPr>
          <p:nvPr>
            <p:ph type="title" idx="4294967295"/>
          </p:nvPr>
        </p:nvSpPr>
        <p:spPr>
          <a:xfrm>
            <a:off x="457200" y="304800"/>
            <a:ext cx="8229600" cy="563563"/>
          </a:xfrm>
        </p:spPr>
        <p:txBody>
          <a:bodyPr/>
          <a:lstStyle/>
          <a:p>
            <a:pPr eaLnBrk="1" hangingPunct="1"/>
            <a:r>
              <a:rPr lang="en-US" sz="2400" smtClean="0"/>
              <a:t>Build a Little Less</a:t>
            </a:r>
          </a:p>
        </p:txBody>
      </p:sp>
      <p:pic>
        <p:nvPicPr>
          <p:cNvPr id="1077250" name="Picture 3" descr="Fifteen Puzzle"/>
          <p:cNvPicPr>
            <a:picLocks noChangeAspect="1" noChangeArrowheads="1"/>
          </p:cNvPicPr>
          <p:nvPr/>
        </p:nvPicPr>
        <p:blipFill>
          <a:blip r:embed="rId3"/>
          <a:srcRect/>
          <a:stretch>
            <a:fillRect/>
          </a:stretch>
        </p:blipFill>
        <p:spPr bwMode="auto">
          <a:xfrm>
            <a:off x="2590800" y="1143000"/>
            <a:ext cx="3746500" cy="5384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9297" name="Picture 2" descr="https://img0.etsystatic.com/001/0/5990686/il_fullxfull.362628416_71qy.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1" name="Rectangle 2"/>
          <p:cNvSpPr>
            <a:spLocks noGrp="1"/>
          </p:cNvSpPr>
          <p:nvPr>
            <p:ph type="title" idx="4294967295"/>
          </p:nvPr>
        </p:nvSpPr>
        <p:spPr>
          <a:xfrm>
            <a:off x="457200" y="274638"/>
            <a:ext cx="8229600" cy="563562"/>
          </a:xfrm>
        </p:spPr>
        <p:txBody>
          <a:bodyPr/>
          <a:lstStyle/>
          <a:p>
            <a:pPr eaLnBrk="1" hangingPunct="1"/>
            <a:r>
              <a:rPr lang="en-US" sz="2400" smtClean="0"/>
              <a:t>QSM SLIM Benchmark Defect Trends</a:t>
            </a:r>
          </a:p>
        </p:txBody>
      </p:sp>
      <p:pic>
        <p:nvPicPr>
          <p:cNvPr id="1080322" name="Picture 3"/>
          <p:cNvPicPr>
            <a:picLocks noChangeAspect="1" noChangeArrowheads="1"/>
          </p:cNvPicPr>
          <p:nvPr/>
        </p:nvPicPr>
        <p:blipFill>
          <a:blip r:embed="rId3"/>
          <a:srcRect/>
          <a:stretch>
            <a:fillRect/>
          </a:stretch>
        </p:blipFill>
        <p:spPr bwMode="auto">
          <a:xfrm>
            <a:off x="0" y="1371600"/>
            <a:ext cx="9144000" cy="5159375"/>
          </a:xfrm>
          <a:prstGeom prst="rect">
            <a:avLst/>
          </a:prstGeom>
          <a:noFill/>
          <a:ln w="9525">
            <a:noFill/>
            <a:miter lim="800000"/>
            <a:headEnd/>
            <a:tailEnd/>
          </a:ln>
        </p:spPr>
      </p:pic>
      <p:pic>
        <p:nvPicPr>
          <p:cNvPr id="1080323" name="Picture 4" descr="what_about_you"/>
          <p:cNvPicPr>
            <a:picLocks noChangeAspect="1" noChangeArrowheads="1"/>
          </p:cNvPicPr>
          <p:nvPr/>
        </p:nvPicPr>
        <p:blipFill>
          <a:blip r:embed="rId4"/>
          <a:srcRect l="51852" t="10287" b="17284"/>
          <a:stretch>
            <a:fillRect/>
          </a:stretch>
        </p:blipFill>
        <p:spPr bwMode="auto">
          <a:xfrm>
            <a:off x="3352800" y="2667000"/>
            <a:ext cx="2295525" cy="2590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Arrow Connector 41"/>
          <p:cNvCxnSpPr/>
          <p:nvPr/>
        </p:nvCxnSpPr>
        <p:spPr bwMode="auto">
          <a:xfrm rot="10800000">
            <a:off x="6934200" y="5565775"/>
            <a:ext cx="533400" cy="1588"/>
          </a:xfrm>
          <a:prstGeom prst="straightConnector1">
            <a:avLst/>
          </a:prstGeom>
          <a:solidFill>
            <a:schemeClr val="bg1"/>
          </a:solidFill>
          <a:ln w="38100" cap="flat" cmpd="sng" algn="ctr">
            <a:solidFill>
              <a:srgbClr val="205AA0"/>
            </a:solidFill>
            <a:prstDash val="solid"/>
            <a:round/>
            <a:headEnd type="triangle" w="med" len="med"/>
            <a:tailEnd type="triangle" w="med" len="med"/>
          </a:ln>
          <a:effectLst>
            <a:outerShdw blurRad="50800" dist="38100" dir="2700000" algn="tl" rotWithShape="0">
              <a:prstClr val="black">
                <a:alpha val="40000"/>
              </a:prstClr>
            </a:outerShdw>
          </a:effectLst>
        </p:spPr>
      </p:cxnSp>
      <p:sp>
        <p:nvSpPr>
          <p:cNvPr id="37" name="TextBox 36"/>
          <p:cNvSpPr txBox="1"/>
          <p:nvPr/>
        </p:nvSpPr>
        <p:spPr>
          <a:xfrm>
            <a:off x="7467600" y="4729163"/>
            <a:ext cx="1230313" cy="646112"/>
          </a:xfrm>
          <a:prstGeom prst="rect">
            <a:avLst/>
          </a:prstGeom>
          <a:noFill/>
        </p:spPr>
        <p:txBody>
          <a:bodyPr wrap="none">
            <a:spAutoFit/>
          </a:bodyPr>
          <a:lstStyle/>
          <a:p>
            <a:pPr>
              <a:defRPr/>
            </a:pPr>
            <a:r>
              <a:rPr lang="en-US" sz="1200" dirty="0">
                <a:latin typeface="+mn-lt"/>
              </a:rPr>
              <a:t>Continuous </a:t>
            </a:r>
            <a:br>
              <a:rPr lang="en-US" sz="1200" dirty="0">
                <a:latin typeface="+mn-lt"/>
              </a:rPr>
            </a:br>
            <a:r>
              <a:rPr lang="en-US" sz="1200" dirty="0">
                <a:latin typeface="+mn-lt"/>
              </a:rPr>
              <a:t>Improvement </a:t>
            </a:r>
            <a:br>
              <a:rPr lang="en-US" sz="1200" dirty="0">
                <a:latin typeface="+mn-lt"/>
              </a:rPr>
            </a:br>
            <a:r>
              <a:rPr lang="en-US" sz="1200" dirty="0">
                <a:latin typeface="+mn-lt"/>
              </a:rPr>
              <a:t>Cycle</a:t>
            </a:r>
          </a:p>
        </p:txBody>
      </p:sp>
      <p:sp>
        <p:nvSpPr>
          <p:cNvPr id="38" name="TextBox 37"/>
          <p:cNvSpPr txBox="1"/>
          <p:nvPr/>
        </p:nvSpPr>
        <p:spPr>
          <a:xfrm>
            <a:off x="7467600" y="5338763"/>
            <a:ext cx="1157288" cy="461962"/>
          </a:xfrm>
          <a:prstGeom prst="rect">
            <a:avLst/>
          </a:prstGeom>
          <a:noFill/>
        </p:spPr>
        <p:txBody>
          <a:bodyPr wrap="none">
            <a:spAutoFit/>
          </a:bodyPr>
          <a:lstStyle/>
          <a:p>
            <a:pPr>
              <a:defRPr/>
            </a:pPr>
            <a:r>
              <a:rPr lang="en-US" sz="1200" dirty="0">
                <a:latin typeface="+mn-lt"/>
              </a:rPr>
              <a:t>Data Storage</a:t>
            </a:r>
            <a:br>
              <a:rPr lang="en-US" sz="1200" dirty="0">
                <a:latin typeface="+mn-lt"/>
              </a:rPr>
            </a:br>
            <a:r>
              <a:rPr lang="en-US" sz="1200" dirty="0">
                <a:latin typeface="+mn-lt"/>
              </a:rPr>
              <a:t>and Reuse</a:t>
            </a:r>
          </a:p>
        </p:txBody>
      </p:sp>
      <p:grpSp>
        <p:nvGrpSpPr>
          <p:cNvPr id="1082372" name="Group 66"/>
          <p:cNvGrpSpPr>
            <a:grpSpLocks/>
          </p:cNvGrpSpPr>
          <p:nvPr/>
        </p:nvGrpSpPr>
        <p:grpSpPr bwMode="auto">
          <a:xfrm>
            <a:off x="1390650" y="1333500"/>
            <a:ext cx="5314950" cy="4424363"/>
            <a:chOff x="1404796" y="1333501"/>
            <a:chExt cx="4027713" cy="3352800"/>
          </a:xfrm>
        </p:grpSpPr>
        <p:cxnSp>
          <p:nvCxnSpPr>
            <p:cNvPr id="40" name="Straight Arrow Connector 39"/>
            <p:cNvCxnSpPr/>
            <p:nvPr/>
          </p:nvCxnSpPr>
          <p:spPr bwMode="auto">
            <a:xfrm>
              <a:off x="2250520" y="4614120"/>
              <a:ext cx="457148" cy="1203"/>
            </a:xfrm>
            <a:prstGeom prst="straightConnector1">
              <a:avLst/>
            </a:prstGeom>
            <a:solidFill>
              <a:schemeClr val="bg1"/>
            </a:solidFill>
            <a:ln w="38100" cap="flat" cmpd="sng" algn="ctr">
              <a:solidFill>
                <a:srgbClr val="C00000"/>
              </a:solidFill>
              <a:prstDash val="solid"/>
              <a:round/>
              <a:headEnd type="oval" w="med" len="med"/>
              <a:tailEnd type="triangle" w="med" len="med"/>
            </a:ln>
            <a:effectLst>
              <a:outerShdw blurRad="50800" dist="38100" dir="2700000" algn="tl" rotWithShape="0">
                <a:prstClr val="black">
                  <a:alpha val="40000"/>
                </a:prstClr>
              </a:outerShdw>
            </a:effectLst>
          </p:spPr>
        </p:cxnSp>
        <p:grpSp>
          <p:nvGrpSpPr>
            <p:cNvPr id="1082388" name="Group 42"/>
            <p:cNvGrpSpPr>
              <a:grpSpLocks/>
            </p:cNvGrpSpPr>
            <p:nvPr/>
          </p:nvGrpSpPr>
          <p:grpSpPr bwMode="auto">
            <a:xfrm>
              <a:off x="2675860" y="1333501"/>
              <a:ext cx="1464134" cy="1262185"/>
              <a:chOff x="1562834" y="1295400"/>
              <a:chExt cx="1464134" cy="1262185"/>
            </a:xfrm>
          </p:grpSpPr>
          <p:sp>
            <p:nvSpPr>
              <p:cNvPr id="44" name="Isosceles Triangle 43"/>
              <p:cNvSpPr/>
              <p:nvPr/>
            </p:nvSpPr>
            <p:spPr bwMode="auto">
              <a:xfrm>
                <a:off x="1563363" y="1295400"/>
                <a:ext cx="1464076" cy="1261962"/>
              </a:xfrm>
              <a:prstGeom prst="triangle">
                <a:avLst/>
              </a:prstGeom>
              <a:solidFill>
                <a:schemeClr val="bg1"/>
              </a:solidFill>
              <a:ln w="3175" cap="flat" cmpd="sng" algn="ctr">
                <a:solidFill>
                  <a:schemeClr val="tx1"/>
                </a:solidFill>
                <a:prstDash val="solid"/>
                <a:round/>
                <a:headEnd type="none" w="med" len="med"/>
                <a:tailEnd type="none" w="med" len="med"/>
              </a:ln>
              <a:effectLst>
                <a:outerShdw blurRad="114300" dist="101600" dir="2700000" algn="tl" rotWithShape="0">
                  <a:prstClr val="black">
                    <a:alpha val="40000"/>
                  </a:prstClr>
                </a:outerShdw>
              </a:effectLst>
            </p:spPr>
            <p:txBody>
              <a:bodyPr wrap="none">
                <a:spAutoFit/>
              </a:bodyPr>
              <a:lstStyle/>
              <a:p>
                <a:pPr eaLnBrk="0" hangingPunct="0">
                  <a:defRPr/>
                </a:pPr>
                <a:endParaRPr lang="en-US">
                  <a:solidFill>
                    <a:schemeClr val="hlink"/>
                  </a:solidFill>
                </a:endParaRPr>
              </a:p>
            </p:txBody>
          </p:sp>
          <p:sp>
            <p:nvSpPr>
              <p:cNvPr id="1082401" name="TextBox 46"/>
              <p:cNvSpPr txBox="1">
                <a:spLocks noChangeArrowheads="1"/>
              </p:cNvSpPr>
              <p:nvPr/>
            </p:nvSpPr>
            <p:spPr bwMode="auto">
              <a:xfrm>
                <a:off x="1937707" y="1844018"/>
                <a:ext cx="738879" cy="559808"/>
              </a:xfrm>
              <a:prstGeom prst="rect">
                <a:avLst/>
              </a:prstGeom>
              <a:noFill/>
              <a:ln w="9525">
                <a:noFill/>
                <a:miter lim="800000"/>
                <a:headEnd/>
                <a:tailEnd/>
              </a:ln>
            </p:spPr>
            <p:txBody>
              <a:bodyPr wrap="none">
                <a:spAutoFit/>
              </a:bodyPr>
              <a:lstStyle/>
              <a:p>
                <a:pPr algn="ctr"/>
                <a:r>
                  <a:rPr lang="en-US" sz="1400">
                    <a:latin typeface="Century Gothic" pitchFamily="34" charset="0"/>
                  </a:rPr>
                  <a:t>Manage </a:t>
                </a:r>
                <a:br>
                  <a:rPr lang="en-US" sz="1400">
                    <a:latin typeface="Century Gothic" pitchFamily="34" charset="0"/>
                  </a:rPr>
                </a:br>
                <a:r>
                  <a:rPr lang="en-US" sz="1400">
                    <a:latin typeface="Century Gothic" pitchFamily="34" charset="0"/>
                  </a:rPr>
                  <a:t>Project </a:t>
                </a:r>
                <a:br>
                  <a:rPr lang="en-US" sz="1400">
                    <a:latin typeface="Century Gothic" pitchFamily="34" charset="0"/>
                  </a:rPr>
                </a:br>
                <a:r>
                  <a:rPr lang="en-US" sz="1400">
                    <a:latin typeface="Century Gothic" pitchFamily="34" charset="0"/>
                  </a:rPr>
                  <a:t>Portfolios</a:t>
                </a:r>
              </a:p>
            </p:txBody>
          </p:sp>
        </p:grpSp>
        <p:grpSp>
          <p:nvGrpSpPr>
            <p:cNvPr id="1082389" name="Group 47"/>
            <p:cNvGrpSpPr>
              <a:grpSpLocks/>
            </p:cNvGrpSpPr>
            <p:nvPr/>
          </p:nvGrpSpPr>
          <p:grpSpPr bwMode="auto">
            <a:xfrm>
              <a:off x="1825258" y="2738316"/>
              <a:ext cx="1464134" cy="1262185"/>
              <a:chOff x="790576" y="2624015"/>
              <a:chExt cx="1464134" cy="1262185"/>
            </a:xfrm>
          </p:grpSpPr>
          <p:sp>
            <p:nvSpPr>
              <p:cNvPr id="49" name="Isosceles Triangle 48"/>
              <p:cNvSpPr/>
              <p:nvPr/>
            </p:nvSpPr>
            <p:spPr bwMode="auto">
              <a:xfrm>
                <a:off x="791171" y="2624320"/>
                <a:ext cx="1464076" cy="1261962"/>
              </a:xfrm>
              <a:prstGeom prst="triangle">
                <a:avLst/>
              </a:prstGeom>
              <a:solidFill>
                <a:schemeClr val="bg1"/>
              </a:solidFill>
              <a:ln w="3175" cap="flat" cmpd="sng" algn="ctr">
                <a:solidFill>
                  <a:schemeClr val="tx1"/>
                </a:solidFill>
                <a:prstDash val="solid"/>
                <a:round/>
                <a:headEnd type="none" w="med" len="med"/>
                <a:tailEnd type="none" w="med" len="med"/>
              </a:ln>
              <a:effectLst>
                <a:outerShdw blurRad="114300" dist="101600" dir="2700000" algn="tl" rotWithShape="0">
                  <a:prstClr val="black">
                    <a:alpha val="40000"/>
                  </a:prstClr>
                </a:outerShdw>
              </a:effectLst>
            </p:spPr>
            <p:txBody>
              <a:bodyPr wrap="none">
                <a:spAutoFit/>
              </a:bodyPr>
              <a:lstStyle/>
              <a:p>
                <a:pPr eaLnBrk="0" hangingPunct="0">
                  <a:defRPr/>
                </a:pPr>
                <a:endParaRPr lang="en-US">
                  <a:solidFill>
                    <a:schemeClr val="hlink"/>
                  </a:solidFill>
                </a:endParaRPr>
              </a:p>
            </p:txBody>
          </p:sp>
          <p:sp>
            <p:nvSpPr>
              <p:cNvPr id="1082399" name="TextBox 51"/>
              <p:cNvSpPr txBox="1">
                <a:spLocks noChangeArrowheads="1"/>
              </p:cNvSpPr>
              <p:nvPr/>
            </p:nvSpPr>
            <p:spPr bwMode="auto">
              <a:xfrm>
                <a:off x="1187186" y="3200400"/>
                <a:ext cx="690285" cy="559808"/>
              </a:xfrm>
              <a:prstGeom prst="rect">
                <a:avLst/>
              </a:prstGeom>
              <a:noFill/>
              <a:ln w="9525">
                <a:noFill/>
                <a:miter lim="800000"/>
                <a:headEnd/>
                <a:tailEnd/>
              </a:ln>
            </p:spPr>
            <p:txBody>
              <a:bodyPr wrap="none">
                <a:spAutoFit/>
              </a:bodyPr>
              <a:lstStyle/>
              <a:p>
                <a:pPr algn="ctr"/>
                <a:r>
                  <a:rPr lang="en-US" sz="1400">
                    <a:latin typeface="Century Gothic" pitchFamily="34" charset="0"/>
                  </a:rPr>
                  <a:t>Estimate</a:t>
                </a:r>
              </a:p>
              <a:p>
                <a:pPr algn="ctr"/>
                <a:r>
                  <a:rPr lang="en-US" sz="1400">
                    <a:latin typeface="Century Gothic" pitchFamily="34" charset="0"/>
                  </a:rPr>
                  <a:t>&amp; Plan</a:t>
                </a:r>
                <a:br>
                  <a:rPr lang="en-US" sz="1400">
                    <a:latin typeface="Century Gothic" pitchFamily="34" charset="0"/>
                  </a:rPr>
                </a:br>
                <a:r>
                  <a:rPr lang="en-US" sz="1400">
                    <a:latin typeface="Century Gothic" pitchFamily="34" charset="0"/>
                  </a:rPr>
                  <a:t>Projects</a:t>
                </a:r>
              </a:p>
            </p:txBody>
          </p:sp>
        </p:grpSp>
        <p:grpSp>
          <p:nvGrpSpPr>
            <p:cNvPr id="1082390" name="Group 52"/>
            <p:cNvGrpSpPr>
              <a:grpSpLocks/>
            </p:cNvGrpSpPr>
            <p:nvPr/>
          </p:nvGrpSpPr>
          <p:grpSpPr bwMode="auto">
            <a:xfrm>
              <a:off x="2670393" y="2713405"/>
              <a:ext cx="1464134" cy="1262185"/>
              <a:chOff x="1562834" y="2599104"/>
              <a:chExt cx="1464134" cy="1262185"/>
            </a:xfrm>
          </p:grpSpPr>
          <p:sp>
            <p:nvSpPr>
              <p:cNvPr id="54" name="Isosceles Triangle 53"/>
              <p:cNvSpPr/>
              <p:nvPr/>
            </p:nvSpPr>
            <p:spPr bwMode="auto">
              <a:xfrm flipV="1">
                <a:off x="1562815" y="2599057"/>
                <a:ext cx="1464076" cy="1261961"/>
              </a:xfrm>
              <a:prstGeom prst="triangle">
                <a:avLst/>
              </a:prstGeom>
              <a:solidFill>
                <a:schemeClr val="bg1"/>
              </a:solidFill>
              <a:ln w="3175" cap="flat" cmpd="sng" algn="ctr">
                <a:solidFill>
                  <a:schemeClr val="tx1"/>
                </a:solidFill>
                <a:prstDash val="solid"/>
                <a:round/>
                <a:headEnd type="none" w="med" len="med"/>
                <a:tailEnd type="none" w="med" len="med"/>
              </a:ln>
              <a:effectLst>
                <a:outerShdw blurRad="114300" dist="101600" dir="2700000" algn="tl" rotWithShape="0">
                  <a:prstClr val="black">
                    <a:alpha val="40000"/>
                  </a:prstClr>
                </a:outerShdw>
              </a:effectLst>
            </p:spPr>
            <p:txBody>
              <a:bodyPr wrap="none">
                <a:spAutoFit/>
              </a:bodyPr>
              <a:lstStyle/>
              <a:p>
                <a:pPr eaLnBrk="0" hangingPunct="0">
                  <a:defRPr/>
                </a:pPr>
                <a:endParaRPr lang="en-US">
                  <a:solidFill>
                    <a:schemeClr val="hlink"/>
                  </a:solidFill>
                </a:endParaRPr>
              </a:p>
            </p:txBody>
          </p:sp>
          <p:sp>
            <p:nvSpPr>
              <p:cNvPr id="1082397" name="TextBox 56"/>
              <p:cNvSpPr txBox="1">
                <a:spLocks noChangeArrowheads="1"/>
              </p:cNvSpPr>
              <p:nvPr/>
            </p:nvSpPr>
            <p:spPr bwMode="auto">
              <a:xfrm>
                <a:off x="1939641" y="2691809"/>
                <a:ext cx="702434" cy="559808"/>
              </a:xfrm>
              <a:prstGeom prst="rect">
                <a:avLst/>
              </a:prstGeom>
              <a:noFill/>
              <a:ln w="9525">
                <a:noFill/>
                <a:miter lim="800000"/>
                <a:headEnd/>
                <a:tailEnd/>
              </a:ln>
            </p:spPr>
            <p:txBody>
              <a:bodyPr wrap="none">
                <a:spAutoFit/>
              </a:bodyPr>
              <a:lstStyle/>
              <a:p>
                <a:pPr algn="ctr"/>
                <a:r>
                  <a:rPr lang="en-US" sz="1400">
                    <a:latin typeface="Century Gothic" pitchFamily="34" charset="0"/>
                  </a:rPr>
                  <a:t>Track &amp;</a:t>
                </a:r>
                <a:br>
                  <a:rPr lang="en-US" sz="1400">
                    <a:latin typeface="Century Gothic" pitchFamily="34" charset="0"/>
                  </a:rPr>
                </a:br>
                <a:r>
                  <a:rPr lang="en-US" sz="1400">
                    <a:latin typeface="Century Gothic" pitchFamily="34" charset="0"/>
                  </a:rPr>
                  <a:t>Forecast</a:t>
                </a:r>
              </a:p>
              <a:p>
                <a:pPr algn="ctr"/>
                <a:r>
                  <a:rPr lang="en-US" sz="1400">
                    <a:latin typeface="Century Gothic" pitchFamily="34" charset="0"/>
                  </a:rPr>
                  <a:t>Projects</a:t>
                </a:r>
              </a:p>
            </p:txBody>
          </p:sp>
        </p:grpSp>
        <p:grpSp>
          <p:nvGrpSpPr>
            <p:cNvPr id="1082391" name="Group 57"/>
            <p:cNvGrpSpPr>
              <a:grpSpLocks/>
            </p:cNvGrpSpPr>
            <p:nvPr/>
          </p:nvGrpSpPr>
          <p:grpSpPr bwMode="auto">
            <a:xfrm>
              <a:off x="3529625" y="2738316"/>
              <a:ext cx="1464134" cy="1262185"/>
              <a:chOff x="2343395" y="2624015"/>
              <a:chExt cx="1464134" cy="1262185"/>
            </a:xfrm>
          </p:grpSpPr>
          <p:sp>
            <p:nvSpPr>
              <p:cNvPr id="59" name="Isosceles Triangle 58"/>
              <p:cNvSpPr/>
              <p:nvPr/>
            </p:nvSpPr>
            <p:spPr bwMode="auto">
              <a:xfrm>
                <a:off x="2343100" y="2624320"/>
                <a:ext cx="1464076" cy="1261962"/>
              </a:xfrm>
              <a:prstGeom prst="triangle">
                <a:avLst/>
              </a:prstGeom>
              <a:solidFill>
                <a:schemeClr val="bg1"/>
              </a:solidFill>
              <a:ln w="3175" cap="flat" cmpd="sng" algn="ctr">
                <a:solidFill>
                  <a:schemeClr val="tx1"/>
                </a:solidFill>
                <a:prstDash val="solid"/>
                <a:round/>
                <a:headEnd type="none" w="med" len="med"/>
                <a:tailEnd type="none" w="med" len="med"/>
              </a:ln>
              <a:effectLst>
                <a:outerShdw blurRad="114300" dist="101600" dir="2700000" algn="tl" rotWithShape="0">
                  <a:prstClr val="black">
                    <a:alpha val="40000"/>
                  </a:prstClr>
                </a:outerShdw>
              </a:effectLst>
            </p:spPr>
            <p:txBody>
              <a:bodyPr wrap="none">
                <a:spAutoFit/>
              </a:bodyPr>
              <a:lstStyle/>
              <a:p>
                <a:pPr eaLnBrk="0" hangingPunct="0">
                  <a:defRPr/>
                </a:pPr>
                <a:endParaRPr lang="en-US">
                  <a:solidFill>
                    <a:schemeClr val="hlink"/>
                  </a:solidFill>
                </a:endParaRPr>
              </a:p>
            </p:txBody>
          </p:sp>
          <p:sp>
            <p:nvSpPr>
              <p:cNvPr id="1082395" name="TextBox 61"/>
              <p:cNvSpPr txBox="1">
                <a:spLocks noChangeArrowheads="1"/>
              </p:cNvSpPr>
              <p:nvPr/>
            </p:nvSpPr>
            <p:spPr bwMode="auto">
              <a:xfrm>
                <a:off x="2627781" y="3200400"/>
                <a:ext cx="896810" cy="559808"/>
              </a:xfrm>
              <a:prstGeom prst="rect">
                <a:avLst/>
              </a:prstGeom>
              <a:noFill/>
              <a:ln w="9525">
                <a:noFill/>
                <a:miter lim="800000"/>
                <a:headEnd/>
                <a:tailEnd/>
              </a:ln>
            </p:spPr>
            <p:txBody>
              <a:bodyPr wrap="none">
                <a:spAutoFit/>
              </a:bodyPr>
              <a:lstStyle/>
              <a:p>
                <a:pPr algn="ctr"/>
                <a:r>
                  <a:rPr lang="en-US" sz="1400">
                    <a:latin typeface="Century Gothic" pitchFamily="34" charset="0"/>
                  </a:rPr>
                  <a:t>Analyze &amp;</a:t>
                </a:r>
                <a:br>
                  <a:rPr lang="en-US" sz="1400">
                    <a:latin typeface="Century Gothic" pitchFamily="34" charset="0"/>
                  </a:rPr>
                </a:br>
                <a:r>
                  <a:rPr lang="en-US" sz="1400">
                    <a:latin typeface="Century Gothic" pitchFamily="34" charset="0"/>
                  </a:rPr>
                  <a:t>Benchmark</a:t>
                </a:r>
                <a:br>
                  <a:rPr lang="en-US" sz="1400">
                    <a:latin typeface="Century Gothic" pitchFamily="34" charset="0"/>
                  </a:rPr>
                </a:br>
                <a:r>
                  <a:rPr lang="en-US" sz="1400">
                    <a:latin typeface="Century Gothic" pitchFamily="34" charset="0"/>
                  </a:rPr>
                  <a:t>Projects</a:t>
                </a:r>
              </a:p>
            </p:txBody>
          </p:sp>
        </p:grpSp>
        <p:sp>
          <p:nvSpPr>
            <p:cNvPr id="63" name="Trapezoid 62"/>
            <p:cNvSpPr/>
            <p:nvPr/>
          </p:nvSpPr>
          <p:spPr bwMode="auto">
            <a:xfrm>
              <a:off x="1404796" y="4114869"/>
              <a:ext cx="4027713" cy="571432"/>
            </a:xfrm>
            <a:prstGeom prst="trapezoid">
              <a:avLst>
                <a:gd name="adj" fmla="val 62949"/>
              </a:avLst>
            </a:prstGeom>
            <a:solidFill>
              <a:schemeClr val="bg1"/>
            </a:solidFill>
            <a:ln w="3175" cap="flat" cmpd="sng" algn="ctr">
              <a:solidFill>
                <a:schemeClr val="tx1"/>
              </a:solidFill>
              <a:prstDash val="solid"/>
              <a:round/>
              <a:headEnd type="none" w="med" len="med"/>
              <a:tailEnd type="none" w="med" len="med"/>
            </a:ln>
            <a:effectLst>
              <a:outerShdw blurRad="114300" dist="101600" dir="2700000" algn="tl" rotWithShape="0">
                <a:prstClr val="black">
                  <a:alpha val="40000"/>
                </a:prstClr>
              </a:outerShdw>
            </a:effectLst>
          </p:spPr>
          <p:txBody>
            <a:bodyPr/>
            <a:lstStyle/>
            <a:p>
              <a:pPr eaLnBrk="0" hangingPunct="0">
                <a:defRPr/>
              </a:pPr>
              <a:endParaRPr lang="en-US">
                <a:solidFill>
                  <a:schemeClr val="hlink"/>
                </a:solidFill>
              </a:endParaRPr>
            </a:p>
          </p:txBody>
        </p:sp>
        <p:sp>
          <p:nvSpPr>
            <p:cNvPr id="1082393" name="TextBox 65"/>
            <p:cNvSpPr txBox="1">
              <a:spLocks noChangeArrowheads="1"/>
            </p:cNvSpPr>
            <p:nvPr/>
          </p:nvSpPr>
          <p:spPr bwMode="auto">
            <a:xfrm>
              <a:off x="1925912" y="4314737"/>
              <a:ext cx="2950014" cy="233254"/>
            </a:xfrm>
            <a:prstGeom prst="rect">
              <a:avLst/>
            </a:prstGeom>
            <a:noFill/>
            <a:ln w="9525">
              <a:noFill/>
              <a:miter lim="800000"/>
              <a:headEnd/>
              <a:tailEnd/>
            </a:ln>
          </p:spPr>
          <p:txBody>
            <a:bodyPr>
              <a:spAutoFit/>
            </a:bodyPr>
            <a:lstStyle/>
            <a:p>
              <a:r>
                <a:rPr lang="en-US" sz="1400">
                  <a:latin typeface="Century Gothic" pitchFamily="34" charset="0"/>
                </a:rPr>
                <a:t>Store and Manage Historical Project Data</a:t>
              </a:r>
            </a:p>
          </p:txBody>
        </p:sp>
      </p:grpSp>
      <p:cxnSp>
        <p:nvCxnSpPr>
          <p:cNvPr id="68" name="Straight Arrow Connector 67"/>
          <p:cNvCxnSpPr/>
          <p:nvPr/>
        </p:nvCxnSpPr>
        <p:spPr bwMode="auto">
          <a:xfrm rot="5400000" flipH="1" flipV="1">
            <a:off x="2721769" y="4953794"/>
            <a:ext cx="457200" cy="1588"/>
          </a:xfrm>
          <a:prstGeom prst="straightConnector1">
            <a:avLst/>
          </a:prstGeom>
          <a:solidFill>
            <a:schemeClr val="bg1"/>
          </a:solidFill>
          <a:ln w="38100" cap="flat" cmpd="sng" algn="ctr">
            <a:solidFill>
              <a:srgbClr val="205AA0"/>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71" name="Straight Arrow Connector 70"/>
          <p:cNvCxnSpPr/>
          <p:nvPr/>
        </p:nvCxnSpPr>
        <p:spPr bwMode="auto">
          <a:xfrm rot="16200000" flipV="1">
            <a:off x="3733800" y="5030788"/>
            <a:ext cx="612775" cy="0"/>
          </a:xfrm>
          <a:prstGeom prst="straightConnector1">
            <a:avLst/>
          </a:prstGeom>
          <a:solidFill>
            <a:schemeClr val="bg1"/>
          </a:solidFill>
          <a:ln w="38100" cap="flat" cmpd="sng" algn="ctr">
            <a:solidFill>
              <a:srgbClr val="205AA0"/>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72" name="Straight Arrow Connector 71"/>
          <p:cNvCxnSpPr/>
          <p:nvPr/>
        </p:nvCxnSpPr>
        <p:spPr bwMode="auto">
          <a:xfrm rot="5400000" flipH="1" flipV="1">
            <a:off x="4942682" y="4952206"/>
            <a:ext cx="457200" cy="1587"/>
          </a:xfrm>
          <a:prstGeom prst="straightConnector1">
            <a:avLst/>
          </a:prstGeom>
          <a:solidFill>
            <a:schemeClr val="bg1"/>
          </a:solidFill>
          <a:ln w="38100" cap="flat" cmpd="sng" algn="ctr">
            <a:solidFill>
              <a:srgbClr val="205AA0"/>
            </a:solidFill>
            <a:prstDash val="solid"/>
            <a:round/>
            <a:headEnd type="triangle" w="med" len="med"/>
            <a:tailEnd type="triangle" w="med" len="med"/>
          </a:ln>
          <a:effectLst>
            <a:outerShdw blurRad="50800" dist="38100" dir="2700000" algn="tl" rotWithShape="0">
              <a:prstClr val="black">
                <a:alpha val="40000"/>
              </a:prstClr>
            </a:outerShdw>
          </a:effectLst>
        </p:spPr>
      </p:cxnSp>
      <p:cxnSp>
        <p:nvCxnSpPr>
          <p:cNvPr id="78" name="Straight Arrow Connector 77"/>
          <p:cNvCxnSpPr/>
          <p:nvPr/>
        </p:nvCxnSpPr>
        <p:spPr bwMode="auto">
          <a:xfrm>
            <a:off x="7010400" y="5029200"/>
            <a:ext cx="457200" cy="6350"/>
          </a:xfrm>
          <a:prstGeom prst="straightConnector1">
            <a:avLst/>
          </a:prstGeom>
          <a:solidFill>
            <a:schemeClr val="bg1"/>
          </a:solidFill>
          <a:ln w="38100" cap="flat" cmpd="sng" algn="ctr">
            <a:solidFill>
              <a:srgbClr val="C00000"/>
            </a:solidFill>
            <a:prstDash val="solid"/>
            <a:round/>
            <a:headEnd type="oval" w="med" len="med"/>
            <a:tailEnd type="triangle" w="med" len="med"/>
          </a:ln>
          <a:effectLst>
            <a:outerShdw blurRad="50800" dist="38100" dir="2700000" algn="tl" rotWithShape="0">
              <a:prstClr val="black">
                <a:alpha val="40000"/>
              </a:prstClr>
            </a:outerShdw>
          </a:effectLst>
        </p:spPr>
      </p:cxnSp>
      <p:sp>
        <p:nvSpPr>
          <p:cNvPr id="79" name="TextBox 78"/>
          <p:cNvSpPr txBox="1"/>
          <p:nvPr/>
        </p:nvSpPr>
        <p:spPr>
          <a:xfrm>
            <a:off x="7467600" y="4267200"/>
            <a:ext cx="1196975" cy="461963"/>
          </a:xfrm>
          <a:prstGeom prst="rect">
            <a:avLst/>
          </a:prstGeom>
          <a:noFill/>
        </p:spPr>
        <p:txBody>
          <a:bodyPr wrap="none">
            <a:spAutoFit/>
          </a:bodyPr>
          <a:lstStyle/>
          <a:p>
            <a:pPr>
              <a:defRPr/>
            </a:pPr>
            <a:r>
              <a:rPr lang="en-US" sz="1200" dirty="0">
                <a:latin typeface="+mn-lt"/>
              </a:rPr>
              <a:t>Portfolio</a:t>
            </a:r>
            <a:br>
              <a:rPr lang="en-US" sz="1200" dirty="0">
                <a:latin typeface="+mn-lt"/>
              </a:rPr>
            </a:br>
            <a:r>
              <a:rPr lang="en-US" sz="1200" dirty="0">
                <a:latin typeface="+mn-lt"/>
              </a:rPr>
              <a:t>Management</a:t>
            </a:r>
          </a:p>
        </p:txBody>
      </p:sp>
      <p:cxnSp>
        <p:nvCxnSpPr>
          <p:cNvPr id="80" name="Straight Arrow Connector 79"/>
          <p:cNvCxnSpPr/>
          <p:nvPr/>
        </p:nvCxnSpPr>
        <p:spPr bwMode="auto">
          <a:xfrm>
            <a:off x="6934200" y="4500563"/>
            <a:ext cx="533400" cy="1587"/>
          </a:xfrm>
          <a:prstGeom prst="straightConnector1">
            <a:avLst/>
          </a:prstGeom>
          <a:solidFill>
            <a:schemeClr val="bg1"/>
          </a:solidFill>
          <a:ln w="28575" cap="flat" cmpd="sng" algn="ctr">
            <a:solidFill>
              <a:srgbClr val="008000"/>
            </a:solidFill>
            <a:prstDash val="solid"/>
            <a:round/>
            <a:headEnd type="arrow" w="med" len="med"/>
            <a:tailEnd type="arrow" w="med" len="med"/>
          </a:ln>
          <a:effectLst>
            <a:outerShdw blurRad="50800" dist="38100" dir="2700000" algn="tl" rotWithShape="0">
              <a:prstClr val="black">
                <a:alpha val="40000"/>
              </a:prstClr>
            </a:outerShdw>
          </a:effectLst>
        </p:spPr>
      </p:cxnSp>
      <p:cxnSp>
        <p:nvCxnSpPr>
          <p:cNvPr id="100" name="Straight Arrow Connector 99"/>
          <p:cNvCxnSpPr/>
          <p:nvPr/>
        </p:nvCxnSpPr>
        <p:spPr bwMode="auto">
          <a:xfrm rot="5400000" flipH="1" flipV="1">
            <a:off x="2772569" y="3042444"/>
            <a:ext cx="936625" cy="528637"/>
          </a:xfrm>
          <a:prstGeom prst="straightConnector1">
            <a:avLst/>
          </a:prstGeom>
          <a:solidFill>
            <a:schemeClr val="bg1"/>
          </a:solidFill>
          <a:ln w="28575" cap="flat" cmpd="sng" algn="ctr">
            <a:solidFill>
              <a:srgbClr val="008000"/>
            </a:solidFill>
            <a:prstDash val="solid"/>
            <a:round/>
            <a:headEnd type="arrow" w="med" len="med"/>
            <a:tailEnd type="arrow" w="med" len="med"/>
          </a:ln>
          <a:effectLst>
            <a:outerShdw blurRad="50800" dist="38100" dir="2700000" algn="tl" rotWithShape="0">
              <a:prstClr val="black">
                <a:alpha val="40000"/>
              </a:prstClr>
            </a:outerShdw>
          </a:effectLst>
        </p:spPr>
      </p:cxnSp>
      <p:cxnSp>
        <p:nvCxnSpPr>
          <p:cNvPr id="101" name="Straight Arrow Connector 100"/>
          <p:cNvCxnSpPr/>
          <p:nvPr/>
        </p:nvCxnSpPr>
        <p:spPr bwMode="auto">
          <a:xfrm rot="16200000" flipV="1">
            <a:off x="4441031" y="2917032"/>
            <a:ext cx="447675" cy="271462"/>
          </a:xfrm>
          <a:prstGeom prst="straightConnector1">
            <a:avLst/>
          </a:prstGeom>
          <a:solidFill>
            <a:schemeClr val="bg1"/>
          </a:solidFill>
          <a:ln w="28575" cap="flat" cmpd="sng" algn="ctr">
            <a:solidFill>
              <a:srgbClr val="008000"/>
            </a:solidFill>
            <a:prstDash val="solid"/>
            <a:round/>
            <a:headEnd type="arrow" w="med" len="med"/>
            <a:tailEnd type="arrow" w="med" len="med"/>
          </a:ln>
          <a:effectLst>
            <a:outerShdw blurRad="50800" dist="38100" dir="2700000" algn="tl" rotWithShape="0">
              <a:prstClr val="black">
                <a:alpha val="40000"/>
              </a:prstClr>
            </a:outerShdw>
          </a:effectLst>
        </p:spPr>
      </p:cxnSp>
      <p:sp>
        <p:nvSpPr>
          <p:cNvPr id="1082381" name="TextBox 32"/>
          <p:cNvSpPr txBox="1">
            <a:spLocks noChangeArrowheads="1"/>
          </p:cNvSpPr>
          <p:nvPr/>
        </p:nvSpPr>
        <p:spPr bwMode="auto">
          <a:xfrm>
            <a:off x="490538" y="1330325"/>
            <a:ext cx="3429000" cy="1190625"/>
          </a:xfrm>
          <a:prstGeom prst="rect">
            <a:avLst/>
          </a:prstGeom>
          <a:noFill/>
          <a:ln w="9525">
            <a:noFill/>
            <a:miter lim="800000"/>
            <a:headEnd/>
            <a:tailEnd/>
          </a:ln>
        </p:spPr>
        <p:txBody>
          <a:bodyPr>
            <a:spAutoFit/>
          </a:bodyPr>
          <a:lstStyle/>
          <a:p>
            <a:r>
              <a:rPr lang="en-US" sz="1800" b="0">
                <a:latin typeface="Century Gothic" pitchFamily="34" charset="0"/>
              </a:rPr>
              <a:t>Mathematical Models</a:t>
            </a:r>
            <a:br>
              <a:rPr lang="en-US" sz="1800" b="0">
                <a:latin typeface="Century Gothic" pitchFamily="34" charset="0"/>
              </a:rPr>
            </a:br>
            <a:r>
              <a:rPr lang="en-US" sz="1800" b="0">
                <a:latin typeface="Century Gothic" pitchFamily="34" charset="0"/>
              </a:rPr>
              <a:t>1) Program Estimation</a:t>
            </a:r>
            <a:br>
              <a:rPr lang="en-US" sz="1800" b="0">
                <a:latin typeface="Century Gothic" pitchFamily="34" charset="0"/>
              </a:rPr>
            </a:br>
            <a:r>
              <a:rPr lang="en-US" sz="1800" b="0">
                <a:latin typeface="Century Gothic" pitchFamily="34" charset="0"/>
              </a:rPr>
              <a:t>2) In-Flight Forecasting</a:t>
            </a:r>
            <a:br>
              <a:rPr lang="en-US" sz="1800" b="0">
                <a:latin typeface="Century Gothic" pitchFamily="34" charset="0"/>
              </a:rPr>
            </a:br>
            <a:r>
              <a:rPr lang="en-US" sz="1800" b="0">
                <a:latin typeface="Century Gothic" pitchFamily="34" charset="0"/>
              </a:rPr>
              <a:t>3) Benchmarking</a:t>
            </a:r>
          </a:p>
        </p:txBody>
      </p:sp>
      <p:sp>
        <p:nvSpPr>
          <p:cNvPr id="1082382" name="TextBox 45"/>
          <p:cNvSpPr txBox="1">
            <a:spLocks noChangeArrowheads="1"/>
          </p:cNvSpPr>
          <p:nvPr/>
        </p:nvSpPr>
        <p:spPr bwMode="auto">
          <a:xfrm>
            <a:off x="4648200" y="1295400"/>
            <a:ext cx="4267200" cy="915988"/>
          </a:xfrm>
          <a:prstGeom prst="rect">
            <a:avLst/>
          </a:prstGeom>
          <a:noFill/>
          <a:ln w="9525">
            <a:noFill/>
            <a:miter lim="800000"/>
            <a:headEnd/>
            <a:tailEnd/>
          </a:ln>
        </p:spPr>
        <p:txBody>
          <a:bodyPr>
            <a:spAutoFit/>
          </a:bodyPr>
          <a:lstStyle/>
          <a:p>
            <a:pPr algn="ctr"/>
            <a:r>
              <a:rPr lang="en-US" sz="1800" b="0">
                <a:latin typeface="Century Gothic" pitchFamily="34" charset="0"/>
              </a:rPr>
              <a:t>Based on 20+ years of research</a:t>
            </a:r>
            <a:br>
              <a:rPr lang="en-US" sz="1800" b="0">
                <a:latin typeface="Century Gothic" pitchFamily="34" charset="0"/>
              </a:rPr>
            </a:br>
            <a:r>
              <a:rPr lang="en-US" sz="1800" b="0">
                <a:latin typeface="Century Gothic" pitchFamily="34" charset="0"/>
              </a:rPr>
              <a:t>Industry Database of 12,000 projects</a:t>
            </a:r>
            <a:br>
              <a:rPr lang="en-US" sz="1800" b="0">
                <a:latin typeface="Century Gothic" pitchFamily="34" charset="0"/>
              </a:rPr>
            </a:br>
            <a:r>
              <a:rPr lang="en-US" sz="1800" b="0">
                <a:latin typeface="Century Gothic" pitchFamily="34" charset="0"/>
              </a:rPr>
              <a:t>Government and Commercial</a:t>
            </a:r>
          </a:p>
        </p:txBody>
      </p:sp>
      <p:sp>
        <p:nvSpPr>
          <p:cNvPr id="70" name="Freeform 69"/>
          <p:cNvSpPr/>
          <p:nvPr/>
        </p:nvSpPr>
        <p:spPr bwMode="auto">
          <a:xfrm>
            <a:off x="3525838" y="4648200"/>
            <a:ext cx="969962" cy="500063"/>
          </a:xfrm>
          <a:custGeom>
            <a:avLst/>
            <a:gdLst>
              <a:gd name="connsiteX0" fmla="*/ 1158949 w 1158949"/>
              <a:gd name="connsiteY0" fmla="*/ 0 h 680483"/>
              <a:gd name="connsiteX1" fmla="*/ 776177 w 1158949"/>
              <a:gd name="connsiteY1" fmla="*/ 680483 h 680483"/>
              <a:gd name="connsiteX2" fmla="*/ 318977 w 1158949"/>
              <a:gd name="connsiteY2" fmla="*/ 669851 h 680483"/>
              <a:gd name="connsiteX3" fmla="*/ 0 w 1158949"/>
              <a:gd name="connsiteY3" fmla="*/ 42530 h 680483"/>
              <a:gd name="connsiteX0" fmla="*/ 1105786 w 1105786"/>
              <a:gd name="connsiteY0" fmla="*/ 42530 h 637953"/>
              <a:gd name="connsiteX1" fmla="*/ 776177 w 1105786"/>
              <a:gd name="connsiteY1" fmla="*/ 637953 h 637953"/>
              <a:gd name="connsiteX2" fmla="*/ 318977 w 1105786"/>
              <a:gd name="connsiteY2" fmla="*/ 627321 h 637953"/>
              <a:gd name="connsiteX3" fmla="*/ 0 w 1105786"/>
              <a:gd name="connsiteY3" fmla="*/ 0 h 637953"/>
              <a:gd name="connsiteX0" fmla="*/ 1105786 w 1105786"/>
              <a:gd name="connsiteY0" fmla="*/ 42530 h 652130"/>
              <a:gd name="connsiteX1" fmla="*/ 776177 w 1105786"/>
              <a:gd name="connsiteY1" fmla="*/ 637953 h 652130"/>
              <a:gd name="connsiteX2" fmla="*/ 343786 w 1105786"/>
              <a:gd name="connsiteY2" fmla="*/ 652130 h 652130"/>
              <a:gd name="connsiteX3" fmla="*/ 0 w 1105786"/>
              <a:gd name="connsiteY3" fmla="*/ 0 h 652130"/>
              <a:gd name="connsiteX0" fmla="*/ 1105786 w 1105786"/>
              <a:gd name="connsiteY0" fmla="*/ 42530 h 652130"/>
              <a:gd name="connsiteX1" fmla="*/ 724786 w 1105786"/>
              <a:gd name="connsiteY1" fmla="*/ 652129 h 652130"/>
              <a:gd name="connsiteX2" fmla="*/ 343786 w 1105786"/>
              <a:gd name="connsiteY2" fmla="*/ 652130 h 652130"/>
              <a:gd name="connsiteX3" fmla="*/ 0 w 1105786"/>
              <a:gd name="connsiteY3" fmla="*/ 0 h 652130"/>
              <a:gd name="connsiteX0" fmla="*/ 1105786 w 1105786"/>
              <a:gd name="connsiteY0" fmla="*/ 42530 h 652130"/>
              <a:gd name="connsiteX1" fmla="*/ 724786 w 1105786"/>
              <a:gd name="connsiteY1" fmla="*/ 652129 h 652130"/>
              <a:gd name="connsiteX2" fmla="*/ 343786 w 1105786"/>
              <a:gd name="connsiteY2" fmla="*/ 652130 h 652130"/>
              <a:gd name="connsiteX3" fmla="*/ 0 w 1105786"/>
              <a:gd name="connsiteY3" fmla="*/ 0 h 652130"/>
              <a:gd name="connsiteX0" fmla="*/ 1105786 w 1105786"/>
              <a:gd name="connsiteY0" fmla="*/ 42530 h 652130"/>
              <a:gd name="connsiteX1" fmla="*/ 1029586 w 1105786"/>
              <a:gd name="connsiteY1" fmla="*/ 194929 h 652130"/>
              <a:gd name="connsiteX2" fmla="*/ 724786 w 1105786"/>
              <a:gd name="connsiteY2" fmla="*/ 652129 h 652130"/>
              <a:gd name="connsiteX3" fmla="*/ 343786 w 1105786"/>
              <a:gd name="connsiteY3" fmla="*/ 652130 h 652130"/>
              <a:gd name="connsiteX4" fmla="*/ 0 w 1105786"/>
              <a:gd name="connsiteY4" fmla="*/ 0 h 652130"/>
              <a:gd name="connsiteX0" fmla="*/ 1105786 w 1105786"/>
              <a:gd name="connsiteY0" fmla="*/ 42530 h 652130"/>
              <a:gd name="connsiteX1" fmla="*/ 724786 w 1105786"/>
              <a:gd name="connsiteY1" fmla="*/ 652129 h 652130"/>
              <a:gd name="connsiteX2" fmla="*/ 343786 w 1105786"/>
              <a:gd name="connsiteY2" fmla="*/ 652130 h 652130"/>
              <a:gd name="connsiteX3" fmla="*/ 0 w 1105786"/>
              <a:gd name="connsiteY3" fmla="*/ 0 h 652130"/>
              <a:gd name="connsiteX0" fmla="*/ 1029586 w 1029586"/>
              <a:gd name="connsiteY0" fmla="*/ 194929 h 652130"/>
              <a:gd name="connsiteX1" fmla="*/ 724786 w 1029586"/>
              <a:gd name="connsiteY1" fmla="*/ 652129 h 652130"/>
              <a:gd name="connsiteX2" fmla="*/ 343786 w 1029586"/>
              <a:gd name="connsiteY2" fmla="*/ 652130 h 652130"/>
              <a:gd name="connsiteX3" fmla="*/ 0 w 1029586"/>
              <a:gd name="connsiteY3" fmla="*/ 0 h 652130"/>
              <a:gd name="connsiteX0" fmla="*/ 990600 w 990600"/>
              <a:gd name="connsiteY0" fmla="*/ 0 h 457201"/>
              <a:gd name="connsiteX1" fmla="*/ 685800 w 990600"/>
              <a:gd name="connsiteY1" fmla="*/ 457200 h 457201"/>
              <a:gd name="connsiteX2" fmla="*/ 304800 w 990600"/>
              <a:gd name="connsiteY2" fmla="*/ 457201 h 457201"/>
              <a:gd name="connsiteX3" fmla="*/ 0 w 990600"/>
              <a:gd name="connsiteY3" fmla="*/ 0 h 457201"/>
              <a:gd name="connsiteX0" fmla="*/ 969335 w 969335"/>
              <a:gd name="connsiteY0" fmla="*/ 42530 h 499731"/>
              <a:gd name="connsiteX1" fmla="*/ 664535 w 969335"/>
              <a:gd name="connsiteY1" fmla="*/ 499730 h 499731"/>
              <a:gd name="connsiteX2" fmla="*/ 283535 w 969335"/>
              <a:gd name="connsiteY2" fmla="*/ 499731 h 499731"/>
              <a:gd name="connsiteX3" fmla="*/ 0 w 969335"/>
              <a:gd name="connsiteY3" fmla="*/ 0 h 499731"/>
            </a:gdLst>
            <a:ahLst/>
            <a:cxnLst>
              <a:cxn ang="0">
                <a:pos x="connsiteX0" y="connsiteY0"/>
              </a:cxn>
              <a:cxn ang="0">
                <a:pos x="connsiteX1" y="connsiteY1"/>
              </a:cxn>
              <a:cxn ang="0">
                <a:pos x="connsiteX2" y="connsiteY2"/>
              </a:cxn>
              <a:cxn ang="0">
                <a:pos x="connsiteX3" y="connsiteY3"/>
              </a:cxn>
            </a:cxnLst>
            <a:rect l="l" t="t" r="r" b="b"/>
            <a:pathLst>
              <a:path w="969335" h="499731">
                <a:moveTo>
                  <a:pt x="969335" y="42530"/>
                </a:moveTo>
                <a:lnTo>
                  <a:pt x="664535" y="499730"/>
                </a:lnTo>
                <a:lnTo>
                  <a:pt x="283535" y="499731"/>
                </a:lnTo>
                <a:lnTo>
                  <a:pt x="0" y="0"/>
                </a:lnTo>
              </a:path>
            </a:pathLst>
          </a:custGeom>
          <a:noFill/>
          <a:ln w="38100" cap="flat" cmpd="sng" algn="ctr">
            <a:solidFill>
              <a:srgbClr val="C00000"/>
            </a:solidFill>
            <a:prstDash val="solid"/>
            <a:round/>
            <a:headEnd type="oval" w="med" len="med"/>
            <a:tailEnd type="triangle" w="med" len="med"/>
          </a:ln>
          <a:effectLst>
            <a:outerShdw blurRad="50800" dist="38100" dir="2700000" algn="tl" rotWithShape="0">
              <a:prstClr val="black">
                <a:alpha val="40000"/>
              </a:prstClr>
            </a:outerShdw>
          </a:effectLst>
        </p:spPr>
        <p:txBody>
          <a:bodyPr wrap="none">
            <a:spAutoFit/>
          </a:bodyPr>
          <a:lstStyle/>
          <a:p>
            <a:pPr eaLnBrk="0" hangingPunct="0">
              <a:defRPr/>
            </a:pPr>
            <a:endParaRPr lang="en-US">
              <a:solidFill>
                <a:schemeClr val="hlink"/>
              </a:solidFill>
            </a:endParaRPr>
          </a:p>
        </p:txBody>
      </p:sp>
      <p:sp>
        <p:nvSpPr>
          <p:cNvPr id="77" name="Freeform 76"/>
          <p:cNvSpPr/>
          <p:nvPr/>
        </p:nvSpPr>
        <p:spPr bwMode="auto">
          <a:xfrm>
            <a:off x="3535363" y="4235450"/>
            <a:ext cx="427037" cy="260350"/>
          </a:xfrm>
          <a:custGeom>
            <a:avLst/>
            <a:gdLst>
              <a:gd name="connsiteX0" fmla="*/ 0 w 361507"/>
              <a:gd name="connsiteY0" fmla="*/ 255182 h 255182"/>
              <a:gd name="connsiteX1" fmla="*/ 159488 w 361507"/>
              <a:gd name="connsiteY1" fmla="*/ 10633 h 255182"/>
              <a:gd name="connsiteX2" fmla="*/ 361507 w 361507"/>
              <a:gd name="connsiteY2" fmla="*/ 0 h 255182"/>
              <a:gd name="connsiteX0" fmla="*/ 0 w 427074"/>
              <a:gd name="connsiteY0" fmla="*/ 260498 h 260498"/>
              <a:gd name="connsiteX1" fmla="*/ 159488 w 427074"/>
              <a:gd name="connsiteY1" fmla="*/ 15949 h 260498"/>
              <a:gd name="connsiteX2" fmla="*/ 427074 w 427074"/>
              <a:gd name="connsiteY2" fmla="*/ 0 h 260498"/>
            </a:gdLst>
            <a:ahLst/>
            <a:cxnLst>
              <a:cxn ang="0">
                <a:pos x="connsiteX0" y="connsiteY0"/>
              </a:cxn>
              <a:cxn ang="0">
                <a:pos x="connsiteX1" y="connsiteY1"/>
              </a:cxn>
              <a:cxn ang="0">
                <a:pos x="connsiteX2" y="connsiteY2"/>
              </a:cxn>
            </a:cxnLst>
            <a:rect l="l" t="t" r="r" b="b"/>
            <a:pathLst>
              <a:path w="427074" h="260498">
                <a:moveTo>
                  <a:pt x="0" y="260498"/>
                </a:moveTo>
                <a:lnTo>
                  <a:pt x="159488" y="15949"/>
                </a:lnTo>
                <a:lnTo>
                  <a:pt x="427074" y="0"/>
                </a:lnTo>
              </a:path>
            </a:pathLst>
          </a:custGeom>
          <a:noFill/>
          <a:ln w="38100" cap="flat" cmpd="sng" algn="ctr">
            <a:solidFill>
              <a:srgbClr val="C00000"/>
            </a:solidFill>
            <a:prstDash val="solid"/>
            <a:round/>
            <a:headEnd type="oval" w="med" len="med"/>
            <a:tailEnd type="triangle" w="med" len="med"/>
          </a:ln>
          <a:effectLst>
            <a:outerShdw blurRad="50800" dist="38100" dir="2700000" algn="tl" rotWithShape="0">
              <a:prstClr val="black">
                <a:alpha val="40000"/>
              </a:prstClr>
            </a:outerShdw>
          </a:effectLst>
        </p:spPr>
        <p:txBody>
          <a:bodyPr wrap="none">
            <a:spAutoFit/>
          </a:bodyPr>
          <a:lstStyle/>
          <a:p>
            <a:pPr eaLnBrk="0" hangingPunct="0">
              <a:defRPr/>
            </a:pPr>
            <a:endParaRPr lang="en-US">
              <a:solidFill>
                <a:schemeClr val="hlink"/>
              </a:solidFill>
            </a:endParaRPr>
          </a:p>
        </p:txBody>
      </p:sp>
      <p:sp>
        <p:nvSpPr>
          <p:cNvPr id="81" name="Freeform 80"/>
          <p:cNvSpPr/>
          <p:nvPr/>
        </p:nvSpPr>
        <p:spPr bwMode="auto">
          <a:xfrm>
            <a:off x="4114800" y="4246563"/>
            <a:ext cx="439738" cy="260350"/>
          </a:xfrm>
          <a:custGeom>
            <a:avLst/>
            <a:gdLst>
              <a:gd name="connsiteX0" fmla="*/ 0 w 425302"/>
              <a:gd name="connsiteY0" fmla="*/ 0 h 212651"/>
              <a:gd name="connsiteX1" fmla="*/ 265814 w 425302"/>
              <a:gd name="connsiteY1" fmla="*/ 0 h 212651"/>
              <a:gd name="connsiteX2" fmla="*/ 425302 w 425302"/>
              <a:gd name="connsiteY2" fmla="*/ 212651 h 212651"/>
              <a:gd name="connsiteX0" fmla="*/ 0 w 439479"/>
              <a:gd name="connsiteY0" fmla="*/ 0 h 260498"/>
              <a:gd name="connsiteX1" fmla="*/ 265814 w 439479"/>
              <a:gd name="connsiteY1" fmla="*/ 0 h 260498"/>
              <a:gd name="connsiteX2" fmla="*/ 439479 w 439479"/>
              <a:gd name="connsiteY2" fmla="*/ 260498 h 260498"/>
            </a:gdLst>
            <a:ahLst/>
            <a:cxnLst>
              <a:cxn ang="0">
                <a:pos x="connsiteX0" y="connsiteY0"/>
              </a:cxn>
              <a:cxn ang="0">
                <a:pos x="connsiteX1" y="connsiteY1"/>
              </a:cxn>
              <a:cxn ang="0">
                <a:pos x="connsiteX2" y="connsiteY2"/>
              </a:cxn>
            </a:cxnLst>
            <a:rect l="l" t="t" r="r" b="b"/>
            <a:pathLst>
              <a:path w="439479" h="260498">
                <a:moveTo>
                  <a:pt x="0" y="0"/>
                </a:moveTo>
                <a:lnTo>
                  <a:pt x="265814" y="0"/>
                </a:lnTo>
                <a:lnTo>
                  <a:pt x="439479" y="260498"/>
                </a:lnTo>
              </a:path>
            </a:pathLst>
          </a:custGeom>
          <a:noFill/>
          <a:ln w="38100" cap="flat" cmpd="sng" algn="ctr">
            <a:solidFill>
              <a:srgbClr val="C00000"/>
            </a:solidFill>
            <a:prstDash val="solid"/>
            <a:round/>
            <a:headEnd type="oval" w="med" len="med"/>
            <a:tailEnd type="triangle" w="med" len="med"/>
          </a:ln>
          <a:effectLst>
            <a:outerShdw blurRad="50800" dist="38100" dir="2700000" algn="tl" rotWithShape="0">
              <a:prstClr val="black">
                <a:alpha val="40000"/>
              </a:prstClr>
            </a:outerShdw>
          </a:effectLst>
        </p:spPr>
        <p:txBody>
          <a:bodyPr wrap="none">
            <a:spAutoFit/>
          </a:bodyPr>
          <a:lstStyle/>
          <a:p>
            <a:pPr eaLnBrk="0" hangingPunct="0">
              <a:defRPr/>
            </a:pPr>
            <a:endParaRPr lang="en-US">
              <a:solidFill>
                <a:schemeClr val="hlink"/>
              </a:solidFill>
            </a:endParaRPr>
          </a:p>
        </p:txBody>
      </p:sp>
      <p:sp>
        <p:nvSpPr>
          <p:cNvPr id="1082386" name="Rectangle 34"/>
          <p:cNvSpPr>
            <a:spLocks/>
          </p:cNvSpPr>
          <p:nvPr/>
        </p:nvSpPr>
        <p:spPr bwMode="auto">
          <a:xfrm>
            <a:off x="457200" y="274638"/>
            <a:ext cx="8229600" cy="563562"/>
          </a:xfrm>
          <a:prstGeom prst="rect">
            <a:avLst/>
          </a:prstGeom>
          <a:noFill/>
          <a:ln w="9525">
            <a:noFill/>
            <a:miter lim="800000"/>
            <a:headEnd/>
            <a:tailEnd/>
          </a:ln>
        </p:spPr>
        <p:txBody>
          <a:bodyPr anchor="ctr"/>
          <a:lstStyle/>
          <a:p>
            <a:pPr algn="ctr"/>
            <a:r>
              <a:rPr lang="en-US" sz="2800">
                <a:latin typeface="Verdana" pitchFamily="34" charset="0"/>
              </a:rPr>
              <a:t>SLIM Model Architecture Overview</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1000"/>
                                        <p:tgtEl>
                                          <p:spTgt spid="7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wipe(left)">
                                      <p:cBhvr>
                                        <p:cTn id="11" dur="1000"/>
                                        <p:tgtEl>
                                          <p:spTgt spid="81"/>
                                        </p:tgtEl>
                                      </p:cBhvr>
                                    </p:animEffect>
                                  </p:childTnLst>
                                </p:cTn>
                              </p:par>
                            </p:childTnLst>
                          </p:cTn>
                        </p:par>
                        <p:par>
                          <p:cTn id="12" fill="hold">
                            <p:stCondLst>
                              <p:cond delay="2000"/>
                            </p:stCondLst>
                            <p:childTnLst>
                              <p:par>
                                <p:cTn id="13" presetID="22" presetClass="entr" presetSubtype="2" fill="hold" nodeType="after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wipe(right)">
                                      <p:cBhvr>
                                        <p:cTn id="15" dur="1000"/>
                                        <p:tgtEl>
                                          <p:spTgt spid="7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up)">
                                      <p:cBhvr>
                                        <p:cTn id="20" dur="1000"/>
                                        <p:tgtEl>
                                          <p:spTgt spid="68"/>
                                        </p:tgtEl>
                                      </p:cBhvr>
                                    </p:animEffect>
                                  </p:childTnLst>
                                </p:cTn>
                              </p:par>
                              <p:par>
                                <p:cTn id="21" presetID="22" presetClass="entr" presetSubtype="1"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wipe(up)">
                                      <p:cBhvr>
                                        <p:cTn id="23" dur="1000"/>
                                        <p:tgtEl>
                                          <p:spTgt spid="71"/>
                                        </p:tgtEl>
                                      </p:cBhvr>
                                    </p:animEffect>
                                  </p:childTnLst>
                                </p:cTn>
                              </p:par>
                              <p:par>
                                <p:cTn id="24" presetID="22" presetClass="entr" presetSubtype="1" fill="hold" nodeType="with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up)">
                                      <p:cBhvr>
                                        <p:cTn id="26" dur="1000"/>
                                        <p:tgtEl>
                                          <p:spTgt spid="7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wipe(up)">
                                      <p:cBhvr>
                                        <p:cTn id="31" dur="1000"/>
                                        <p:tgtEl>
                                          <p:spTgt spid="100"/>
                                        </p:tgtEl>
                                      </p:cBhvr>
                                    </p:animEffect>
                                  </p:childTnLst>
                                </p:cTn>
                              </p:par>
                              <p:par>
                                <p:cTn id="32" presetID="22" presetClass="entr" presetSubtype="1" fill="hold" nodeType="withEffect">
                                  <p:stCondLst>
                                    <p:cond delay="0"/>
                                  </p:stCondLst>
                                  <p:childTnLst>
                                    <p:set>
                                      <p:cBhvr>
                                        <p:cTn id="33" dur="1" fill="hold">
                                          <p:stCondLst>
                                            <p:cond delay="0"/>
                                          </p:stCondLst>
                                        </p:cTn>
                                        <p:tgtEl>
                                          <p:spTgt spid="101"/>
                                        </p:tgtEl>
                                        <p:attrNameLst>
                                          <p:attrName>style.visibility</p:attrName>
                                        </p:attrNameLst>
                                      </p:cBhvr>
                                      <p:to>
                                        <p:strVal val="visible"/>
                                      </p:to>
                                    </p:set>
                                    <p:animEffect transition="in" filter="wipe(up)">
                                      <p:cBhvr>
                                        <p:cTn id="34"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7" name="Rectangle 2"/>
          <p:cNvSpPr>
            <a:spLocks noGrp="1"/>
          </p:cNvSpPr>
          <p:nvPr>
            <p:ph type="title" idx="4294967295"/>
          </p:nvPr>
        </p:nvSpPr>
        <p:spPr>
          <a:xfrm>
            <a:off x="0" y="228600"/>
            <a:ext cx="9144000" cy="762000"/>
          </a:xfrm>
        </p:spPr>
        <p:txBody>
          <a:bodyPr/>
          <a:lstStyle/>
          <a:p>
            <a:pPr eaLnBrk="1" hangingPunct="1"/>
            <a:r>
              <a:rPr lang="en-US" sz="2000" smtClean="0"/>
              <a:t>Questions: Contact Us</a:t>
            </a:r>
          </a:p>
        </p:txBody>
      </p:sp>
      <p:sp>
        <p:nvSpPr>
          <p:cNvPr id="661507" name="Rectangle 3"/>
          <p:cNvSpPr>
            <a:spLocks noChangeArrowheads="1"/>
          </p:cNvSpPr>
          <p:nvPr/>
        </p:nvSpPr>
        <p:spPr bwMode="auto">
          <a:xfrm>
            <a:off x="914400" y="1447800"/>
            <a:ext cx="7543800" cy="46640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a:outerShdw blurRad="50800" dist="38100" dir="2700000" algn="tl" rotWithShape="0">
              <a:prstClr val="black">
                <a:alpha val="40000"/>
              </a:prstClr>
            </a:outerShdw>
          </a:effectLst>
        </p:spPr>
        <p:txBody>
          <a:bodyPr>
            <a:spAutoFit/>
          </a:bodyPr>
          <a:lstStyle/>
          <a:p>
            <a:pPr>
              <a:defRPr/>
            </a:pPr>
            <a:r>
              <a:rPr lang="en-US" sz="2000" b="0"/>
              <a:t>Michael Mah</a:t>
            </a:r>
          </a:p>
          <a:p>
            <a:pPr>
              <a:defRPr/>
            </a:pPr>
            <a:r>
              <a:rPr lang="en-US" sz="2000" b="0"/>
              <a:t>Managing Partner</a:t>
            </a:r>
            <a:br>
              <a:rPr lang="en-US" sz="2000" b="0"/>
            </a:br>
            <a:r>
              <a:rPr lang="en-US" sz="2000" b="0"/>
              <a:t>QSM Associates, Inc.</a:t>
            </a:r>
            <a:br>
              <a:rPr lang="en-US" sz="2000" b="0"/>
            </a:br>
            <a:r>
              <a:rPr lang="en-US" sz="2000" b="0"/>
              <a:t>Pittsfield MA USA</a:t>
            </a:r>
          </a:p>
          <a:p>
            <a:pPr>
              <a:defRPr/>
            </a:pPr>
            <a:r>
              <a:rPr lang="en-US" sz="2000" b="0"/>
              <a:t/>
            </a:r>
            <a:br>
              <a:rPr lang="en-US" sz="2000" b="0"/>
            </a:br>
            <a:r>
              <a:rPr lang="en-US" sz="2000" b="0"/>
              <a:t>email: </a:t>
            </a:r>
            <a:r>
              <a:rPr lang="en-US" sz="2000" b="0">
                <a:hlinkClick r:id="rId3"/>
              </a:rPr>
              <a:t>michael.mah@qsma.com</a:t>
            </a:r>
            <a:r>
              <a:rPr lang="en-US" sz="2000" b="0"/>
              <a:t/>
            </a:r>
            <a:br>
              <a:rPr lang="en-US" sz="2000" b="0"/>
            </a:br>
            <a:r>
              <a:rPr lang="en-US" sz="2000" b="0"/>
              <a:t>website: </a:t>
            </a:r>
            <a:r>
              <a:rPr lang="en-US" sz="2000" b="0">
                <a:hlinkClick r:id="rId4"/>
              </a:rPr>
              <a:t>www.qsma.com</a:t>
            </a:r>
            <a:endParaRPr lang="en-US" sz="2000" b="0">
              <a:solidFill>
                <a:srgbClr val="0033CC"/>
              </a:solidFill>
            </a:endParaRPr>
          </a:p>
          <a:p>
            <a:pPr>
              <a:defRPr/>
            </a:pPr>
            <a:r>
              <a:rPr lang="en-US" sz="2000" b="0"/>
              <a:t>twitter:</a:t>
            </a:r>
            <a:r>
              <a:rPr lang="en-US" sz="2000" b="0">
                <a:solidFill>
                  <a:srgbClr val="0033CC"/>
                </a:solidFill>
              </a:rPr>
              <a:t> </a:t>
            </a:r>
            <a:r>
              <a:rPr lang="en-US" sz="2000" b="0">
                <a:solidFill>
                  <a:schemeClr val="hlink"/>
                </a:solidFill>
              </a:rPr>
              <a:t>@michaelcmah</a:t>
            </a:r>
          </a:p>
          <a:p>
            <a:pPr>
              <a:defRPr/>
            </a:pPr>
            <a:r>
              <a:rPr lang="en-US" sz="2000" b="0"/>
              <a:t>tel: 1 413-499-0988</a:t>
            </a:r>
            <a:br>
              <a:rPr lang="en-US" sz="2000" b="0"/>
            </a:br>
            <a:r>
              <a:rPr lang="en-US" sz="2000" b="0">
                <a:latin typeface="Verdana" pitchFamily="34" charset="0"/>
              </a:rPr>
              <a:t/>
            </a:r>
            <a:br>
              <a:rPr lang="en-US" sz="2000" b="0">
                <a:latin typeface="Verdana" pitchFamily="34" charset="0"/>
              </a:rPr>
            </a:br>
            <a:r>
              <a:rPr lang="en-US" sz="2000" b="0"/>
              <a:t>Andrea Gelli</a:t>
            </a:r>
            <a:br>
              <a:rPr lang="en-US" sz="2000" b="0"/>
            </a:br>
            <a:r>
              <a:rPr lang="en-US" sz="2000" b="0"/>
              <a:t>QSM Associates Switzerland</a:t>
            </a:r>
            <a:br>
              <a:rPr lang="en-US" sz="2000" b="0"/>
            </a:br>
            <a:r>
              <a:rPr lang="en-US" sz="2000" b="0"/>
              <a:t>8032 Zurich</a:t>
            </a:r>
            <a:br>
              <a:rPr lang="en-US" sz="2000" b="0"/>
            </a:br>
            <a:r>
              <a:rPr lang="en-US" sz="2000" b="0"/>
              <a:t>tel +41 44 555 9126</a:t>
            </a:r>
            <a:br>
              <a:rPr lang="en-US" sz="2000" b="0"/>
            </a:br>
            <a:r>
              <a:rPr lang="en-US" sz="2000" b="0"/>
              <a:t>email: andrea.gelli@qsma.ch</a:t>
            </a:r>
            <a:endParaRPr lang="en-US" sz="2000" b="0">
              <a:latin typeface="Verdana" pitchFamily="34" charset="0"/>
            </a:endParaRPr>
          </a:p>
        </p:txBody>
      </p:sp>
      <p:pic>
        <p:nvPicPr>
          <p:cNvPr id="1084419" name="Picture 2" descr="C:\Users\Dennis\Desktop\mm.png"/>
          <p:cNvPicPr>
            <a:picLocks noChangeAspect="1" noChangeArrowheads="1"/>
          </p:cNvPicPr>
          <p:nvPr/>
        </p:nvPicPr>
        <p:blipFill>
          <a:blip r:embed="rId5"/>
          <a:srcRect/>
          <a:stretch>
            <a:fillRect/>
          </a:stretch>
        </p:blipFill>
        <p:spPr bwMode="auto">
          <a:xfrm>
            <a:off x="6172200" y="1828800"/>
            <a:ext cx="1560513" cy="1752600"/>
          </a:xfrm>
          <a:prstGeom prst="rect">
            <a:avLst/>
          </a:prstGeom>
          <a:noFill/>
          <a:ln w="9525">
            <a:noFill/>
            <a:miter lim="800000"/>
            <a:headEnd/>
            <a:tailEnd/>
          </a:ln>
        </p:spPr>
      </p:pic>
      <p:pic>
        <p:nvPicPr>
          <p:cNvPr id="1084420" name="Picture 5" descr="Gelli_7570_cropsmall"/>
          <p:cNvPicPr>
            <a:picLocks noChangeAspect="1" noChangeArrowheads="1"/>
          </p:cNvPicPr>
          <p:nvPr/>
        </p:nvPicPr>
        <p:blipFill>
          <a:blip r:embed="rId6"/>
          <a:srcRect/>
          <a:stretch>
            <a:fillRect/>
          </a:stretch>
        </p:blipFill>
        <p:spPr bwMode="auto">
          <a:xfrm>
            <a:off x="6400800" y="4114800"/>
            <a:ext cx="1187450" cy="177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descr="IMG_290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Trident b"/>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9122" name="Object 2"/>
          <p:cNvGraphicFramePr>
            <a:graphicFrameLocks noChangeAspect="1"/>
          </p:cNvGraphicFramePr>
          <p:nvPr/>
        </p:nvGraphicFramePr>
        <p:xfrm>
          <a:off x="0" y="350838"/>
          <a:ext cx="9144000" cy="6507162"/>
        </p:xfrm>
        <a:graphic>
          <a:graphicData uri="http://schemas.openxmlformats.org/presentationml/2006/ole">
            <p:oleObj spid="_x0000_s1029122" name="Chart" r:id="rId3" imgW="9506102" imgH="4400702" progId="Excel.Chart.8">
              <p:embed/>
            </p:oleObj>
          </a:graphicData>
        </a:graphic>
      </p:graphicFrame>
      <p:sp>
        <p:nvSpPr>
          <p:cNvPr id="1029123" name="Rectangle 3"/>
          <p:cNvSpPr>
            <a:spLocks noGrp="1"/>
          </p:cNvSpPr>
          <p:nvPr>
            <p:ph type="title" idx="4294967295"/>
          </p:nvPr>
        </p:nvSpPr>
        <p:spPr>
          <a:xfrm>
            <a:off x="457200" y="228600"/>
            <a:ext cx="8229600" cy="685800"/>
          </a:xfrm>
        </p:spPr>
        <p:txBody>
          <a:bodyPr/>
          <a:lstStyle/>
          <a:p>
            <a:r>
              <a:rPr lang="en-US" sz="2400" smtClean="0"/>
              <a:t>A Rayleigh Bug Curve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145" name="Picture 2" descr="MobileEncryptedSwipe"/>
          <p:cNvPicPr>
            <a:picLocks noChangeAspect="1" noChangeArrowheads="1"/>
          </p:cNvPicPr>
          <p:nvPr/>
        </p:nvPicPr>
        <p:blipFill>
          <a:blip r:embed="rId2"/>
          <a:srcRect/>
          <a:stretch>
            <a:fillRect/>
          </a:stretch>
        </p:blipFill>
        <p:spPr bwMode="auto">
          <a:xfrm>
            <a:off x="0" y="1066800"/>
            <a:ext cx="9144000" cy="5791200"/>
          </a:xfrm>
          <a:prstGeom prst="rect">
            <a:avLst/>
          </a:prstGeom>
          <a:noFill/>
          <a:ln w="9525">
            <a:noFill/>
            <a:miter lim="800000"/>
            <a:headEnd/>
            <a:tailEnd/>
          </a:ln>
        </p:spPr>
      </p:pic>
      <p:sp>
        <p:nvSpPr>
          <p:cNvPr id="1030146" name="Rectangle 3"/>
          <p:cNvSpPr>
            <a:spLocks/>
          </p:cNvSpPr>
          <p:nvPr/>
        </p:nvSpPr>
        <p:spPr bwMode="auto">
          <a:xfrm>
            <a:off x="0" y="274638"/>
            <a:ext cx="9144000" cy="450850"/>
          </a:xfrm>
          <a:prstGeom prst="rect">
            <a:avLst/>
          </a:prstGeom>
          <a:noFill/>
          <a:ln w="9525">
            <a:noFill/>
            <a:miter lim="800000"/>
            <a:headEnd/>
            <a:tailEnd/>
          </a:ln>
        </p:spPr>
        <p:txBody>
          <a:bodyPr anchor="ctr"/>
          <a:lstStyle/>
          <a:p>
            <a:pPr algn="ctr"/>
            <a:r>
              <a:rPr lang="en-US">
                <a:latin typeface="Verdana" pitchFamily="34" charset="0"/>
              </a:rPr>
              <a:t> Project Profile - Card Swipe Project</a:t>
            </a:r>
          </a:p>
        </p:txBody>
      </p:sp>
      <p:sp>
        <p:nvSpPr>
          <p:cNvPr id="1030147" name="Oval 4"/>
          <p:cNvSpPr>
            <a:spLocks noChangeArrowheads="1"/>
          </p:cNvSpPr>
          <p:nvPr/>
        </p:nvSpPr>
        <p:spPr bwMode="auto">
          <a:xfrm>
            <a:off x="3429000" y="4419600"/>
            <a:ext cx="1524000" cy="990600"/>
          </a:xfrm>
          <a:prstGeom prst="ellipse">
            <a:avLst/>
          </a:prstGeom>
          <a:noFill/>
          <a:ln w="38100">
            <a:solidFill>
              <a:schemeClr val="hlink"/>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169" name="Rectangle 4"/>
          <p:cNvSpPr>
            <a:spLocks noGrp="1"/>
          </p:cNvSpPr>
          <p:nvPr>
            <p:ph type="title" idx="4294967295"/>
          </p:nvPr>
        </p:nvSpPr>
        <p:spPr>
          <a:xfrm>
            <a:off x="457200" y="274638"/>
            <a:ext cx="8229600" cy="487362"/>
          </a:xfrm>
        </p:spPr>
        <p:txBody>
          <a:bodyPr/>
          <a:lstStyle/>
          <a:p>
            <a:r>
              <a:rPr lang="en-US" sz="2400" smtClean="0"/>
              <a:t>Agile and Waterfall at a </a:t>
            </a:r>
            <a:br>
              <a:rPr lang="en-US" sz="2400" smtClean="0"/>
            </a:br>
            <a:r>
              <a:rPr lang="en-US" sz="2400" smtClean="0"/>
              <a:t>Medical Devices Company</a:t>
            </a:r>
          </a:p>
        </p:txBody>
      </p:sp>
      <p:pic>
        <p:nvPicPr>
          <p:cNvPr id="1031170" name="Picture 3"/>
          <p:cNvPicPr>
            <a:picLocks noChangeAspect="1" noChangeArrowheads="1"/>
          </p:cNvPicPr>
          <p:nvPr/>
        </p:nvPicPr>
        <p:blipFill>
          <a:blip r:embed="rId2"/>
          <a:srcRect l="19415" t="11066" r="2083" b="13332"/>
          <a:stretch>
            <a:fillRect/>
          </a:stretch>
        </p:blipFill>
        <p:spPr bwMode="auto">
          <a:xfrm>
            <a:off x="0" y="1079500"/>
            <a:ext cx="9144000" cy="5778500"/>
          </a:xfrm>
          <a:prstGeom prst="rect">
            <a:avLst/>
          </a:prstGeom>
          <a:noFill/>
          <a:ln w="9525">
            <a:solidFill>
              <a:schemeClr val="tx1"/>
            </a:solidFill>
            <a:miter lim="800000"/>
            <a:headEnd/>
            <a:tailEnd/>
          </a:ln>
        </p:spPr>
      </p:pic>
    </p:spTree>
  </p:cSld>
  <p:clrMapOvr>
    <a:masterClrMapping/>
  </p:clrMapOvr>
</p:sld>
</file>

<file path=ppt/theme/theme1.xml><?xml version="1.0" encoding="utf-8"?>
<a:theme xmlns:a="http://schemas.openxmlformats.org/drawingml/2006/main" name="Sample Benchmark Report Final version 2 Draf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Sample Benchmark Report Final version 2 Draft</Template>
  <TotalTime>44341</TotalTime>
  <Words>763</Words>
  <Application>Microsoft Office PowerPoint</Application>
  <PresentationFormat>On-screen Show (4:3)</PresentationFormat>
  <Paragraphs>150</Paragraphs>
  <Slides>46</Slides>
  <Notes>21</Notes>
  <HiddenSlides>0</HiddenSlides>
  <MMClips>0</MMClips>
  <ScaleCrop>false</ScaleCrop>
  <HeadingPairs>
    <vt:vector size="8" baseType="variant">
      <vt:variant>
        <vt:lpstr>Fonts Used</vt:lpstr>
      </vt:variant>
      <vt:variant>
        <vt:i4>10</vt:i4>
      </vt:variant>
      <vt:variant>
        <vt:lpstr>Design Template</vt:lpstr>
      </vt:variant>
      <vt:variant>
        <vt:i4>3</vt:i4>
      </vt:variant>
      <vt:variant>
        <vt:lpstr>Embedded OLE Servers</vt:lpstr>
      </vt:variant>
      <vt:variant>
        <vt:i4>1</vt:i4>
      </vt:variant>
      <vt:variant>
        <vt:lpstr>Slide Titles</vt:lpstr>
      </vt:variant>
      <vt:variant>
        <vt:i4>46</vt:i4>
      </vt:variant>
    </vt:vector>
  </HeadingPairs>
  <TitlesOfParts>
    <vt:vector size="60" baseType="lpstr">
      <vt:lpstr>Arial</vt:lpstr>
      <vt:lpstr>Verdana</vt:lpstr>
      <vt:lpstr>Wingdings</vt:lpstr>
      <vt:lpstr>Calibri</vt:lpstr>
      <vt:lpstr>Book Antiqua</vt:lpstr>
      <vt:lpstr>Arial Unicode MS</vt:lpstr>
      <vt:lpstr>Times New Roman</vt:lpstr>
      <vt:lpstr>Swis721 BlkCn BT</vt:lpstr>
      <vt:lpstr>Arial Narrow</vt:lpstr>
      <vt:lpstr>Century Gothic</vt:lpstr>
      <vt:lpstr>Sample Benchmark Report Final version 2 Draft</vt:lpstr>
      <vt:lpstr>Sample Benchmark Report Final version 2 Draft</vt:lpstr>
      <vt:lpstr>Sample Benchmark Report Final version 2 Draft</vt:lpstr>
      <vt:lpstr>Chart</vt:lpstr>
      <vt:lpstr>Slide 1</vt:lpstr>
      <vt:lpstr>Michael Mah</vt:lpstr>
      <vt:lpstr>The QSM SLIM Database</vt:lpstr>
      <vt:lpstr>Partial List of Clients</vt:lpstr>
      <vt:lpstr>Slide 5</vt:lpstr>
      <vt:lpstr>Slide 6</vt:lpstr>
      <vt:lpstr>A Rayleigh Bug Curve</vt:lpstr>
      <vt:lpstr>Slide 8</vt:lpstr>
      <vt:lpstr>Agile and Waterfall at a  Medical Devices Company</vt:lpstr>
      <vt:lpstr>Slide 10</vt:lpstr>
      <vt:lpstr>Slide 11</vt:lpstr>
      <vt:lpstr>Real Work,… Optional Chaos</vt:lpstr>
      <vt:lpstr>Slide 13</vt:lpstr>
      <vt:lpstr>Trendline Assessment – Defects/Quality</vt:lpstr>
      <vt:lpstr>Slide 15</vt:lpstr>
      <vt:lpstr>Company A vs. Industry Average</vt:lpstr>
      <vt:lpstr>2017 vs. Industry Average</vt:lpstr>
      <vt:lpstr>Slide 18</vt:lpstr>
      <vt:lpstr>Slide 19</vt:lpstr>
      <vt:lpstr>Slide 20</vt:lpstr>
      <vt:lpstr>Feature/Value Driven Development</vt:lpstr>
      <vt:lpstr>“IRACIS” Index</vt:lpstr>
      <vt:lpstr>Slide 23</vt:lpstr>
      <vt:lpstr>Proper Planning</vt:lpstr>
      <vt:lpstr>Slide 25</vt:lpstr>
      <vt:lpstr>Slide 26</vt:lpstr>
      <vt:lpstr>Slide 27</vt:lpstr>
      <vt:lpstr>Slide 28</vt:lpstr>
      <vt:lpstr>FAA Radar Flight Following</vt:lpstr>
      <vt:lpstr>Radar Flight Following (Foreflight)</vt:lpstr>
      <vt:lpstr>Slide 31</vt:lpstr>
      <vt:lpstr>Slide 32</vt:lpstr>
      <vt:lpstr>Slide 33</vt:lpstr>
      <vt:lpstr>Slide 34</vt:lpstr>
      <vt:lpstr>Slide 35</vt:lpstr>
      <vt:lpstr>Slide 36</vt:lpstr>
      <vt:lpstr>Domain Knowledge</vt:lpstr>
      <vt:lpstr>Short Feedback Loops</vt:lpstr>
      <vt:lpstr>Avoiding Burnout</vt:lpstr>
      <vt:lpstr>Transparency</vt:lpstr>
      <vt:lpstr>High-bandwidth Communication</vt:lpstr>
      <vt:lpstr>Build a Little Less</vt:lpstr>
      <vt:lpstr>Slide 43</vt:lpstr>
      <vt:lpstr>QSM SLIM Benchmark Defect Trends</vt:lpstr>
      <vt:lpstr>Slide 45</vt:lpstr>
      <vt:lpstr>Questions: Contact Us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Nuclear Submarines to Agile Widgets</dc:title>
  <dc:creator>Michael Mah</dc:creator>
  <cp:lastModifiedBy>Michael Mah</cp:lastModifiedBy>
  <cp:revision>387</cp:revision>
  <dcterms:created xsi:type="dcterms:W3CDTF">2009-11-02T18:58:35Z</dcterms:created>
  <dcterms:modified xsi:type="dcterms:W3CDTF">2018-04-19T14:52:41Z</dcterms:modified>
</cp:coreProperties>
</file>