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8" r:id="rId2"/>
    <p:sldId id="409" r:id="rId3"/>
    <p:sldId id="384" r:id="rId4"/>
    <p:sldId id="416" r:id="rId5"/>
    <p:sldId id="392" r:id="rId6"/>
    <p:sldId id="420" r:id="rId7"/>
    <p:sldId id="429" r:id="rId8"/>
    <p:sldId id="408" r:id="rId9"/>
    <p:sldId id="393" r:id="rId10"/>
    <p:sldId id="390" r:id="rId11"/>
    <p:sldId id="430" r:id="rId12"/>
    <p:sldId id="414" r:id="rId13"/>
    <p:sldId id="415" r:id="rId14"/>
    <p:sldId id="431" r:id="rId15"/>
    <p:sldId id="394" r:id="rId16"/>
    <p:sldId id="397" r:id="rId17"/>
    <p:sldId id="419" r:id="rId18"/>
    <p:sldId id="400" r:id="rId19"/>
    <p:sldId id="422" r:id="rId20"/>
    <p:sldId id="396" r:id="rId21"/>
    <p:sldId id="417" r:id="rId22"/>
    <p:sldId id="402" r:id="rId23"/>
    <p:sldId id="405" r:id="rId24"/>
    <p:sldId id="399" r:id="rId25"/>
    <p:sldId id="426" r:id="rId26"/>
    <p:sldId id="42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8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430">
          <p15:clr>
            <a:srgbClr val="A4A3A4"/>
          </p15:clr>
        </p15:guide>
        <p15:guide id="4" orient="horz" pos="2750">
          <p15:clr>
            <a:srgbClr val="A4A3A4"/>
          </p15:clr>
        </p15:guide>
        <p15:guide id="5" orient="horz" pos="3129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orient="horz" pos="408">
          <p15:clr>
            <a:srgbClr val="A4A3A4"/>
          </p15:clr>
        </p15:guide>
        <p15:guide id="8" orient="horz" pos="3238">
          <p15:clr>
            <a:srgbClr val="A4A3A4"/>
          </p15:clr>
        </p15:guide>
        <p15:guide id="9" orient="horz" pos="3048">
          <p15:clr>
            <a:srgbClr val="A4A3A4"/>
          </p15:clr>
        </p15:guide>
        <p15:guide id="10" orient="horz" pos="785">
          <p15:clr>
            <a:srgbClr val="A4A3A4"/>
          </p15:clr>
        </p15:guide>
        <p15:guide id="11" pos="5081">
          <p15:clr>
            <a:srgbClr val="A4A3A4"/>
          </p15:clr>
        </p15:guide>
        <p15:guide id="12" pos="4324">
          <p15:clr>
            <a:srgbClr val="A4A3A4"/>
          </p15:clr>
        </p15:guide>
        <p15:guide id="13" pos="1699">
          <p15:clr>
            <a:srgbClr val="A4A3A4"/>
          </p15:clr>
        </p15:guide>
        <p15:guide id="14" pos="455">
          <p15:clr>
            <a:srgbClr val="A4A3A4"/>
          </p15:clr>
        </p15:guide>
        <p15:guide id="15" pos="5739">
          <p15:clr>
            <a:srgbClr val="A4A3A4"/>
          </p15:clr>
        </p15:guide>
        <p15:guide id="16" pos="1779">
          <p15:clr>
            <a:srgbClr val="A4A3A4"/>
          </p15:clr>
        </p15:guide>
        <p15:guide id="17" pos="2872">
          <p15:clr>
            <a:srgbClr val="A4A3A4"/>
          </p15:clr>
        </p15:guide>
        <p15:guide id="18" pos="5619">
          <p15:clr>
            <a:srgbClr val="A4A3A4"/>
          </p15:clr>
        </p15:guide>
        <p15:guide id="19" pos="21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0811"/>
    <a:srgbClr val="BE0B28"/>
    <a:srgbClr val="FFFF66"/>
    <a:srgbClr val="898989"/>
    <a:srgbClr val="CC0000"/>
    <a:srgbClr val="484E53"/>
    <a:srgbClr val="CF2233"/>
    <a:srgbClr val="E9022B"/>
    <a:srgbClr val="E61F31"/>
    <a:srgbClr val="E2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39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064" y="56"/>
      </p:cViewPr>
      <p:guideLst>
        <p:guide orient="horz" pos="998"/>
        <p:guide orient="horz" pos="1620"/>
        <p:guide orient="horz" pos="430"/>
        <p:guide orient="horz" pos="2750"/>
        <p:guide orient="horz" pos="3129"/>
        <p:guide orient="horz" pos="3239"/>
        <p:guide orient="horz" pos="408"/>
        <p:guide orient="horz" pos="3238"/>
        <p:guide orient="horz" pos="3048"/>
        <p:guide orient="horz" pos="785"/>
        <p:guide pos="5081"/>
        <p:guide pos="4324"/>
        <p:guide pos="1699"/>
        <p:guide pos="455"/>
        <p:guide pos="5739"/>
        <p:guide pos="1779"/>
        <p:guide pos="2872"/>
        <p:guide pos="5619"/>
        <p:guide pos="2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48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C395B-3F35-4E39-9AF0-5081B53A339B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41707-48FF-4B1C-A26B-658087E65424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Step 1</a:t>
          </a:r>
        </a:p>
      </dgm:t>
    </dgm:pt>
    <dgm:pt modelId="{5A490000-CE74-4667-ABE4-DE61FE07B976}" type="parTrans" cxnId="{E1C498E9-66B1-408B-98F2-89D82C0716C5}">
      <dgm:prSet/>
      <dgm:spPr/>
      <dgm:t>
        <a:bodyPr/>
        <a:lstStyle/>
        <a:p>
          <a:endParaRPr lang="en-US"/>
        </a:p>
      </dgm:t>
    </dgm:pt>
    <dgm:pt modelId="{4254DD54-79B7-4BB1-8607-39C4E3B4494C}" type="sibTrans" cxnId="{E1C498E9-66B1-408B-98F2-89D82C0716C5}">
      <dgm:prSet/>
      <dgm:spPr/>
      <dgm:t>
        <a:bodyPr/>
        <a:lstStyle/>
        <a:p>
          <a:endParaRPr lang="en-US"/>
        </a:p>
      </dgm:t>
    </dgm:pt>
    <dgm:pt modelId="{F60DA37D-A586-4190-ADF2-21A26B58EC3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Break into small groups</a:t>
          </a:r>
        </a:p>
      </dgm:t>
    </dgm:pt>
    <dgm:pt modelId="{A0658531-D897-410E-AB8E-6A83CEFDED96}" type="parTrans" cxnId="{AF7E4297-B4D0-4C70-8A82-3738E5328EBC}">
      <dgm:prSet/>
      <dgm:spPr/>
      <dgm:t>
        <a:bodyPr/>
        <a:lstStyle/>
        <a:p>
          <a:endParaRPr lang="en-US"/>
        </a:p>
      </dgm:t>
    </dgm:pt>
    <dgm:pt modelId="{3D14C34E-0D60-450F-B53D-2403E78EBF87}" type="sibTrans" cxnId="{AF7E4297-B4D0-4C70-8A82-3738E5328EBC}">
      <dgm:prSet/>
      <dgm:spPr/>
      <dgm:t>
        <a:bodyPr/>
        <a:lstStyle/>
        <a:p>
          <a:endParaRPr lang="en-US"/>
        </a:p>
      </dgm:t>
    </dgm:pt>
    <dgm:pt modelId="{5241E717-32FA-4A83-B320-4006E98B42D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Step 2</a:t>
          </a:r>
        </a:p>
      </dgm:t>
    </dgm:pt>
    <dgm:pt modelId="{FBCDF267-5D25-466C-BC64-72C4300773B2}" type="parTrans" cxnId="{AC59C2CD-5EFD-4D43-971F-1C3E536D689E}">
      <dgm:prSet/>
      <dgm:spPr/>
      <dgm:t>
        <a:bodyPr/>
        <a:lstStyle/>
        <a:p>
          <a:endParaRPr lang="en-US"/>
        </a:p>
      </dgm:t>
    </dgm:pt>
    <dgm:pt modelId="{DFBC5217-B606-410E-B3B3-573A3DCF9873}" type="sibTrans" cxnId="{AC59C2CD-5EFD-4D43-971F-1C3E536D689E}">
      <dgm:prSet/>
      <dgm:spPr/>
      <dgm:t>
        <a:bodyPr/>
        <a:lstStyle/>
        <a:p>
          <a:endParaRPr lang="en-US"/>
        </a:p>
      </dgm:t>
    </dgm:pt>
    <dgm:pt modelId="{EDF52297-0706-4E96-8AC1-465E720E878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Indicate RACI value for each Task against Role </a:t>
          </a:r>
        </a:p>
        <a:p>
          <a:r>
            <a:rPr lang="en-US" sz="1200" b="1" dirty="0">
              <a:solidFill>
                <a:schemeClr val="tx2"/>
              </a:solidFill>
            </a:rPr>
            <a:t>(add additional tasks and roles as needed )</a:t>
          </a:r>
        </a:p>
      </dgm:t>
    </dgm:pt>
    <dgm:pt modelId="{B4628D40-9733-4FE4-9BBB-2DD284359DD1}" type="parTrans" cxnId="{5FDEF072-CDD8-49CE-9A1A-5859377E3793}">
      <dgm:prSet/>
      <dgm:spPr/>
      <dgm:t>
        <a:bodyPr/>
        <a:lstStyle/>
        <a:p>
          <a:endParaRPr lang="en-US"/>
        </a:p>
      </dgm:t>
    </dgm:pt>
    <dgm:pt modelId="{1C311839-0E2D-4BD4-AFA3-B08E82E57CBC}" type="sibTrans" cxnId="{5FDEF072-CDD8-49CE-9A1A-5859377E3793}">
      <dgm:prSet/>
      <dgm:spPr/>
      <dgm:t>
        <a:bodyPr/>
        <a:lstStyle/>
        <a:p>
          <a:endParaRPr lang="en-US"/>
        </a:p>
      </dgm:t>
    </dgm:pt>
    <dgm:pt modelId="{143A1B12-B42A-4F9F-AB02-DF411ED4795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Step 3</a:t>
          </a:r>
        </a:p>
      </dgm:t>
    </dgm:pt>
    <dgm:pt modelId="{C2C4B38B-6E73-4365-881C-A5EDF31C7819}" type="parTrans" cxnId="{2A57B39D-B34F-4443-8F4E-3B3192C31DE0}">
      <dgm:prSet/>
      <dgm:spPr/>
      <dgm:t>
        <a:bodyPr/>
        <a:lstStyle/>
        <a:p>
          <a:endParaRPr lang="en-US"/>
        </a:p>
      </dgm:t>
    </dgm:pt>
    <dgm:pt modelId="{1F33A1E5-D9CC-4F63-92E5-FC8167EC7FD4}" type="sibTrans" cxnId="{2A57B39D-B34F-4443-8F4E-3B3192C31DE0}">
      <dgm:prSet/>
      <dgm:spPr/>
      <dgm:t>
        <a:bodyPr/>
        <a:lstStyle/>
        <a:p>
          <a:endParaRPr lang="en-US"/>
        </a:p>
      </dgm:t>
    </dgm:pt>
    <dgm:pt modelId="{45C35F89-032B-4D0E-BB46-DD9743BC034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Designate a spokesperson</a:t>
          </a:r>
        </a:p>
      </dgm:t>
    </dgm:pt>
    <dgm:pt modelId="{E4257E27-C9FE-45AF-ADEA-FD6F99390960}" type="parTrans" cxnId="{C67E7D0D-AC10-41CD-828B-3AFE0A81A9E9}">
      <dgm:prSet/>
      <dgm:spPr/>
      <dgm:t>
        <a:bodyPr/>
        <a:lstStyle/>
        <a:p>
          <a:endParaRPr lang="en-US"/>
        </a:p>
      </dgm:t>
    </dgm:pt>
    <dgm:pt modelId="{D57CEEA2-FC52-4D9D-BA34-5012C4527FFF}" type="sibTrans" cxnId="{C67E7D0D-AC10-41CD-828B-3AFE0A81A9E9}">
      <dgm:prSet/>
      <dgm:spPr/>
      <dgm:t>
        <a:bodyPr/>
        <a:lstStyle/>
        <a:p>
          <a:endParaRPr lang="en-US"/>
        </a:p>
      </dgm:t>
    </dgm:pt>
    <dgm:pt modelId="{2F72E267-F906-49CB-A378-89987438623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endParaRPr lang="en-US" sz="1300" b="1" dirty="0">
            <a:solidFill>
              <a:schemeClr val="tx1"/>
            </a:solidFill>
          </a:endParaRPr>
        </a:p>
        <a:p>
          <a:r>
            <a:rPr lang="en-US" sz="1400" b="1" dirty="0">
              <a:solidFill>
                <a:schemeClr val="tx1"/>
              </a:solidFill>
            </a:rPr>
            <a:t>Step 4</a:t>
          </a:r>
        </a:p>
        <a:p>
          <a:endParaRPr lang="en-US" sz="1300" b="1" dirty="0">
            <a:solidFill>
              <a:schemeClr val="tx1"/>
            </a:solidFill>
          </a:endParaRPr>
        </a:p>
      </dgm:t>
    </dgm:pt>
    <dgm:pt modelId="{61ABD881-0BA6-4089-B4C3-568C530148F3}" type="parTrans" cxnId="{F933CF94-C255-48F5-B743-0F4894470F94}">
      <dgm:prSet/>
      <dgm:spPr/>
      <dgm:t>
        <a:bodyPr/>
        <a:lstStyle/>
        <a:p>
          <a:endParaRPr lang="en-US"/>
        </a:p>
      </dgm:t>
    </dgm:pt>
    <dgm:pt modelId="{EBD8D5E0-AE24-44B5-8763-6682BC1E18AD}" type="sibTrans" cxnId="{F933CF94-C255-48F5-B743-0F4894470F94}">
      <dgm:prSet/>
      <dgm:spPr/>
      <dgm:t>
        <a:bodyPr/>
        <a:lstStyle/>
        <a:p>
          <a:endParaRPr lang="en-US"/>
        </a:p>
      </dgm:t>
    </dgm:pt>
    <dgm:pt modelId="{0412AEC7-F989-43DD-9EC7-6FB85570A27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Share your discussion with the larger group</a:t>
          </a:r>
          <a:br>
            <a:rPr lang="en-US" sz="1800" b="1" dirty="0">
              <a:solidFill>
                <a:schemeClr val="tx2"/>
              </a:solidFill>
            </a:rPr>
          </a:br>
          <a:r>
            <a:rPr lang="en-US" sz="1200" b="1" dirty="0">
              <a:solidFill>
                <a:schemeClr val="tx2"/>
              </a:solidFill>
            </a:rPr>
            <a:t>(Where was Developer &amp; QA both Responsible? Accountable?)</a:t>
          </a:r>
        </a:p>
      </dgm:t>
    </dgm:pt>
    <dgm:pt modelId="{65E8E301-9D30-4704-9F71-8AB06DB0DACE}" type="parTrans" cxnId="{CBB5FEAF-C345-47F6-979E-01E555ABBA83}">
      <dgm:prSet/>
      <dgm:spPr/>
      <dgm:t>
        <a:bodyPr/>
        <a:lstStyle/>
        <a:p>
          <a:endParaRPr lang="en-US"/>
        </a:p>
      </dgm:t>
    </dgm:pt>
    <dgm:pt modelId="{F3BF7D49-DB73-4D38-BF7A-6C89B6C46280}" type="sibTrans" cxnId="{CBB5FEAF-C345-47F6-979E-01E555ABBA83}">
      <dgm:prSet/>
      <dgm:spPr/>
      <dgm:t>
        <a:bodyPr/>
        <a:lstStyle/>
        <a:p>
          <a:endParaRPr lang="en-US"/>
        </a:p>
      </dgm:t>
    </dgm:pt>
    <dgm:pt modelId="{B342ECD0-86ED-4310-BE04-597CF7C89B50}" type="pres">
      <dgm:prSet presAssocID="{534C395B-3F35-4E39-9AF0-5081B53A339B}" presName="Name0" presStyleCnt="0">
        <dgm:presLayoutVars>
          <dgm:dir/>
          <dgm:animLvl val="lvl"/>
          <dgm:resizeHandles val="exact"/>
        </dgm:presLayoutVars>
      </dgm:prSet>
      <dgm:spPr/>
    </dgm:pt>
    <dgm:pt modelId="{76FB6B88-2451-45FF-BE54-0E3FE0BC3BF7}" type="pres">
      <dgm:prSet presAssocID="{2F72E267-F906-49CB-A378-89987438623D}" presName="boxAndChildren" presStyleCnt="0"/>
      <dgm:spPr/>
    </dgm:pt>
    <dgm:pt modelId="{59D17805-E0DD-4432-BA2E-07FC9F640BFA}" type="pres">
      <dgm:prSet presAssocID="{2F72E267-F906-49CB-A378-89987438623D}" presName="parentTextBox" presStyleLbl="alignNode1" presStyleIdx="0" presStyleCnt="4" custScaleX="75851" custScaleY="78272" custLinFactNeighborX="4185" custLinFactNeighborY="-13047"/>
      <dgm:spPr/>
    </dgm:pt>
    <dgm:pt modelId="{63AE852F-8A49-4AC3-8D13-6A8F97BB2374}" type="pres">
      <dgm:prSet presAssocID="{2F72E267-F906-49CB-A378-89987438623D}" presName="descendantBox" presStyleLbl="bgAccFollowNode1" presStyleIdx="0" presStyleCnt="4" custScaleY="81648" custLinFactNeighborX="-335" custLinFactNeighborY="-10136"/>
      <dgm:spPr/>
    </dgm:pt>
    <dgm:pt modelId="{F4160292-4F42-470E-9B22-040EE62FEF2A}" type="pres">
      <dgm:prSet presAssocID="{1F33A1E5-D9CC-4F63-92E5-FC8167EC7FD4}" presName="sp" presStyleCnt="0"/>
      <dgm:spPr/>
    </dgm:pt>
    <dgm:pt modelId="{B30761AE-04B4-4B95-8135-09843239A84B}" type="pres">
      <dgm:prSet presAssocID="{143A1B12-B42A-4F9F-AB02-DF411ED47957}" presName="arrowAndChildren" presStyleCnt="0"/>
      <dgm:spPr/>
    </dgm:pt>
    <dgm:pt modelId="{56D505D1-A6CC-41E3-ADA1-063BD86EA0A8}" type="pres">
      <dgm:prSet presAssocID="{143A1B12-B42A-4F9F-AB02-DF411ED47957}" presName="parentTextArrow" presStyleLbl="node1" presStyleIdx="0" presStyleCnt="0"/>
      <dgm:spPr/>
    </dgm:pt>
    <dgm:pt modelId="{AB1D1831-414D-4492-82E2-00F17AD836ED}" type="pres">
      <dgm:prSet presAssocID="{143A1B12-B42A-4F9F-AB02-DF411ED47957}" presName="arrow" presStyleLbl="alignNode1" presStyleIdx="1" presStyleCnt="4" custScaleX="77359" custScaleY="73613" custLinFactNeighborX="3389" custLinFactNeighborY="-10396"/>
      <dgm:spPr/>
    </dgm:pt>
    <dgm:pt modelId="{995DDBAB-F121-4996-AFD5-699D7E350595}" type="pres">
      <dgm:prSet presAssocID="{143A1B12-B42A-4F9F-AB02-DF411ED47957}" presName="descendantArrow" presStyleLbl="bgAccFollowNode1" presStyleIdx="1" presStyleCnt="4" custScaleY="71206" custLinFactNeighborX="145" custLinFactNeighborY="-7604"/>
      <dgm:spPr/>
    </dgm:pt>
    <dgm:pt modelId="{80A02268-9C9E-4FC7-85E2-4ADB31F5F792}" type="pres">
      <dgm:prSet presAssocID="{DFBC5217-B606-410E-B3B3-573A3DCF9873}" presName="sp" presStyleCnt="0"/>
      <dgm:spPr/>
    </dgm:pt>
    <dgm:pt modelId="{AB405059-D2D1-4FBA-B491-CFC64B57B298}" type="pres">
      <dgm:prSet presAssocID="{5241E717-32FA-4A83-B320-4006E98B42DD}" presName="arrowAndChildren" presStyleCnt="0"/>
      <dgm:spPr/>
    </dgm:pt>
    <dgm:pt modelId="{332C9197-BAB2-47C5-B9CB-94237C1D3D3E}" type="pres">
      <dgm:prSet presAssocID="{5241E717-32FA-4A83-B320-4006E98B42DD}" presName="parentTextArrow" presStyleLbl="node1" presStyleIdx="0" presStyleCnt="0"/>
      <dgm:spPr/>
    </dgm:pt>
    <dgm:pt modelId="{6676A4E6-E999-4378-A0CD-8A6F8B647B8E}" type="pres">
      <dgm:prSet presAssocID="{5241E717-32FA-4A83-B320-4006E98B42DD}" presName="arrow" presStyleLbl="alignNode1" presStyleIdx="2" presStyleCnt="4" custScaleX="78448" custScaleY="68144" custLinFactNeighborX="1304" custLinFactNeighborY="-7137"/>
      <dgm:spPr/>
    </dgm:pt>
    <dgm:pt modelId="{1EEE9E1F-1A88-448C-8D67-B8F5EE038837}" type="pres">
      <dgm:prSet presAssocID="{5241E717-32FA-4A83-B320-4006E98B42DD}" presName="descendantArrow" presStyleLbl="bgAccFollowNode1" presStyleIdx="2" presStyleCnt="4" custScaleY="60405" custLinFactNeighborX="-290" custLinFactNeighborY="-3021"/>
      <dgm:spPr/>
    </dgm:pt>
    <dgm:pt modelId="{05F31956-8263-4599-ADD0-C50311D3199E}" type="pres">
      <dgm:prSet presAssocID="{4254DD54-79B7-4BB1-8607-39C4E3B4494C}" presName="sp" presStyleCnt="0"/>
      <dgm:spPr/>
    </dgm:pt>
    <dgm:pt modelId="{7570A2E3-E3DD-4EFC-8C01-A0119DD6E816}" type="pres">
      <dgm:prSet presAssocID="{86C41707-48FF-4B1C-A26B-658087E65424}" presName="arrowAndChildren" presStyleCnt="0"/>
      <dgm:spPr/>
    </dgm:pt>
    <dgm:pt modelId="{FE23CED6-0C74-4F2A-BEFE-EAE5CD6BA736}" type="pres">
      <dgm:prSet presAssocID="{86C41707-48FF-4B1C-A26B-658087E65424}" presName="parentTextArrow" presStyleLbl="node1" presStyleIdx="0" presStyleCnt="0"/>
      <dgm:spPr/>
    </dgm:pt>
    <dgm:pt modelId="{A0AB3188-C0D9-4B40-BAF6-93335CACD879}" type="pres">
      <dgm:prSet presAssocID="{86C41707-48FF-4B1C-A26B-658087E65424}" presName="arrow" presStyleLbl="alignNode1" presStyleIdx="3" presStyleCnt="4" custScaleX="75450" custScaleY="61146" custLinFactNeighborX="2174" custLinFactNeighborY="-6848"/>
      <dgm:spPr/>
    </dgm:pt>
    <dgm:pt modelId="{99A84F4D-82BE-4408-8471-4E766A0B0EEA}" type="pres">
      <dgm:prSet presAssocID="{86C41707-48FF-4B1C-A26B-658087E65424}" presName="descendantArrow" presStyleLbl="bgAccFollowNode1" presStyleIdx="3" presStyleCnt="4" custScaleY="58019"/>
      <dgm:spPr/>
    </dgm:pt>
  </dgm:ptLst>
  <dgm:cxnLst>
    <dgm:cxn modelId="{C67E7D0D-AC10-41CD-828B-3AFE0A81A9E9}" srcId="{143A1B12-B42A-4F9F-AB02-DF411ED47957}" destId="{45C35F89-032B-4D0E-BB46-DD9743BC034D}" srcOrd="0" destOrd="0" parTransId="{E4257E27-C9FE-45AF-ADEA-FD6F99390960}" sibTransId="{D57CEEA2-FC52-4D9D-BA34-5012C4527FFF}"/>
    <dgm:cxn modelId="{165D1D11-EFDC-407C-A1BF-001C9D1E1660}" type="presOf" srcId="{F60DA37D-A586-4190-ADF2-21A26B58EC3F}" destId="{99A84F4D-82BE-4408-8471-4E766A0B0EEA}" srcOrd="0" destOrd="0" presId="urn:microsoft.com/office/officeart/2016/7/layout/VerticalDownArrowProcess"/>
    <dgm:cxn modelId="{7FF2C526-3539-46A0-99F3-15DC8B107D0C}" type="presOf" srcId="{45C35F89-032B-4D0E-BB46-DD9743BC034D}" destId="{995DDBAB-F121-4996-AFD5-699D7E350595}" srcOrd="0" destOrd="0" presId="urn:microsoft.com/office/officeart/2016/7/layout/VerticalDownArrowProcess"/>
    <dgm:cxn modelId="{5FDEF072-CDD8-49CE-9A1A-5859377E3793}" srcId="{5241E717-32FA-4A83-B320-4006E98B42DD}" destId="{EDF52297-0706-4E96-8AC1-465E720E8786}" srcOrd="0" destOrd="0" parTransId="{B4628D40-9733-4FE4-9BBB-2DD284359DD1}" sibTransId="{1C311839-0E2D-4BD4-AFA3-B08E82E57CBC}"/>
    <dgm:cxn modelId="{A36EC55A-C8B4-4867-9C4A-FE302F1E68C6}" type="presOf" srcId="{EDF52297-0706-4E96-8AC1-465E720E8786}" destId="{1EEE9E1F-1A88-448C-8D67-B8F5EE038837}" srcOrd="0" destOrd="0" presId="urn:microsoft.com/office/officeart/2016/7/layout/VerticalDownArrowProcess"/>
    <dgm:cxn modelId="{4A96C75A-E702-408E-A98E-B25704974CF2}" type="presOf" srcId="{0412AEC7-F989-43DD-9EC7-6FB85570A279}" destId="{63AE852F-8A49-4AC3-8D13-6A8F97BB2374}" srcOrd="0" destOrd="0" presId="urn:microsoft.com/office/officeart/2016/7/layout/VerticalDownArrowProcess"/>
    <dgm:cxn modelId="{F933CF94-C255-48F5-B743-0F4894470F94}" srcId="{534C395B-3F35-4E39-9AF0-5081B53A339B}" destId="{2F72E267-F906-49CB-A378-89987438623D}" srcOrd="3" destOrd="0" parTransId="{61ABD881-0BA6-4089-B4C3-568C530148F3}" sibTransId="{EBD8D5E0-AE24-44B5-8763-6682BC1E18AD}"/>
    <dgm:cxn modelId="{AF7E4297-B4D0-4C70-8A82-3738E5328EBC}" srcId="{86C41707-48FF-4B1C-A26B-658087E65424}" destId="{F60DA37D-A586-4190-ADF2-21A26B58EC3F}" srcOrd="0" destOrd="0" parTransId="{A0658531-D897-410E-AB8E-6A83CEFDED96}" sibTransId="{3D14C34E-0D60-450F-B53D-2403E78EBF87}"/>
    <dgm:cxn modelId="{2A57B39D-B34F-4443-8F4E-3B3192C31DE0}" srcId="{534C395B-3F35-4E39-9AF0-5081B53A339B}" destId="{143A1B12-B42A-4F9F-AB02-DF411ED47957}" srcOrd="2" destOrd="0" parTransId="{C2C4B38B-6E73-4365-881C-A5EDF31C7819}" sibTransId="{1F33A1E5-D9CC-4F63-92E5-FC8167EC7FD4}"/>
    <dgm:cxn modelId="{CBB5FEAF-C345-47F6-979E-01E555ABBA83}" srcId="{2F72E267-F906-49CB-A378-89987438623D}" destId="{0412AEC7-F989-43DD-9EC7-6FB85570A279}" srcOrd="0" destOrd="0" parTransId="{65E8E301-9D30-4704-9F71-8AB06DB0DACE}" sibTransId="{F3BF7D49-DB73-4D38-BF7A-6C89B6C46280}"/>
    <dgm:cxn modelId="{FA50BFBB-36B3-4582-BE0F-5EDB6274FA82}" type="presOf" srcId="{86C41707-48FF-4B1C-A26B-658087E65424}" destId="{A0AB3188-C0D9-4B40-BAF6-93335CACD879}" srcOrd="1" destOrd="0" presId="urn:microsoft.com/office/officeart/2016/7/layout/VerticalDownArrowProcess"/>
    <dgm:cxn modelId="{AC59C2CD-5EFD-4D43-971F-1C3E536D689E}" srcId="{534C395B-3F35-4E39-9AF0-5081B53A339B}" destId="{5241E717-32FA-4A83-B320-4006E98B42DD}" srcOrd="1" destOrd="0" parTransId="{FBCDF267-5D25-466C-BC64-72C4300773B2}" sibTransId="{DFBC5217-B606-410E-B3B3-573A3DCF9873}"/>
    <dgm:cxn modelId="{6ED4E1D0-1E37-44D7-9E26-8231D0330DD1}" type="presOf" srcId="{2F72E267-F906-49CB-A378-89987438623D}" destId="{59D17805-E0DD-4432-BA2E-07FC9F640BFA}" srcOrd="0" destOrd="0" presId="urn:microsoft.com/office/officeart/2016/7/layout/VerticalDownArrowProcess"/>
    <dgm:cxn modelId="{ACD0E2DB-6E92-4AC4-9CF6-9FFDA93DD390}" type="presOf" srcId="{5241E717-32FA-4A83-B320-4006E98B42DD}" destId="{332C9197-BAB2-47C5-B9CB-94237C1D3D3E}" srcOrd="0" destOrd="0" presId="urn:microsoft.com/office/officeart/2016/7/layout/VerticalDownArrowProcess"/>
    <dgm:cxn modelId="{11BCDAE0-ACA6-411B-8031-160D1C9AEC6B}" type="presOf" srcId="{5241E717-32FA-4A83-B320-4006E98B42DD}" destId="{6676A4E6-E999-4378-A0CD-8A6F8B647B8E}" srcOrd="1" destOrd="0" presId="urn:microsoft.com/office/officeart/2016/7/layout/VerticalDownArrowProcess"/>
    <dgm:cxn modelId="{E1C498E9-66B1-408B-98F2-89D82C0716C5}" srcId="{534C395B-3F35-4E39-9AF0-5081B53A339B}" destId="{86C41707-48FF-4B1C-A26B-658087E65424}" srcOrd="0" destOrd="0" parTransId="{5A490000-CE74-4667-ABE4-DE61FE07B976}" sibTransId="{4254DD54-79B7-4BB1-8607-39C4E3B4494C}"/>
    <dgm:cxn modelId="{DD123DEE-EEFB-4A22-B406-860641AA8CB9}" type="presOf" srcId="{143A1B12-B42A-4F9F-AB02-DF411ED47957}" destId="{56D505D1-A6CC-41E3-ADA1-063BD86EA0A8}" srcOrd="0" destOrd="0" presId="urn:microsoft.com/office/officeart/2016/7/layout/VerticalDownArrowProcess"/>
    <dgm:cxn modelId="{7EA381F6-32EB-4224-BB21-4F7BEFAF1C92}" type="presOf" srcId="{534C395B-3F35-4E39-9AF0-5081B53A339B}" destId="{B342ECD0-86ED-4310-BE04-597CF7C89B50}" srcOrd="0" destOrd="0" presId="urn:microsoft.com/office/officeart/2016/7/layout/VerticalDownArrowProcess"/>
    <dgm:cxn modelId="{D7710AFA-E89A-483E-9F4A-B462182D15AA}" type="presOf" srcId="{143A1B12-B42A-4F9F-AB02-DF411ED47957}" destId="{AB1D1831-414D-4492-82E2-00F17AD836ED}" srcOrd="1" destOrd="0" presId="urn:microsoft.com/office/officeart/2016/7/layout/VerticalDownArrowProcess"/>
    <dgm:cxn modelId="{40C52BFD-E056-4B7B-8962-F2113AB9B953}" type="presOf" srcId="{86C41707-48FF-4B1C-A26B-658087E65424}" destId="{FE23CED6-0C74-4F2A-BEFE-EAE5CD6BA736}" srcOrd="0" destOrd="0" presId="urn:microsoft.com/office/officeart/2016/7/layout/VerticalDownArrowProcess"/>
    <dgm:cxn modelId="{7A2AA91A-3F86-41F7-BD4D-5E7053A2B9D4}" type="presParOf" srcId="{B342ECD0-86ED-4310-BE04-597CF7C89B50}" destId="{76FB6B88-2451-45FF-BE54-0E3FE0BC3BF7}" srcOrd="0" destOrd="0" presId="urn:microsoft.com/office/officeart/2016/7/layout/VerticalDownArrowProcess"/>
    <dgm:cxn modelId="{CD52F13F-1F6C-472F-BACE-340475226C2D}" type="presParOf" srcId="{76FB6B88-2451-45FF-BE54-0E3FE0BC3BF7}" destId="{59D17805-E0DD-4432-BA2E-07FC9F640BFA}" srcOrd="0" destOrd="0" presId="urn:microsoft.com/office/officeart/2016/7/layout/VerticalDownArrowProcess"/>
    <dgm:cxn modelId="{6860DE99-B627-4E8B-AA65-562ED06F87F1}" type="presParOf" srcId="{76FB6B88-2451-45FF-BE54-0E3FE0BC3BF7}" destId="{63AE852F-8A49-4AC3-8D13-6A8F97BB2374}" srcOrd="1" destOrd="0" presId="urn:microsoft.com/office/officeart/2016/7/layout/VerticalDownArrowProcess"/>
    <dgm:cxn modelId="{26012FAD-CE51-45DB-B8EA-9762A3ECE58D}" type="presParOf" srcId="{B342ECD0-86ED-4310-BE04-597CF7C89B50}" destId="{F4160292-4F42-470E-9B22-040EE62FEF2A}" srcOrd="1" destOrd="0" presId="urn:microsoft.com/office/officeart/2016/7/layout/VerticalDownArrowProcess"/>
    <dgm:cxn modelId="{9F4899AA-8EED-4F0B-83E7-96E5DFA3FFEF}" type="presParOf" srcId="{B342ECD0-86ED-4310-BE04-597CF7C89B50}" destId="{B30761AE-04B4-4B95-8135-09843239A84B}" srcOrd="2" destOrd="0" presId="urn:microsoft.com/office/officeart/2016/7/layout/VerticalDownArrowProcess"/>
    <dgm:cxn modelId="{F30AE567-D93D-4388-A1DC-90C8A3EA3031}" type="presParOf" srcId="{B30761AE-04B4-4B95-8135-09843239A84B}" destId="{56D505D1-A6CC-41E3-ADA1-063BD86EA0A8}" srcOrd="0" destOrd="0" presId="urn:microsoft.com/office/officeart/2016/7/layout/VerticalDownArrowProcess"/>
    <dgm:cxn modelId="{DFCCBCE3-0497-4D8D-A7E5-12018C02027D}" type="presParOf" srcId="{B30761AE-04B4-4B95-8135-09843239A84B}" destId="{AB1D1831-414D-4492-82E2-00F17AD836ED}" srcOrd="1" destOrd="0" presId="urn:microsoft.com/office/officeart/2016/7/layout/VerticalDownArrowProcess"/>
    <dgm:cxn modelId="{81637581-E00F-4CD3-A2D7-17F0ABBD3D99}" type="presParOf" srcId="{B30761AE-04B4-4B95-8135-09843239A84B}" destId="{995DDBAB-F121-4996-AFD5-699D7E350595}" srcOrd="2" destOrd="0" presId="urn:microsoft.com/office/officeart/2016/7/layout/VerticalDownArrowProcess"/>
    <dgm:cxn modelId="{07DDA966-9FDA-4A82-A183-1D2CFA1BB153}" type="presParOf" srcId="{B342ECD0-86ED-4310-BE04-597CF7C89B50}" destId="{80A02268-9C9E-4FC7-85E2-4ADB31F5F792}" srcOrd="3" destOrd="0" presId="urn:microsoft.com/office/officeart/2016/7/layout/VerticalDownArrowProcess"/>
    <dgm:cxn modelId="{F166ACC4-C7B7-44BA-BF27-D6E7D9B3BB21}" type="presParOf" srcId="{B342ECD0-86ED-4310-BE04-597CF7C89B50}" destId="{AB405059-D2D1-4FBA-B491-CFC64B57B298}" srcOrd="4" destOrd="0" presId="urn:microsoft.com/office/officeart/2016/7/layout/VerticalDownArrowProcess"/>
    <dgm:cxn modelId="{BA5BA6C0-2DFC-4F5A-898B-E0A42B9F9E39}" type="presParOf" srcId="{AB405059-D2D1-4FBA-B491-CFC64B57B298}" destId="{332C9197-BAB2-47C5-B9CB-94237C1D3D3E}" srcOrd="0" destOrd="0" presId="urn:microsoft.com/office/officeart/2016/7/layout/VerticalDownArrowProcess"/>
    <dgm:cxn modelId="{8B618864-5CCE-4858-AD41-D1292B661187}" type="presParOf" srcId="{AB405059-D2D1-4FBA-B491-CFC64B57B298}" destId="{6676A4E6-E999-4378-A0CD-8A6F8B647B8E}" srcOrd="1" destOrd="0" presId="urn:microsoft.com/office/officeart/2016/7/layout/VerticalDownArrowProcess"/>
    <dgm:cxn modelId="{8CB6A191-E56D-44A2-83D7-3B65BC63E3DD}" type="presParOf" srcId="{AB405059-D2D1-4FBA-B491-CFC64B57B298}" destId="{1EEE9E1F-1A88-448C-8D67-B8F5EE038837}" srcOrd="2" destOrd="0" presId="urn:microsoft.com/office/officeart/2016/7/layout/VerticalDownArrowProcess"/>
    <dgm:cxn modelId="{A52112E1-B356-4701-8222-52FB81D7C93F}" type="presParOf" srcId="{B342ECD0-86ED-4310-BE04-597CF7C89B50}" destId="{05F31956-8263-4599-ADD0-C50311D3199E}" srcOrd="5" destOrd="0" presId="urn:microsoft.com/office/officeart/2016/7/layout/VerticalDownArrowProcess"/>
    <dgm:cxn modelId="{8A202088-EF7E-47E9-BF47-1B92C1711669}" type="presParOf" srcId="{B342ECD0-86ED-4310-BE04-597CF7C89B50}" destId="{7570A2E3-E3DD-4EFC-8C01-A0119DD6E816}" srcOrd="6" destOrd="0" presId="urn:microsoft.com/office/officeart/2016/7/layout/VerticalDownArrowProcess"/>
    <dgm:cxn modelId="{08D3755E-4255-4B97-89ED-86CDC2F06938}" type="presParOf" srcId="{7570A2E3-E3DD-4EFC-8C01-A0119DD6E816}" destId="{FE23CED6-0C74-4F2A-BEFE-EAE5CD6BA736}" srcOrd="0" destOrd="0" presId="urn:microsoft.com/office/officeart/2016/7/layout/VerticalDownArrowProcess"/>
    <dgm:cxn modelId="{F65A5D14-7608-49EE-9CC6-D2D8623DB465}" type="presParOf" srcId="{7570A2E3-E3DD-4EFC-8C01-A0119DD6E816}" destId="{A0AB3188-C0D9-4B40-BAF6-93335CACD879}" srcOrd="1" destOrd="0" presId="urn:microsoft.com/office/officeart/2016/7/layout/VerticalDownArrowProcess"/>
    <dgm:cxn modelId="{C5EB9A84-2497-4441-B3B8-BEC19E574162}" type="presParOf" srcId="{7570A2E3-E3DD-4EFC-8C01-A0119DD6E816}" destId="{99A84F4D-82BE-4408-8471-4E766A0B0EE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C395B-3F35-4E39-9AF0-5081B53A339B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C41707-48FF-4B1C-A26B-658087E65424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Step 1</a:t>
          </a:r>
        </a:p>
      </dgm:t>
    </dgm:pt>
    <dgm:pt modelId="{5A490000-CE74-4667-ABE4-DE61FE07B976}" type="parTrans" cxnId="{E1C498E9-66B1-408B-98F2-89D82C0716C5}">
      <dgm:prSet/>
      <dgm:spPr/>
      <dgm:t>
        <a:bodyPr/>
        <a:lstStyle/>
        <a:p>
          <a:endParaRPr lang="en-US"/>
        </a:p>
      </dgm:t>
    </dgm:pt>
    <dgm:pt modelId="{4254DD54-79B7-4BB1-8607-39C4E3B4494C}" type="sibTrans" cxnId="{E1C498E9-66B1-408B-98F2-89D82C0716C5}">
      <dgm:prSet/>
      <dgm:spPr/>
      <dgm:t>
        <a:bodyPr/>
        <a:lstStyle/>
        <a:p>
          <a:endParaRPr lang="en-US"/>
        </a:p>
      </dgm:t>
    </dgm:pt>
    <dgm:pt modelId="{F60DA37D-A586-4190-ADF2-21A26B58EC3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Select a Hands On Technique (or two…)</a:t>
          </a:r>
        </a:p>
      </dgm:t>
    </dgm:pt>
    <dgm:pt modelId="{A0658531-D897-410E-AB8E-6A83CEFDED96}" type="parTrans" cxnId="{AF7E4297-B4D0-4C70-8A82-3738E5328EBC}">
      <dgm:prSet/>
      <dgm:spPr/>
      <dgm:t>
        <a:bodyPr/>
        <a:lstStyle/>
        <a:p>
          <a:endParaRPr lang="en-US"/>
        </a:p>
      </dgm:t>
    </dgm:pt>
    <dgm:pt modelId="{3D14C34E-0D60-450F-B53D-2403E78EBF87}" type="sibTrans" cxnId="{AF7E4297-B4D0-4C70-8A82-3738E5328EBC}">
      <dgm:prSet/>
      <dgm:spPr/>
      <dgm:t>
        <a:bodyPr/>
        <a:lstStyle/>
        <a:p>
          <a:endParaRPr lang="en-US"/>
        </a:p>
      </dgm:t>
    </dgm:pt>
    <dgm:pt modelId="{5241E717-32FA-4A83-B320-4006E98B42D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Step 2</a:t>
          </a:r>
        </a:p>
      </dgm:t>
    </dgm:pt>
    <dgm:pt modelId="{FBCDF267-5D25-466C-BC64-72C4300773B2}" type="parTrans" cxnId="{AC59C2CD-5EFD-4D43-971F-1C3E536D689E}">
      <dgm:prSet/>
      <dgm:spPr/>
      <dgm:t>
        <a:bodyPr/>
        <a:lstStyle/>
        <a:p>
          <a:endParaRPr lang="en-US"/>
        </a:p>
      </dgm:t>
    </dgm:pt>
    <dgm:pt modelId="{DFBC5217-B606-410E-B3B3-573A3DCF9873}" type="sibTrans" cxnId="{AC59C2CD-5EFD-4D43-971F-1C3E536D689E}">
      <dgm:prSet/>
      <dgm:spPr/>
      <dgm:t>
        <a:bodyPr/>
        <a:lstStyle/>
        <a:p>
          <a:endParaRPr lang="en-US"/>
        </a:p>
      </dgm:t>
    </dgm:pt>
    <dgm:pt modelId="{EDF52297-0706-4E96-8AC1-465E720E878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Identify an area you can bring it into Practice</a:t>
          </a:r>
          <a:endParaRPr lang="en-US" sz="1200" b="1" dirty="0">
            <a:solidFill>
              <a:schemeClr val="tx2"/>
            </a:solidFill>
          </a:endParaRPr>
        </a:p>
      </dgm:t>
    </dgm:pt>
    <dgm:pt modelId="{B4628D40-9733-4FE4-9BBB-2DD284359DD1}" type="parTrans" cxnId="{5FDEF072-CDD8-49CE-9A1A-5859377E3793}">
      <dgm:prSet/>
      <dgm:spPr/>
      <dgm:t>
        <a:bodyPr/>
        <a:lstStyle/>
        <a:p>
          <a:endParaRPr lang="en-US"/>
        </a:p>
      </dgm:t>
    </dgm:pt>
    <dgm:pt modelId="{1C311839-0E2D-4BD4-AFA3-B08E82E57CBC}" type="sibTrans" cxnId="{5FDEF072-CDD8-49CE-9A1A-5859377E3793}">
      <dgm:prSet/>
      <dgm:spPr/>
      <dgm:t>
        <a:bodyPr/>
        <a:lstStyle/>
        <a:p>
          <a:endParaRPr lang="en-US"/>
        </a:p>
      </dgm:t>
    </dgm:pt>
    <dgm:pt modelId="{45C35F89-032B-4D0E-BB46-DD9743BC034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endParaRPr lang="en-US" sz="1800" b="1" dirty="0">
            <a:solidFill>
              <a:schemeClr val="tx2"/>
            </a:solidFill>
          </a:endParaRPr>
        </a:p>
        <a:p>
          <a:r>
            <a:rPr lang="en-US" sz="1800" b="1" dirty="0">
              <a:solidFill>
                <a:schemeClr val="tx2"/>
              </a:solidFill>
            </a:rPr>
            <a:t>Share how you would apply the Hands On Technique</a:t>
          </a:r>
        </a:p>
        <a:p>
          <a:endParaRPr lang="en-US" sz="1800" b="1" dirty="0">
            <a:solidFill>
              <a:schemeClr val="tx2"/>
            </a:solidFill>
          </a:endParaRPr>
        </a:p>
      </dgm:t>
    </dgm:pt>
    <dgm:pt modelId="{E4257E27-C9FE-45AF-ADEA-FD6F99390960}" type="parTrans" cxnId="{C67E7D0D-AC10-41CD-828B-3AFE0A81A9E9}">
      <dgm:prSet/>
      <dgm:spPr/>
      <dgm:t>
        <a:bodyPr/>
        <a:lstStyle/>
        <a:p>
          <a:endParaRPr lang="en-US"/>
        </a:p>
      </dgm:t>
    </dgm:pt>
    <dgm:pt modelId="{D57CEEA2-FC52-4D9D-BA34-5012C4527FFF}" type="sibTrans" cxnId="{C67E7D0D-AC10-41CD-828B-3AFE0A81A9E9}">
      <dgm:prSet/>
      <dgm:spPr/>
      <dgm:t>
        <a:bodyPr/>
        <a:lstStyle/>
        <a:p>
          <a:endParaRPr lang="en-US"/>
        </a:p>
      </dgm:t>
    </dgm:pt>
    <dgm:pt modelId="{143A1B12-B42A-4F9F-AB02-DF411ED4795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Step 3</a:t>
          </a:r>
        </a:p>
      </dgm:t>
    </dgm:pt>
    <dgm:pt modelId="{1F33A1E5-D9CC-4F63-92E5-FC8167EC7FD4}" type="sibTrans" cxnId="{2A57B39D-B34F-4443-8F4E-3B3192C31DE0}">
      <dgm:prSet/>
      <dgm:spPr/>
      <dgm:t>
        <a:bodyPr/>
        <a:lstStyle/>
        <a:p>
          <a:endParaRPr lang="en-US"/>
        </a:p>
      </dgm:t>
    </dgm:pt>
    <dgm:pt modelId="{C2C4B38B-6E73-4365-881C-A5EDF31C7819}" type="parTrans" cxnId="{2A57B39D-B34F-4443-8F4E-3B3192C31DE0}">
      <dgm:prSet/>
      <dgm:spPr/>
      <dgm:t>
        <a:bodyPr/>
        <a:lstStyle/>
        <a:p>
          <a:endParaRPr lang="en-US"/>
        </a:p>
      </dgm:t>
    </dgm:pt>
    <dgm:pt modelId="{0412AEC7-F989-43DD-9EC7-6FB85570A27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Include the following:</a:t>
          </a:r>
        </a:p>
      </dgm:t>
    </dgm:pt>
    <dgm:pt modelId="{F3BF7D49-DB73-4D38-BF7A-6C89B6C46280}" type="sibTrans" cxnId="{CBB5FEAF-C345-47F6-979E-01E555ABBA83}">
      <dgm:prSet/>
      <dgm:spPr/>
      <dgm:t>
        <a:bodyPr/>
        <a:lstStyle/>
        <a:p>
          <a:endParaRPr lang="en-US"/>
        </a:p>
      </dgm:t>
    </dgm:pt>
    <dgm:pt modelId="{65E8E301-9D30-4704-9F71-8AB06DB0DACE}" type="parTrans" cxnId="{CBB5FEAF-C345-47F6-979E-01E555ABBA83}">
      <dgm:prSet/>
      <dgm:spPr/>
      <dgm:t>
        <a:bodyPr/>
        <a:lstStyle/>
        <a:p>
          <a:endParaRPr lang="en-US"/>
        </a:p>
      </dgm:t>
    </dgm:pt>
    <dgm:pt modelId="{94BB9534-4CFC-4046-A741-49BDC950AA88}">
      <dgm:prSet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How did you make your selection?</a:t>
          </a:r>
          <a:br>
            <a:rPr lang="en-US" sz="1600" b="1" dirty="0">
              <a:solidFill>
                <a:schemeClr val="tx2"/>
              </a:solidFill>
            </a:rPr>
          </a:br>
          <a:r>
            <a:rPr lang="en-US" sz="1600" b="1" dirty="0">
              <a:solidFill>
                <a:schemeClr val="tx2"/>
              </a:solidFill>
            </a:rPr>
            <a:t>Are new skills required? </a:t>
          </a:r>
          <a:br>
            <a:rPr lang="en-US" sz="1600" b="1" dirty="0">
              <a:solidFill>
                <a:schemeClr val="tx2"/>
              </a:solidFill>
            </a:rPr>
          </a:br>
          <a:r>
            <a:rPr lang="en-US" sz="1600" b="1" dirty="0">
              <a:solidFill>
                <a:schemeClr val="tx2"/>
              </a:solidFill>
            </a:rPr>
            <a:t>What outcome are you striving for?</a:t>
          </a:r>
        </a:p>
      </dgm:t>
    </dgm:pt>
    <dgm:pt modelId="{B0F53ECF-305D-48A0-9CF6-1720C6E4F811}" type="parTrans" cxnId="{5C6CCE5B-9562-4A40-8E13-4DA2153C1EF1}">
      <dgm:prSet/>
      <dgm:spPr/>
      <dgm:t>
        <a:bodyPr/>
        <a:lstStyle/>
        <a:p>
          <a:endParaRPr lang="en-US"/>
        </a:p>
      </dgm:t>
    </dgm:pt>
    <dgm:pt modelId="{D1979C42-21C9-4A26-8701-530B1C96799B}" type="sibTrans" cxnId="{5C6CCE5B-9562-4A40-8E13-4DA2153C1EF1}">
      <dgm:prSet/>
      <dgm:spPr/>
      <dgm:t>
        <a:bodyPr/>
        <a:lstStyle/>
        <a:p>
          <a:endParaRPr lang="en-US"/>
        </a:p>
      </dgm:t>
    </dgm:pt>
    <dgm:pt modelId="{B342ECD0-86ED-4310-BE04-597CF7C89B50}" type="pres">
      <dgm:prSet presAssocID="{534C395B-3F35-4E39-9AF0-5081B53A339B}" presName="Name0" presStyleCnt="0">
        <dgm:presLayoutVars>
          <dgm:dir/>
          <dgm:animLvl val="lvl"/>
          <dgm:resizeHandles val="exact"/>
        </dgm:presLayoutVars>
      </dgm:prSet>
      <dgm:spPr/>
    </dgm:pt>
    <dgm:pt modelId="{AD7C162E-E49F-4E8D-AA0C-3E43A3BCD542}" type="pres">
      <dgm:prSet presAssocID="{0412AEC7-F989-43DD-9EC7-6FB85570A279}" presName="boxAndChildren" presStyleCnt="0"/>
      <dgm:spPr/>
    </dgm:pt>
    <dgm:pt modelId="{F0991E6A-7A0D-4086-A812-0E73CFF0BDD9}" type="pres">
      <dgm:prSet presAssocID="{0412AEC7-F989-43DD-9EC7-6FB85570A279}" presName="parentTextBox" presStyleLbl="alignNode1" presStyleIdx="0" presStyleCnt="4" custScaleX="81626"/>
      <dgm:spPr/>
    </dgm:pt>
    <dgm:pt modelId="{C1C3A925-F5D5-4B63-A3ED-CCA4E5BB0857}" type="pres">
      <dgm:prSet presAssocID="{0412AEC7-F989-43DD-9EC7-6FB85570A279}" presName="descendantBox" presStyleLbl="bgAccFollowNode1" presStyleIdx="0" presStyleCnt="4"/>
      <dgm:spPr/>
    </dgm:pt>
    <dgm:pt modelId="{F4160292-4F42-470E-9B22-040EE62FEF2A}" type="pres">
      <dgm:prSet presAssocID="{1F33A1E5-D9CC-4F63-92E5-FC8167EC7FD4}" presName="sp" presStyleCnt="0"/>
      <dgm:spPr/>
    </dgm:pt>
    <dgm:pt modelId="{B30761AE-04B4-4B95-8135-09843239A84B}" type="pres">
      <dgm:prSet presAssocID="{143A1B12-B42A-4F9F-AB02-DF411ED47957}" presName="arrowAndChildren" presStyleCnt="0"/>
      <dgm:spPr/>
    </dgm:pt>
    <dgm:pt modelId="{56D505D1-A6CC-41E3-ADA1-063BD86EA0A8}" type="pres">
      <dgm:prSet presAssocID="{143A1B12-B42A-4F9F-AB02-DF411ED47957}" presName="parentTextArrow" presStyleLbl="node1" presStyleIdx="0" presStyleCnt="0"/>
      <dgm:spPr/>
    </dgm:pt>
    <dgm:pt modelId="{AB1D1831-414D-4492-82E2-00F17AD836ED}" type="pres">
      <dgm:prSet presAssocID="{143A1B12-B42A-4F9F-AB02-DF411ED47957}" presName="arrow" presStyleLbl="alignNode1" presStyleIdx="1" presStyleCnt="4" custScaleX="77359" custScaleY="73613" custLinFactNeighborX="3389" custLinFactNeighborY="-10396"/>
      <dgm:spPr/>
    </dgm:pt>
    <dgm:pt modelId="{995DDBAB-F121-4996-AFD5-699D7E350595}" type="pres">
      <dgm:prSet presAssocID="{143A1B12-B42A-4F9F-AB02-DF411ED47957}" presName="descendantArrow" presStyleLbl="bgAccFollowNode1" presStyleIdx="1" presStyleCnt="4" custScaleY="71206" custLinFactNeighborX="145" custLinFactNeighborY="-7604"/>
      <dgm:spPr/>
    </dgm:pt>
    <dgm:pt modelId="{80A02268-9C9E-4FC7-85E2-4ADB31F5F792}" type="pres">
      <dgm:prSet presAssocID="{DFBC5217-B606-410E-B3B3-573A3DCF9873}" presName="sp" presStyleCnt="0"/>
      <dgm:spPr/>
    </dgm:pt>
    <dgm:pt modelId="{AB405059-D2D1-4FBA-B491-CFC64B57B298}" type="pres">
      <dgm:prSet presAssocID="{5241E717-32FA-4A83-B320-4006E98B42DD}" presName="arrowAndChildren" presStyleCnt="0"/>
      <dgm:spPr/>
    </dgm:pt>
    <dgm:pt modelId="{332C9197-BAB2-47C5-B9CB-94237C1D3D3E}" type="pres">
      <dgm:prSet presAssocID="{5241E717-32FA-4A83-B320-4006E98B42DD}" presName="parentTextArrow" presStyleLbl="node1" presStyleIdx="0" presStyleCnt="0"/>
      <dgm:spPr/>
    </dgm:pt>
    <dgm:pt modelId="{6676A4E6-E999-4378-A0CD-8A6F8B647B8E}" type="pres">
      <dgm:prSet presAssocID="{5241E717-32FA-4A83-B320-4006E98B42DD}" presName="arrow" presStyleLbl="alignNode1" presStyleIdx="2" presStyleCnt="4" custScaleX="78448" custScaleY="68144" custLinFactNeighborX="1304" custLinFactNeighborY="-7137"/>
      <dgm:spPr/>
    </dgm:pt>
    <dgm:pt modelId="{1EEE9E1F-1A88-448C-8D67-B8F5EE038837}" type="pres">
      <dgm:prSet presAssocID="{5241E717-32FA-4A83-B320-4006E98B42DD}" presName="descendantArrow" presStyleLbl="bgAccFollowNode1" presStyleIdx="2" presStyleCnt="4" custScaleY="60405" custLinFactNeighborX="-290" custLinFactNeighborY="-3021"/>
      <dgm:spPr/>
    </dgm:pt>
    <dgm:pt modelId="{05F31956-8263-4599-ADD0-C50311D3199E}" type="pres">
      <dgm:prSet presAssocID="{4254DD54-79B7-4BB1-8607-39C4E3B4494C}" presName="sp" presStyleCnt="0"/>
      <dgm:spPr/>
    </dgm:pt>
    <dgm:pt modelId="{7570A2E3-E3DD-4EFC-8C01-A0119DD6E816}" type="pres">
      <dgm:prSet presAssocID="{86C41707-48FF-4B1C-A26B-658087E65424}" presName="arrowAndChildren" presStyleCnt="0"/>
      <dgm:spPr/>
    </dgm:pt>
    <dgm:pt modelId="{FE23CED6-0C74-4F2A-BEFE-EAE5CD6BA736}" type="pres">
      <dgm:prSet presAssocID="{86C41707-48FF-4B1C-A26B-658087E65424}" presName="parentTextArrow" presStyleLbl="node1" presStyleIdx="0" presStyleCnt="0"/>
      <dgm:spPr/>
    </dgm:pt>
    <dgm:pt modelId="{A0AB3188-C0D9-4B40-BAF6-93335CACD879}" type="pres">
      <dgm:prSet presAssocID="{86C41707-48FF-4B1C-A26B-658087E65424}" presName="arrow" presStyleLbl="alignNode1" presStyleIdx="3" presStyleCnt="4" custScaleX="75450" custScaleY="61146" custLinFactNeighborX="2174" custLinFactNeighborY="-6848"/>
      <dgm:spPr/>
    </dgm:pt>
    <dgm:pt modelId="{99A84F4D-82BE-4408-8471-4E766A0B0EEA}" type="pres">
      <dgm:prSet presAssocID="{86C41707-48FF-4B1C-A26B-658087E65424}" presName="descendantArrow" presStyleLbl="bgAccFollowNode1" presStyleIdx="3" presStyleCnt="4" custScaleY="58019"/>
      <dgm:spPr/>
    </dgm:pt>
  </dgm:ptLst>
  <dgm:cxnLst>
    <dgm:cxn modelId="{C67E7D0D-AC10-41CD-828B-3AFE0A81A9E9}" srcId="{143A1B12-B42A-4F9F-AB02-DF411ED47957}" destId="{45C35F89-032B-4D0E-BB46-DD9743BC034D}" srcOrd="0" destOrd="0" parTransId="{E4257E27-C9FE-45AF-ADEA-FD6F99390960}" sibTransId="{D57CEEA2-FC52-4D9D-BA34-5012C4527FFF}"/>
    <dgm:cxn modelId="{165D1D11-EFDC-407C-A1BF-001C9D1E1660}" type="presOf" srcId="{F60DA37D-A586-4190-ADF2-21A26B58EC3F}" destId="{99A84F4D-82BE-4408-8471-4E766A0B0EEA}" srcOrd="0" destOrd="0" presId="urn:microsoft.com/office/officeart/2016/7/layout/VerticalDownArrowProcess"/>
    <dgm:cxn modelId="{7FF2C526-3539-46A0-99F3-15DC8B107D0C}" type="presOf" srcId="{45C35F89-032B-4D0E-BB46-DD9743BC034D}" destId="{995DDBAB-F121-4996-AFD5-699D7E350595}" srcOrd="0" destOrd="0" presId="urn:microsoft.com/office/officeart/2016/7/layout/VerticalDownArrowProcess"/>
    <dgm:cxn modelId="{5C6CCE5B-9562-4A40-8E13-4DA2153C1EF1}" srcId="{0412AEC7-F989-43DD-9EC7-6FB85570A279}" destId="{94BB9534-4CFC-4046-A741-49BDC950AA88}" srcOrd="0" destOrd="0" parTransId="{B0F53ECF-305D-48A0-9CF6-1720C6E4F811}" sibTransId="{D1979C42-21C9-4A26-8701-530B1C96799B}"/>
    <dgm:cxn modelId="{7955AB44-7953-4788-9808-DB991C382389}" type="presOf" srcId="{94BB9534-4CFC-4046-A741-49BDC950AA88}" destId="{C1C3A925-F5D5-4B63-A3ED-CCA4E5BB0857}" srcOrd="0" destOrd="0" presId="urn:microsoft.com/office/officeart/2016/7/layout/VerticalDownArrowProcess"/>
    <dgm:cxn modelId="{5FDEF072-CDD8-49CE-9A1A-5859377E3793}" srcId="{5241E717-32FA-4A83-B320-4006E98B42DD}" destId="{EDF52297-0706-4E96-8AC1-465E720E8786}" srcOrd="0" destOrd="0" parTransId="{B4628D40-9733-4FE4-9BBB-2DD284359DD1}" sibTransId="{1C311839-0E2D-4BD4-AFA3-B08E82E57CBC}"/>
    <dgm:cxn modelId="{A36EC55A-C8B4-4867-9C4A-FE302F1E68C6}" type="presOf" srcId="{EDF52297-0706-4E96-8AC1-465E720E8786}" destId="{1EEE9E1F-1A88-448C-8D67-B8F5EE038837}" srcOrd="0" destOrd="0" presId="urn:microsoft.com/office/officeart/2016/7/layout/VerticalDownArrowProcess"/>
    <dgm:cxn modelId="{AF7E4297-B4D0-4C70-8A82-3738E5328EBC}" srcId="{86C41707-48FF-4B1C-A26B-658087E65424}" destId="{F60DA37D-A586-4190-ADF2-21A26B58EC3F}" srcOrd="0" destOrd="0" parTransId="{A0658531-D897-410E-AB8E-6A83CEFDED96}" sibTransId="{3D14C34E-0D60-450F-B53D-2403E78EBF87}"/>
    <dgm:cxn modelId="{2DF81F9C-F9FC-4C95-B38F-38B5FF63FD6F}" type="presOf" srcId="{0412AEC7-F989-43DD-9EC7-6FB85570A279}" destId="{F0991E6A-7A0D-4086-A812-0E73CFF0BDD9}" srcOrd="0" destOrd="0" presId="urn:microsoft.com/office/officeart/2016/7/layout/VerticalDownArrowProcess"/>
    <dgm:cxn modelId="{2A57B39D-B34F-4443-8F4E-3B3192C31DE0}" srcId="{534C395B-3F35-4E39-9AF0-5081B53A339B}" destId="{143A1B12-B42A-4F9F-AB02-DF411ED47957}" srcOrd="2" destOrd="0" parTransId="{C2C4B38B-6E73-4365-881C-A5EDF31C7819}" sibTransId="{1F33A1E5-D9CC-4F63-92E5-FC8167EC7FD4}"/>
    <dgm:cxn modelId="{CBB5FEAF-C345-47F6-979E-01E555ABBA83}" srcId="{534C395B-3F35-4E39-9AF0-5081B53A339B}" destId="{0412AEC7-F989-43DD-9EC7-6FB85570A279}" srcOrd="3" destOrd="0" parTransId="{65E8E301-9D30-4704-9F71-8AB06DB0DACE}" sibTransId="{F3BF7D49-DB73-4D38-BF7A-6C89B6C46280}"/>
    <dgm:cxn modelId="{FA50BFBB-36B3-4582-BE0F-5EDB6274FA82}" type="presOf" srcId="{86C41707-48FF-4B1C-A26B-658087E65424}" destId="{A0AB3188-C0D9-4B40-BAF6-93335CACD879}" srcOrd="1" destOrd="0" presId="urn:microsoft.com/office/officeart/2016/7/layout/VerticalDownArrowProcess"/>
    <dgm:cxn modelId="{AC59C2CD-5EFD-4D43-971F-1C3E536D689E}" srcId="{534C395B-3F35-4E39-9AF0-5081B53A339B}" destId="{5241E717-32FA-4A83-B320-4006E98B42DD}" srcOrd="1" destOrd="0" parTransId="{FBCDF267-5D25-466C-BC64-72C4300773B2}" sibTransId="{DFBC5217-B606-410E-B3B3-573A3DCF9873}"/>
    <dgm:cxn modelId="{ACD0E2DB-6E92-4AC4-9CF6-9FFDA93DD390}" type="presOf" srcId="{5241E717-32FA-4A83-B320-4006E98B42DD}" destId="{332C9197-BAB2-47C5-B9CB-94237C1D3D3E}" srcOrd="0" destOrd="0" presId="urn:microsoft.com/office/officeart/2016/7/layout/VerticalDownArrowProcess"/>
    <dgm:cxn modelId="{11BCDAE0-ACA6-411B-8031-160D1C9AEC6B}" type="presOf" srcId="{5241E717-32FA-4A83-B320-4006E98B42DD}" destId="{6676A4E6-E999-4378-A0CD-8A6F8B647B8E}" srcOrd="1" destOrd="0" presId="urn:microsoft.com/office/officeart/2016/7/layout/VerticalDownArrowProcess"/>
    <dgm:cxn modelId="{E1C498E9-66B1-408B-98F2-89D82C0716C5}" srcId="{534C395B-3F35-4E39-9AF0-5081B53A339B}" destId="{86C41707-48FF-4B1C-A26B-658087E65424}" srcOrd="0" destOrd="0" parTransId="{5A490000-CE74-4667-ABE4-DE61FE07B976}" sibTransId="{4254DD54-79B7-4BB1-8607-39C4E3B4494C}"/>
    <dgm:cxn modelId="{DD123DEE-EEFB-4A22-B406-860641AA8CB9}" type="presOf" srcId="{143A1B12-B42A-4F9F-AB02-DF411ED47957}" destId="{56D505D1-A6CC-41E3-ADA1-063BD86EA0A8}" srcOrd="0" destOrd="0" presId="urn:microsoft.com/office/officeart/2016/7/layout/VerticalDownArrowProcess"/>
    <dgm:cxn modelId="{7EA381F6-32EB-4224-BB21-4F7BEFAF1C92}" type="presOf" srcId="{534C395B-3F35-4E39-9AF0-5081B53A339B}" destId="{B342ECD0-86ED-4310-BE04-597CF7C89B50}" srcOrd="0" destOrd="0" presId="urn:microsoft.com/office/officeart/2016/7/layout/VerticalDownArrowProcess"/>
    <dgm:cxn modelId="{D7710AFA-E89A-483E-9F4A-B462182D15AA}" type="presOf" srcId="{143A1B12-B42A-4F9F-AB02-DF411ED47957}" destId="{AB1D1831-414D-4492-82E2-00F17AD836ED}" srcOrd="1" destOrd="0" presId="urn:microsoft.com/office/officeart/2016/7/layout/VerticalDownArrowProcess"/>
    <dgm:cxn modelId="{40C52BFD-E056-4B7B-8962-F2113AB9B953}" type="presOf" srcId="{86C41707-48FF-4B1C-A26B-658087E65424}" destId="{FE23CED6-0C74-4F2A-BEFE-EAE5CD6BA736}" srcOrd="0" destOrd="0" presId="urn:microsoft.com/office/officeart/2016/7/layout/VerticalDownArrowProcess"/>
    <dgm:cxn modelId="{3CFD2310-3444-4F22-AFD2-11FA08F5D2B7}" type="presParOf" srcId="{B342ECD0-86ED-4310-BE04-597CF7C89B50}" destId="{AD7C162E-E49F-4E8D-AA0C-3E43A3BCD542}" srcOrd="0" destOrd="0" presId="urn:microsoft.com/office/officeart/2016/7/layout/VerticalDownArrowProcess"/>
    <dgm:cxn modelId="{9342D1AD-DF84-43C9-B445-C6DD61DF1EB4}" type="presParOf" srcId="{AD7C162E-E49F-4E8D-AA0C-3E43A3BCD542}" destId="{F0991E6A-7A0D-4086-A812-0E73CFF0BDD9}" srcOrd="0" destOrd="0" presId="urn:microsoft.com/office/officeart/2016/7/layout/VerticalDownArrowProcess"/>
    <dgm:cxn modelId="{ADB45569-EA14-4A7C-A28C-D71FB959D238}" type="presParOf" srcId="{AD7C162E-E49F-4E8D-AA0C-3E43A3BCD542}" destId="{C1C3A925-F5D5-4B63-A3ED-CCA4E5BB0857}" srcOrd="1" destOrd="0" presId="urn:microsoft.com/office/officeart/2016/7/layout/VerticalDownArrowProcess"/>
    <dgm:cxn modelId="{26012FAD-CE51-45DB-B8EA-9762A3ECE58D}" type="presParOf" srcId="{B342ECD0-86ED-4310-BE04-597CF7C89B50}" destId="{F4160292-4F42-470E-9B22-040EE62FEF2A}" srcOrd="1" destOrd="0" presId="urn:microsoft.com/office/officeart/2016/7/layout/VerticalDownArrowProcess"/>
    <dgm:cxn modelId="{9F4899AA-8EED-4F0B-83E7-96E5DFA3FFEF}" type="presParOf" srcId="{B342ECD0-86ED-4310-BE04-597CF7C89B50}" destId="{B30761AE-04B4-4B95-8135-09843239A84B}" srcOrd="2" destOrd="0" presId="urn:microsoft.com/office/officeart/2016/7/layout/VerticalDownArrowProcess"/>
    <dgm:cxn modelId="{F30AE567-D93D-4388-A1DC-90C8A3EA3031}" type="presParOf" srcId="{B30761AE-04B4-4B95-8135-09843239A84B}" destId="{56D505D1-A6CC-41E3-ADA1-063BD86EA0A8}" srcOrd="0" destOrd="0" presId="urn:microsoft.com/office/officeart/2016/7/layout/VerticalDownArrowProcess"/>
    <dgm:cxn modelId="{DFCCBCE3-0497-4D8D-A7E5-12018C02027D}" type="presParOf" srcId="{B30761AE-04B4-4B95-8135-09843239A84B}" destId="{AB1D1831-414D-4492-82E2-00F17AD836ED}" srcOrd="1" destOrd="0" presId="urn:microsoft.com/office/officeart/2016/7/layout/VerticalDownArrowProcess"/>
    <dgm:cxn modelId="{81637581-E00F-4CD3-A2D7-17F0ABBD3D99}" type="presParOf" srcId="{B30761AE-04B4-4B95-8135-09843239A84B}" destId="{995DDBAB-F121-4996-AFD5-699D7E350595}" srcOrd="2" destOrd="0" presId="urn:microsoft.com/office/officeart/2016/7/layout/VerticalDownArrowProcess"/>
    <dgm:cxn modelId="{07DDA966-9FDA-4A82-A183-1D2CFA1BB153}" type="presParOf" srcId="{B342ECD0-86ED-4310-BE04-597CF7C89B50}" destId="{80A02268-9C9E-4FC7-85E2-4ADB31F5F792}" srcOrd="3" destOrd="0" presId="urn:microsoft.com/office/officeart/2016/7/layout/VerticalDownArrowProcess"/>
    <dgm:cxn modelId="{F166ACC4-C7B7-44BA-BF27-D6E7D9B3BB21}" type="presParOf" srcId="{B342ECD0-86ED-4310-BE04-597CF7C89B50}" destId="{AB405059-D2D1-4FBA-B491-CFC64B57B298}" srcOrd="4" destOrd="0" presId="urn:microsoft.com/office/officeart/2016/7/layout/VerticalDownArrowProcess"/>
    <dgm:cxn modelId="{BA5BA6C0-2DFC-4F5A-898B-E0A42B9F9E39}" type="presParOf" srcId="{AB405059-D2D1-4FBA-B491-CFC64B57B298}" destId="{332C9197-BAB2-47C5-B9CB-94237C1D3D3E}" srcOrd="0" destOrd="0" presId="urn:microsoft.com/office/officeart/2016/7/layout/VerticalDownArrowProcess"/>
    <dgm:cxn modelId="{8B618864-5CCE-4858-AD41-D1292B661187}" type="presParOf" srcId="{AB405059-D2D1-4FBA-B491-CFC64B57B298}" destId="{6676A4E6-E999-4378-A0CD-8A6F8B647B8E}" srcOrd="1" destOrd="0" presId="urn:microsoft.com/office/officeart/2016/7/layout/VerticalDownArrowProcess"/>
    <dgm:cxn modelId="{8CB6A191-E56D-44A2-83D7-3B65BC63E3DD}" type="presParOf" srcId="{AB405059-D2D1-4FBA-B491-CFC64B57B298}" destId="{1EEE9E1F-1A88-448C-8D67-B8F5EE038837}" srcOrd="2" destOrd="0" presId="urn:microsoft.com/office/officeart/2016/7/layout/VerticalDownArrowProcess"/>
    <dgm:cxn modelId="{A52112E1-B356-4701-8222-52FB81D7C93F}" type="presParOf" srcId="{B342ECD0-86ED-4310-BE04-597CF7C89B50}" destId="{05F31956-8263-4599-ADD0-C50311D3199E}" srcOrd="5" destOrd="0" presId="urn:microsoft.com/office/officeart/2016/7/layout/VerticalDownArrowProcess"/>
    <dgm:cxn modelId="{8A202088-EF7E-47E9-BF47-1B92C1711669}" type="presParOf" srcId="{B342ECD0-86ED-4310-BE04-597CF7C89B50}" destId="{7570A2E3-E3DD-4EFC-8C01-A0119DD6E816}" srcOrd="6" destOrd="0" presId="urn:microsoft.com/office/officeart/2016/7/layout/VerticalDownArrowProcess"/>
    <dgm:cxn modelId="{08D3755E-4255-4B97-89ED-86CDC2F06938}" type="presParOf" srcId="{7570A2E3-E3DD-4EFC-8C01-A0119DD6E816}" destId="{FE23CED6-0C74-4F2A-BEFE-EAE5CD6BA736}" srcOrd="0" destOrd="0" presId="urn:microsoft.com/office/officeart/2016/7/layout/VerticalDownArrowProcess"/>
    <dgm:cxn modelId="{F65A5D14-7608-49EE-9CC6-D2D8623DB465}" type="presParOf" srcId="{7570A2E3-E3DD-4EFC-8C01-A0119DD6E816}" destId="{A0AB3188-C0D9-4B40-BAF6-93335CACD879}" srcOrd="1" destOrd="0" presId="urn:microsoft.com/office/officeart/2016/7/layout/VerticalDownArrowProcess"/>
    <dgm:cxn modelId="{C5EB9A84-2497-4441-B3B8-BEC19E574162}" type="presParOf" srcId="{7570A2E3-E3DD-4EFC-8C01-A0119DD6E816}" destId="{99A84F4D-82BE-4408-8471-4E766A0B0EE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17805-E0DD-4432-BA2E-07FC9F640BFA}">
      <dsp:nvSpPr>
        <dsp:cNvPr id="0" name=""/>
        <dsp:cNvSpPr/>
      </dsp:nvSpPr>
      <dsp:spPr>
        <a:xfrm>
          <a:off x="212873" y="3125786"/>
          <a:ext cx="1579562" cy="7748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2456" rIns="14810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Step 4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tx1"/>
            </a:solidFill>
          </a:endParaRPr>
        </a:p>
      </dsp:txBody>
      <dsp:txXfrm>
        <a:off x="212873" y="3125786"/>
        <a:ext cx="1579562" cy="774882"/>
      </dsp:txXfrm>
    </dsp:sp>
    <dsp:sp modelId="{63AE852F-8A49-4AC3-8D13-6A8F97BB2374}">
      <dsp:nvSpPr>
        <dsp:cNvPr id="0" name=""/>
        <dsp:cNvSpPr/>
      </dsp:nvSpPr>
      <dsp:spPr>
        <a:xfrm>
          <a:off x="1935803" y="3137894"/>
          <a:ext cx="6247365" cy="8083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Share your discussion with the larger group</a:t>
          </a:r>
          <a:br>
            <a:rPr lang="en-US" sz="1800" b="1" kern="1200" dirty="0">
              <a:solidFill>
                <a:schemeClr val="tx2"/>
              </a:solidFill>
            </a:rPr>
          </a:br>
          <a:r>
            <a:rPr lang="en-US" sz="1200" b="1" kern="1200" dirty="0">
              <a:solidFill>
                <a:schemeClr val="tx2"/>
              </a:solidFill>
            </a:rPr>
            <a:t>(Where was Developer &amp; QA both Responsible? Accountable?)</a:t>
          </a:r>
        </a:p>
      </dsp:txBody>
      <dsp:txXfrm>
        <a:off x="1935803" y="3137894"/>
        <a:ext cx="6247365" cy="808304"/>
      </dsp:txXfrm>
    </dsp:sp>
    <dsp:sp modelId="{AB1D1831-414D-4492-82E2-00F17AD836ED}">
      <dsp:nvSpPr>
        <dsp:cNvPr id="0" name=""/>
        <dsp:cNvSpPr/>
      </dsp:nvSpPr>
      <dsp:spPr>
        <a:xfrm rot="10800000">
          <a:off x="188446" y="1973968"/>
          <a:ext cx="1610966" cy="11208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9568" rIns="14810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Step 3</a:t>
          </a:r>
        </a:p>
      </dsp:txBody>
      <dsp:txXfrm rot="-10800000">
        <a:off x="188446" y="1973968"/>
        <a:ext cx="1610966" cy="728540"/>
      </dsp:txXfrm>
    </dsp:sp>
    <dsp:sp modelId="{995DDBAB-F121-4996-AFD5-699D7E350595}">
      <dsp:nvSpPr>
        <dsp:cNvPr id="0" name=""/>
        <dsp:cNvSpPr/>
      </dsp:nvSpPr>
      <dsp:spPr>
        <a:xfrm>
          <a:off x="1973641" y="1998603"/>
          <a:ext cx="6247365" cy="70471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Designate a spokesperson</a:t>
          </a:r>
        </a:p>
      </dsp:txBody>
      <dsp:txXfrm>
        <a:off x="1973641" y="1998603"/>
        <a:ext cx="6247365" cy="704718"/>
      </dsp:txXfrm>
    </dsp:sp>
    <dsp:sp modelId="{6676A4E6-E999-4378-A0CD-8A6F8B647B8E}">
      <dsp:nvSpPr>
        <dsp:cNvPr id="0" name=""/>
        <dsp:cNvSpPr/>
      </dsp:nvSpPr>
      <dsp:spPr>
        <a:xfrm rot="10800000">
          <a:off x="139357" y="942480"/>
          <a:ext cx="1633644" cy="103756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9568" rIns="14810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Step 2</a:t>
          </a:r>
        </a:p>
      </dsp:txBody>
      <dsp:txXfrm rot="-10800000">
        <a:off x="139357" y="942480"/>
        <a:ext cx="1633644" cy="674414"/>
      </dsp:txXfrm>
    </dsp:sp>
    <dsp:sp modelId="{1EEE9E1F-1A88-448C-8D67-B8F5EE038837}">
      <dsp:nvSpPr>
        <dsp:cNvPr id="0" name=""/>
        <dsp:cNvSpPr/>
      </dsp:nvSpPr>
      <dsp:spPr>
        <a:xfrm>
          <a:off x="1952134" y="974664"/>
          <a:ext cx="6247365" cy="5978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Indicate RACI value for each Task against Role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2"/>
              </a:solidFill>
            </a:rPr>
            <a:t>(add additional tasks and roles as needed )</a:t>
          </a:r>
        </a:p>
      </dsp:txBody>
      <dsp:txXfrm>
        <a:off x="1952134" y="974664"/>
        <a:ext cx="6247365" cy="597822"/>
      </dsp:txXfrm>
    </dsp:sp>
    <dsp:sp modelId="{A0AB3188-C0D9-4B40-BAF6-93335CACD879}">
      <dsp:nvSpPr>
        <dsp:cNvPr id="0" name=""/>
        <dsp:cNvSpPr/>
      </dsp:nvSpPr>
      <dsp:spPr>
        <a:xfrm rot="10800000">
          <a:off x="173083" y="0"/>
          <a:ext cx="1571212" cy="93100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113792" rIns="14810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Step 1</a:t>
          </a:r>
        </a:p>
      </dsp:txBody>
      <dsp:txXfrm rot="-10800000">
        <a:off x="173083" y="0"/>
        <a:ext cx="1571212" cy="605155"/>
      </dsp:txXfrm>
    </dsp:sp>
    <dsp:sp modelId="{99A84F4D-82BE-4408-8471-4E766A0B0EEA}">
      <dsp:nvSpPr>
        <dsp:cNvPr id="0" name=""/>
        <dsp:cNvSpPr/>
      </dsp:nvSpPr>
      <dsp:spPr>
        <a:xfrm>
          <a:off x="1954644" y="348"/>
          <a:ext cx="6247365" cy="57420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Break into small groups</a:t>
          </a:r>
        </a:p>
      </dsp:txBody>
      <dsp:txXfrm>
        <a:off x="1954644" y="348"/>
        <a:ext cx="6247365" cy="574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91E6A-7A0D-4086-A812-0E73CFF0BDD9}">
      <dsp:nvSpPr>
        <dsp:cNvPr id="0" name=""/>
        <dsp:cNvSpPr/>
      </dsp:nvSpPr>
      <dsp:spPr>
        <a:xfrm>
          <a:off x="95657" y="3099164"/>
          <a:ext cx="1699824" cy="9475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9568" rIns="14810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Include the following:</a:t>
          </a:r>
        </a:p>
      </dsp:txBody>
      <dsp:txXfrm>
        <a:off x="95657" y="3099164"/>
        <a:ext cx="1699824" cy="947502"/>
      </dsp:txXfrm>
    </dsp:sp>
    <dsp:sp modelId="{C1C3A925-F5D5-4B63-A3ED-CCA4E5BB0857}">
      <dsp:nvSpPr>
        <dsp:cNvPr id="0" name=""/>
        <dsp:cNvSpPr/>
      </dsp:nvSpPr>
      <dsp:spPr>
        <a:xfrm>
          <a:off x="1986797" y="3099164"/>
          <a:ext cx="6247365" cy="9475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03200" rIns="12672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How did you make your selection?</a:t>
          </a:r>
          <a:br>
            <a:rPr lang="en-US" sz="1600" b="1" kern="1200" dirty="0">
              <a:solidFill>
                <a:schemeClr val="tx2"/>
              </a:solidFill>
            </a:rPr>
          </a:br>
          <a:r>
            <a:rPr lang="en-US" sz="1600" b="1" kern="1200" dirty="0">
              <a:solidFill>
                <a:schemeClr val="tx2"/>
              </a:solidFill>
            </a:rPr>
            <a:t>Are new skills required? </a:t>
          </a:r>
          <a:br>
            <a:rPr lang="en-US" sz="1600" b="1" kern="1200" dirty="0">
              <a:solidFill>
                <a:schemeClr val="tx2"/>
              </a:solidFill>
            </a:rPr>
          </a:br>
          <a:r>
            <a:rPr lang="en-US" sz="1600" b="1" kern="1200" dirty="0">
              <a:solidFill>
                <a:schemeClr val="tx2"/>
              </a:solidFill>
            </a:rPr>
            <a:t>What outcome are you striving for?</a:t>
          </a:r>
        </a:p>
      </dsp:txBody>
      <dsp:txXfrm>
        <a:off x="1986797" y="3099164"/>
        <a:ext cx="6247365" cy="947502"/>
      </dsp:txXfrm>
    </dsp:sp>
    <dsp:sp modelId="{AB1D1831-414D-4492-82E2-00F17AD836ED}">
      <dsp:nvSpPr>
        <dsp:cNvPr id="0" name=""/>
        <dsp:cNvSpPr/>
      </dsp:nvSpPr>
      <dsp:spPr>
        <a:xfrm rot="10800000">
          <a:off x="188446" y="1889148"/>
          <a:ext cx="1610966" cy="107273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9568" rIns="14810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Step 3</a:t>
          </a:r>
        </a:p>
      </dsp:txBody>
      <dsp:txXfrm rot="-10800000">
        <a:off x="188446" y="1889148"/>
        <a:ext cx="1610966" cy="697275"/>
      </dsp:txXfrm>
    </dsp:sp>
    <dsp:sp modelId="{995DDBAB-F121-4996-AFD5-699D7E350595}">
      <dsp:nvSpPr>
        <dsp:cNvPr id="0" name=""/>
        <dsp:cNvSpPr/>
      </dsp:nvSpPr>
      <dsp:spPr>
        <a:xfrm>
          <a:off x="1973641" y="1912726"/>
          <a:ext cx="6247365" cy="6744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2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Share how you would apply the Hands On Technique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2"/>
            </a:solidFill>
          </a:endParaRPr>
        </a:p>
      </dsp:txBody>
      <dsp:txXfrm>
        <a:off x="1973641" y="1912726"/>
        <a:ext cx="6247365" cy="674476"/>
      </dsp:txXfrm>
    </dsp:sp>
    <dsp:sp modelId="{6676A4E6-E999-4378-A0CD-8A6F8B647B8E}">
      <dsp:nvSpPr>
        <dsp:cNvPr id="0" name=""/>
        <dsp:cNvSpPr/>
      </dsp:nvSpPr>
      <dsp:spPr>
        <a:xfrm rot="10800000">
          <a:off x="139357" y="901926"/>
          <a:ext cx="1633644" cy="99303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99568" rIns="148104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Step 2</a:t>
          </a:r>
        </a:p>
      </dsp:txBody>
      <dsp:txXfrm rot="-10800000">
        <a:off x="139357" y="901926"/>
        <a:ext cx="1633644" cy="645472"/>
      </dsp:txXfrm>
    </dsp:sp>
    <dsp:sp modelId="{1EEE9E1F-1A88-448C-8D67-B8F5EE038837}">
      <dsp:nvSpPr>
        <dsp:cNvPr id="0" name=""/>
        <dsp:cNvSpPr/>
      </dsp:nvSpPr>
      <dsp:spPr>
        <a:xfrm>
          <a:off x="1952134" y="932728"/>
          <a:ext cx="6247365" cy="57216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Identify an area you can bring it into Practice</a:t>
          </a:r>
          <a:endParaRPr lang="en-US" sz="1200" b="1" kern="1200" dirty="0">
            <a:solidFill>
              <a:schemeClr val="tx2"/>
            </a:solidFill>
          </a:endParaRPr>
        </a:p>
      </dsp:txBody>
      <dsp:txXfrm>
        <a:off x="1952134" y="932728"/>
        <a:ext cx="6247365" cy="572167"/>
      </dsp:txXfrm>
    </dsp:sp>
    <dsp:sp modelId="{A0AB3188-C0D9-4B40-BAF6-93335CACD879}">
      <dsp:nvSpPr>
        <dsp:cNvPr id="0" name=""/>
        <dsp:cNvSpPr/>
      </dsp:nvSpPr>
      <dsp:spPr>
        <a:xfrm rot="10800000">
          <a:off x="173083" y="0"/>
          <a:ext cx="1571212" cy="8910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04" tIns="113792" rIns="148104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Step 1</a:t>
          </a:r>
        </a:p>
      </dsp:txBody>
      <dsp:txXfrm rot="-10800000">
        <a:off x="173083" y="0"/>
        <a:ext cx="1571212" cy="579186"/>
      </dsp:txXfrm>
    </dsp:sp>
    <dsp:sp modelId="{99A84F4D-82BE-4408-8471-4E766A0B0EEA}">
      <dsp:nvSpPr>
        <dsp:cNvPr id="0" name=""/>
        <dsp:cNvSpPr/>
      </dsp:nvSpPr>
      <dsp:spPr>
        <a:xfrm>
          <a:off x="1954644" y="225"/>
          <a:ext cx="6247365" cy="5495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6" tIns="228600" rIns="12672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2"/>
              </a:solidFill>
            </a:rPr>
            <a:t>Select a Hands On Technique (or two…)</a:t>
          </a:r>
        </a:p>
      </dsp:txBody>
      <dsp:txXfrm>
        <a:off x="1954644" y="225"/>
        <a:ext cx="6247365" cy="549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43F0-7FDC-7044-8C8F-DBBCB8AF5D44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10B3-4D90-4741-B5AA-C044E54A7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99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8B7A-8045-5247-B2F7-BEAB9D9CBABD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506E3-D300-F743-A41A-ACE80A349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5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1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Project Tracking Interests: Scheduled Delivery, Rollbacks, Versions due to mixed requirements/bugs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8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5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2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Swarming in your Sprints – ‘All hands on deck’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34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0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Test First is foremost to support Quality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test on dev, understand unit tests, understand manual tests, understand customer reqs mutually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 Developer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both manual, UAT, and automated test scripting and execution.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To: 37607 </a:t>
            </a:r>
            <a:br>
              <a:rPr lang="en-US" dirty="0"/>
            </a:br>
            <a:r>
              <a:rPr lang="en-US" dirty="0"/>
              <a:t>Msg: SARAJOSEPH454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5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To: 37607 </a:t>
            </a:r>
            <a:br>
              <a:rPr lang="en-US" dirty="0"/>
            </a:br>
            <a:r>
              <a:rPr lang="en-US" dirty="0"/>
              <a:t>Msg: SARAJOSEPH454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05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developers improve their craft…</a:t>
            </a:r>
          </a:p>
          <a:p>
            <a:endParaRPr lang="en-US" dirty="0"/>
          </a:p>
          <a:p>
            <a:r>
              <a:rPr lang="en-US" dirty="0"/>
              <a:t>Why should we care about code coverage in a unit test?</a:t>
            </a:r>
          </a:p>
          <a:p>
            <a:r>
              <a:rPr lang="en-US" dirty="0"/>
              <a:t>Should we be accountable?</a:t>
            </a:r>
          </a:p>
          <a:p>
            <a:r>
              <a:rPr lang="en-US" dirty="0"/>
              <a:t>Should we be responsible?</a:t>
            </a:r>
          </a:p>
          <a:p>
            <a:endParaRPr lang="en-US" dirty="0"/>
          </a:p>
          <a:p>
            <a:r>
              <a:rPr lang="en-US" dirty="0"/>
              <a:t>Walk thru a RACI on quality goals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0906" y="1822450"/>
            <a:ext cx="5939394" cy="92639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7628" y="2875842"/>
            <a:ext cx="5591868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44172" y="1953658"/>
            <a:ext cx="0" cy="107664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DW_PWGI 204 0 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7" y="2127250"/>
            <a:ext cx="1587138" cy="72319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10906" y="4485845"/>
            <a:ext cx="292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C0000"/>
                </a:solidFill>
                <a:latin typeface="Verdana"/>
                <a:cs typeface="Verdana"/>
              </a:rPr>
              <a:t>CDW.com  |  800.800.4239</a:t>
            </a:r>
          </a:p>
        </p:txBody>
      </p:sp>
    </p:spTree>
    <p:extLst>
      <p:ext uri="{BB962C8B-B14F-4D97-AF65-F5344CB8AC3E}">
        <p14:creationId xmlns:p14="http://schemas.microsoft.com/office/powerpoint/2010/main" val="283633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9" y="945357"/>
            <a:ext cx="2282105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0811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39457" y="945357"/>
            <a:ext cx="0" cy="364926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3487880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5208377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6918997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487880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7"/>
          </p:nvPr>
        </p:nvSpPr>
        <p:spPr>
          <a:xfrm>
            <a:off x="5208377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/>
          </p:nvPr>
        </p:nvSpPr>
        <p:spPr>
          <a:xfrm>
            <a:off x="6918997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/>
          </p:nvPr>
        </p:nvSpPr>
        <p:spPr>
          <a:xfrm>
            <a:off x="3487880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/>
          </p:nvPr>
        </p:nvSpPr>
        <p:spPr>
          <a:xfrm>
            <a:off x="5208377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21"/>
          </p:nvPr>
        </p:nvSpPr>
        <p:spPr>
          <a:xfrm>
            <a:off x="6918997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41030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54051" y="385430"/>
            <a:ext cx="7745413" cy="2075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38011" y="945357"/>
            <a:ext cx="7661453" cy="141007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484E53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 userDrawn="1">
            <p:ph sz="quarter" idx="13"/>
          </p:nvPr>
        </p:nvSpPr>
        <p:spPr>
          <a:xfrm>
            <a:off x="722313" y="1204447"/>
            <a:ext cx="7677151" cy="3390176"/>
          </a:xfrm>
          <a:solidFill>
            <a:schemeClr val="bg1">
              <a:lumMod val="75000"/>
            </a:schemeClr>
          </a:solidFill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493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en-US" dirty="0"/>
              <a:t>| CDW — Proprietary and Confidential. Copying Restricted.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2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6151" y="1930400"/>
            <a:ext cx="7449482" cy="1593850"/>
          </a:xfrm>
        </p:spPr>
        <p:txBody>
          <a:bodyPr lIns="0" tIns="0" rIns="0" bIns="0">
            <a:noAutofit/>
          </a:bodyPr>
          <a:lstStyle>
            <a:lvl1pPr algn="ctr">
              <a:defRPr sz="44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392410" y="786108"/>
            <a:ext cx="7003223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30906" y="4379512"/>
            <a:ext cx="701340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7732" y="397668"/>
            <a:ext cx="667853" cy="405108"/>
          </a:xfrm>
          <a:prstGeom prst="rect">
            <a:avLst/>
          </a:prstGeom>
        </p:spPr>
      </p:pic>
      <p:pic>
        <p:nvPicPr>
          <p:cNvPr id="10" name="Picture 9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11" y="4362843"/>
            <a:ext cx="667853" cy="4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44700"/>
            <a:ext cx="9144000" cy="1568450"/>
          </a:xfrm>
        </p:spPr>
        <p:txBody>
          <a:bodyPr lIns="0" tIns="0" rIns="0" bIns="0">
            <a:noAutofit/>
          </a:bodyPr>
          <a:lstStyle>
            <a:lvl1pPr algn="ctr">
              <a:defRPr sz="36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CDW_PWGI 204 0 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7" y="685800"/>
            <a:ext cx="1587138" cy="7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3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4109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4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51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0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EA7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2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5B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B6A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20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BC0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7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150" y="1839223"/>
            <a:ext cx="6248400" cy="64308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9150" y="2618489"/>
            <a:ext cx="6248399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DW_PowerpointArt_Vert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2" y="160137"/>
            <a:ext cx="703444" cy="3973713"/>
          </a:xfrm>
          <a:prstGeom prst="rect">
            <a:avLst/>
          </a:prstGeom>
        </p:spPr>
      </p:pic>
      <p:pic>
        <p:nvPicPr>
          <p:cNvPr id="6" name="Picture 5" descr="CDW_PWGI 204 0 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2" y="4311650"/>
            <a:ext cx="1303128" cy="5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BC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0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651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1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EA7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022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5B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76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B6A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2900" y="1703039"/>
            <a:ext cx="6559550" cy="64308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12900" y="2482305"/>
            <a:ext cx="6559549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DW_PowerpointArt_Hori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324800"/>
            <a:ext cx="6294112" cy="626811"/>
          </a:xfrm>
          <a:prstGeom prst="rect">
            <a:avLst/>
          </a:prstGeom>
        </p:spPr>
      </p:pic>
      <p:pic>
        <p:nvPicPr>
          <p:cNvPr id="7" name="Picture 6" descr="CDW_PWGI 204 0 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96" y="4374876"/>
            <a:ext cx="1258304" cy="5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BC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89807" y="1966357"/>
            <a:ext cx="6306493" cy="771953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89806" y="2905561"/>
            <a:ext cx="6306494" cy="627841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66675" y="1966357"/>
            <a:ext cx="0" cy="771953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DWpeoplewhogetit_Whi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5"/>
          <a:stretch/>
        </p:blipFill>
        <p:spPr>
          <a:xfrm>
            <a:off x="983330" y="1966357"/>
            <a:ext cx="789240" cy="7214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89806" y="4485845"/>
            <a:ext cx="292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Verdana"/>
                <a:cs typeface="Verdana"/>
              </a:rPr>
              <a:t>CDW.com  |  800.800.4239</a:t>
            </a:r>
          </a:p>
        </p:txBody>
      </p:sp>
    </p:spTree>
    <p:extLst>
      <p:ext uri="{BB962C8B-B14F-4D97-AF65-F5344CB8AC3E}">
        <p14:creationId xmlns:p14="http://schemas.microsoft.com/office/powerpoint/2010/main" val="4044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493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10" y="945357"/>
            <a:ext cx="7669390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8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1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10" y="945357"/>
            <a:ext cx="7669390" cy="3613905"/>
          </a:xfrm>
        </p:spPr>
        <p:txBody>
          <a:bodyPr lIns="0" tIns="0" rIns="0" bIns="0" numCol="2" spcCol="36576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8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47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8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1793710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1" name="Content Placeholder 3"/>
          <p:cNvSpPr txBox="1">
            <a:spLocks/>
          </p:cNvSpPr>
          <p:nvPr userDrawn="1"/>
        </p:nvSpPr>
        <p:spPr>
          <a:xfrm>
            <a:off x="3010526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2" name="Content Placeholder 3"/>
          <p:cNvSpPr txBox="1">
            <a:spLocks/>
          </p:cNvSpPr>
          <p:nvPr userDrawn="1"/>
        </p:nvSpPr>
        <p:spPr>
          <a:xfrm>
            <a:off x="4229053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3" name="Content Placeholder 3"/>
          <p:cNvSpPr txBox="1">
            <a:spLocks/>
          </p:cNvSpPr>
          <p:nvPr userDrawn="1"/>
        </p:nvSpPr>
        <p:spPr>
          <a:xfrm>
            <a:off x="5401161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6579402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7755895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6" name="Content Placeholder 3"/>
          <p:cNvSpPr txBox="1">
            <a:spLocks/>
          </p:cNvSpPr>
          <p:nvPr userDrawn="1"/>
        </p:nvSpPr>
        <p:spPr>
          <a:xfrm>
            <a:off x="714624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7" name="Content Placeholder 3"/>
          <p:cNvSpPr txBox="1">
            <a:spLocks/>
          </p:cNvSpPr>
          <p:nvPr userDrawn="1"/>
        </p:nvSpPr>
        <p:spPr>
          <a:xfrm>
            <a:off x="1793710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8" name="Content Placeholder 3"/>
          <p:cNvSpPr txBox="1">
            <a:spLocks/>
          </p:cNvSpPr>
          <p:nvPr userDrawn="1"/>
        </p:nvSpPr>
        <p:spPr>
          <a:xfrm>
            <a:off x="3010526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9" name="Content Placeholder 3"/>
          <p:cNvSpPr txBox="1">
            <a:spLocks/>
          </p:cNvSpPr>
          <p:nvPr userDrawn="1"/>
        </p:nvSpPr>
        <p:spPr>
          <a:xfrm>
            <a:off x="4229053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0" name="Content Placeholder 3"/>
          <p:cNvSpPr txBox="1">
            <a:spLocks/>
          </p:cNvSpPr>
          <p:nvPr userDrawn="1"/>
        </p:nvSpPr>
        <p:spPr>
          <a:xfrm>
            <a:off x="5401161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1" name="Content Placeholder 3"/>
          <p:cNvSpPr txBox="1">
            <a:spLocks/>
          </p:cNvSpPr>
          <p:nvPr userDrawn="1"/>
        </p:nvSpPr>
        <p:spPr>
          <a:xfrm>
            <a:off x="6579402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2" name="Content Placeholder 3"/>
          <p:cNvSpPr txBox="1">
            <a:spLocks/>
          </p:cNvSpPr>
          <p:nvPr userDrawn="1"/>
        </p:nvSpPr>
        <p:spPr>
          <a:xfrm>
            <a:off x="7755895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3" name="Content Placeholder 3"/>
          <p:cNvSpPr txBox="1">
            <a:spLocks/>
          </p:cNvSpPr>
          <p:nvPr userDrawn="1"/>
        </p:nvSpPr>
        <p:spPr>
          <a:xfrm>
            <a:off x="714624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4" name="Content Placeholder 3"/>
          <p:cNvSpPr txBox="1">
            <a:spLocks/>
          </p:cNvSpPr>
          <p:nvPr userDrawn="1"/>
        </p:nvSpPr>
        <p:spPr>
          <a:xfrm>
            <a:off x="1793710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5" name="Content Placeholder 3"/>
          <p:cNvSpPr txBox="1">
            <a:spLocks/>
          </p:cNvSpPr>
          <p:nvPr userDrawn="1"/>
        </p:nvSpPr>
        <p:spPr>
          <a:xfrm>
            <a:off x="3010526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6" name="Content Placeholder 3"/>
          <p:cNvSpPr txBox="1">
            <a:spLocks/>
          </p:cNvSpPr>
          <p:nvPr userDrawn="1"/>
        </p:nvSpPr>
        <p:spPr>
          <a:xfrm>
            <a:off x="4229053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7" name="Content Placeholder 3"/>
          <p:cNvSpPr txBox="1">
            <a:spLocks/>
          </p:cNvSpPr>
          <p:nvPr userDrawn="1"/>
        </p:nvSpPr>
        <p:spPr>
          <a:xfrm>
            <a:off x="5401161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8" name="Content Placeholder 3"/>
          <p:cNvSpPr txBox="1">
            <a:spLocks/>
          </p:cNvSpPr>
          <p:nvPr userDrawn="1"/>
        </p:nvSpPr>
        <p:spPr>
          <a:xfrm>
            <a:off x="6579402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9" name="Content Placeholder 3"/>
          <p:cNvSpPr txBox="1">
            <a:spLocks/>
          </p:cNvSpPr>
          <p:nvPr userDrawn="1"/>
        </p:nvSpPr>
        <p:spPr>
          <a:xfrm>
            <a:off x="7755895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0" name="Content Placeholder 3"/>
          <p:cNvSpPr txBox="1">
            <a:spLocks/>
          </p:cNvSpPr>
          <p:nvPr userDrawn="1"/>
        </p:nvSpPr>
        <p:spPr>
          <a:xfrm>
            <a:off x="714624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1" name="Content Placeholder 3"/>
          <p:cNvSpPr txBox="1">
            <a:spLocks/>
          </p:cNvSpPr>
          <p:nvPr userDrawn="1"/>
        </p:nvSpPr>
        <p:spPr>
          <a:xfrm>
            <a:off x="1793710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2" name="Content Placeholder 3"/>
          <p:cNvSpPr txBox="1">
            <a:spLocks/>
          </p:cNvSpPr>
          <p:nvPr userDrawn="1"/>
        </p:nvSpPr>
        <p:spPr>
          <a:xfrm>
            <a:off x="3010526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3" name="Content Placeholder 3"/>
          <p:cNvSpPr txBox="1">
            <a:spLocks/>
          </p:cNvSpPr>
          <p:nvPr userDrawn="1"/>
        </p:nvSpPr>
        <p:spPr>
          <a:xfrm>
            <a:off x="4229053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4" name="Content Placeholder 3"/>
          <p:cNvSpPr txBox="1">
            <a:spLocks/>
          </p:cNvSpPr>
          <p:nvPr userDrawn="1"/>
        </p:nvSpPr>
        <p:spPr>
          <a:xfrm>
            <a:off x="5401161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6579402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6" name="Content Placeholder 3"/>
          <p:cNvSpPr txBox="1">
            <a:spLocks/>
          </p:cNvSpPr>
          <p:nvPr userDrawn="1"/>
        </p:nvSpPr>
        <p:spPr>
          <a:xfrm>
            <a:off x="7755895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7" name="Content Placeholder 3"/>
          <p:cNvSpPr txBox="1">
            <a:spLocks/>
          </p:cNvSpPr>
          <p:nvPr userDrawn="1"/>
        </p:nvSpPr>
        <p:spPr>
          <a:xfrm>
            <a:off x="714624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8" name="Content Placeholder 3"/>
          <p:cNvSpPr txBox="1">
            <a:spLocks/>
          </p:cNvSpPr>
          <p:nvPr userDrawn="1"/>
        </p:nvSpPr>
        <p:spPr>
          <a:xfrm>
            <a:off x="1793710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9" name="Content Placeholder 3"/>
          <p:cNvSpPr txBox="1">
            <a:spLocks/>
          </p:cNvSpPr>
          <p:nvPr userDrawn="1"/>
        </p:nvSpPr>
        <p:spPr>
          <a:xfrm>
            <a:off x="3010526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0" name="Content Placeholder 3"/>
          <p:cNvSpPr txBox="1">
            <a:spLocks/>
          </p:cNvSpPr>
          <p:nvPr userDrawn="1"/>
        </p:nvSpPr>
        <p:spPr>
          <a:xfrm>
            <a:off x="4229053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1" name="Content Placeholder 3"/>
          <p:cNvSpPr txBox="1">
            <a:spLocks/>
          </p:cNvSpPr>
          <p:nvPr userDrawn="1"/>
        </p:nvSpPr>
        <p:spPr>
          <a:xfrm>
            <a:off x="5401161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2" name="Content Placeholder 3"/>
          <p:cNvSpPr txBox="1">
            <a:spLocks/>
          </p:cNvSpPr>
          <p:nvPr userDrawn="1"/>
        </p:nvSpPr>
        <p:spPr>
          <a:xfrm>
            <a:off x="6579402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3" name="Content Placeholder 3"/>
          <p:cNvSpPr txBox="1">
            <a:spLocks/>
          </p:cNvSpPr>
          <p:nvPr userDrawn="1"/>
        </p:nvSpPr>
        <p:spPr>
          <a:xfrm>
            <a:off x="7755895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6" name="Content Placeholder 3"/>
          <p:cNvSpPr txBox="1">
            <a:spLocks/>
          </p:cNvSpPr>
          <p:nvPr userDrawn="1"/>
        </p:nvSpPr>
        <p:spPr>
          <a:xfrm>
            <a:off x="714624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dirty="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72798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8010" y="881388"/>
            <a:ext cx="7669390" cy="356863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38011" y="1329189"/>
            <a:ext cx="7669389" cy="326543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  <a:lvl2pPr>
              <a:defRPr sz="1400"/>
            </a:lvl2pPr>
            <a:lvl3pPr marL="1143000" indent="-228600">
              <a:buFont typeface="Wingdings" charset="2"/>
              <a:buChar char="§"/>
              <a:defRPr sz="1400"/>
            </a:lvl3pPr>
            <a:lvl4pPr>
              <a:defRPr sz="1400"/>
            </a:lvl4pPr>
            <a:lvl5pPr marL="2057400" indent="-228600">
              <a:buFont typeface="Wingdings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8871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9" y="945357"/>
            <a:ext cx="2282105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39457" y="945357"/>
            <a:ext cx="0" cy="364926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429000" y="945357"/>
            <a:ext cx="4978400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5696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r>
              <a:rPr lang="pl-PL" dirty="0"/>
              <a:t>| CDW — </a:t>
            </a:r>
            <a:r>
              <a:rPr lang="pl-PL" dirty="0" err="1"/>
              <a:t>Proprietary</a:t>
            </a:r>
            <a:r>
              <a:rPr lang="pl-PL" dirty="0"/>
              <a:t> and </a:t>
            </a:r>
            <a:r>
              <a:rPr lang="pl-PL" dirty="0" err="1"/>
              <a:t>Confidential</a:t>
            </a:r>
            <a:r>
              <a:rPr lang="pl-PL" dirty="0"/>
              <a:t>. </a:t>
            </a:r>
            <a:r>
              <a:rPr lang="pl-PL" dirty="0" err="1"/>
              <a:t>Copying</a:t>
            </a:r>
            <a:r>
              <a:rPr lang="pl-PL" dirty="0"/>
              <a:t> </a:t>
            </a:r>
            <a:r>
              <a:rPr lang="pl-PL" dirty="0" err="1"/>
              <a:t>Restricted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50" y="385430"/>
            <a:ext cx="8032750" cy="43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0" y="945357"/>
            <a:ext cx="8032750" cy="364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050" y="4767263"/>
            <a:ext cx="5365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algn="l"/>
            <a:r>
              <a:rPr lang="en-US" dirty="0"/>
              <a:t>| CDW — Proprietary and Confidential. Copying Restricted.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6" r:id="rId2"/>
    <p:sldLayoutId id="2147483693" r:id="rId3"/>
    <p:sldLayoutId id="2147483704" r:id="rId4"/>
    <p:sldLayoutId id="2147483673" r:id="rId5"/>
    <p:sldLayoutId id="2147483686" r:id="rId6"/>
    <p:sldLayoutId id="2147483692" r:id="rId7"/>
    <p:sldLayoutId id="2147483682" r:id="rId8"/>
    <p:sldLayoutId id="2147483679" r:id="rId9"/>
    <p:sldLayoutId id="2147483681" r:id="rId10"/>
    <p:sldLayoutId id="2147483663" r:id="rId11"/>
    <p:sldLayoutId id="2147483687" r:id="rId12"/>
    <p:sldLayoutId id="2147483684" r:id="rId13"/>
    <p:sldLayoutId id="2147483691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rgbClr val="CC00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1600" kern="1200">
          <a:solidFill>
            <a:srgbClr val="484E53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–"/>
        <a:defRPr sz="1400" kern="1200">
          <a:solidFill>
            <a:srgbClr val="484E53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1400" kern="1200">
          <a:solidFill>
            <a:srgbClr val="484E53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–"/>
        <a:defRPr sz="1400" kern="1200">
          <a:solidFill>
            <a:srgbClr val="484E53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»"/>
        <a:defRPr sz="1400" kern="1200">
          <a:solidFill>
            <a:srgbClr val="484E53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2" y="1801583"/>
            <a:ext cx="3057525" cy="12382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40240" y="1025914"/>
            <a:ext cx="27710" cy="27293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3368923" y="274546"/>
            <a:ext cx="5939394" cy="365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fontAlgn="base"/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dirty="0"/>
              <a:t>Quality Buddy System: </a:t>
            </a:r>
          </a:p>
          <a:p>
            <a:pPr fontAlgn="base"/>
            <a:r>
              <a:rPr lang="en-US" b="0" dirty="0"/>
              <a:t>How QA can influence Application Development to achieve High Quality Products</a:t>
            </a:r>
          </a:p>
          <a:p>
            <a:pPr fontAlgn="base"/>
            <a:endParaRPr lang="en-US" sz="2300" dirty="0"/>
          </a:p>
          <a:p>
            <a:pPr fontAlgn="base"/>
            <a:endParaRPr lang="en-US" sz="1600" b="0" dirty="0">
              <a:solidFill>
                <a:schemeClr val="tx1"/>
              </a:solidFill>
            </a:endParaRPr>
          </a:p>
          <a:p>
            <a:pPr fontAlgn="base"/>
            <a:endParaRPr lang="en-US" sz="1600" b="0" dirty="0">
              <a:solidFill>
                <a:schemeClr val="tx1"/>
              </a:solidFill>
            </a:endParaRPr>
          </a:p>
          <a:p>
            <a:pPr fontAlgn="base"/>
            <a:r>
              <a:rPr lang="en-US" sz="1600" b="0" dirty="0">
                <a:solidFill>
                  <a:schemeClr val="tx1"/>
                </a:solidFill>
              </a:rPr>
              <a:t>Bosch </a:t>
            </a:r>
          </a:p>
          <a:p>
            <a:pPr fontAlgn="base"/>
            <a:r>
              <a:rPr lang="en-US" sz="1600" b="0" dirty="0">
                <a:solidFill>
                  <a:schemeClr val="tx1"/>
                </a:solidFill>
              </a:rPr>
              <a:t>September 18, 2018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Sara Joseph</a:t>
            </a:r>
          </a:p>
        </p:txBody>
      </p:sp>
    </p:spTree>
    <p:extLst>
      <p:ext uri="{BB962C8B-B14F-4D97-AF65-F5344CB8AC3E}">
        <p14:creationId xmlns:p14="http://schemas.microsoft.com/office/powerpoint/2010/main" val="96719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899628-C0A2-4641-A7B7-72C24B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76" y="166255"/>
            <a:ext cx="4817137" cy="59332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Behavioral Changes are needed between Developers &amp; Testers?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5143500"/>
          </a:xfrm>
          <a:prstGeom prst="rect">
            <a:avLst/>
          </a:prstGeom>
          <a:solidFill>
            <a:srgbClr val="423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363474"/>
            <a:ext cx="2750058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D87C7-32D0-467E-895C-608088ACA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16" r="3" b="52686"/>
          <a:stretch/>
        </p:blipFill>
        <p:spPr>
          <a:xfrm>
            <a:off x="603504" y="602286"/>
            <a:ext cx="2269998" cy="1853058"/>
          </a:xfrm>
          <a:prstGeom prst="rect">
            <a:avLst/>
          </a:prstGeom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E7AA6-1129-4CCC-8CB5-15B28571B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" r="3773" b="7"/>
          <a:stretch/>
        </p:blipFill>
        <p:spPr>
          <a:xfrm>
            <a:off x="603504" y="2596008"/>
            <a:ext cx="2269997" cy="18288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47F7B8-DA03-46CA-BEFD-CF9352EF4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337" y="602286"/>
            <a:ext cx="5579299" cy="477386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Great minds think “Quality” alike: Think Test First	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Knowledge Exchange:                                                                                                             -Developer helps QA understand the code base                                       -Tester helps Developer understand the test cases, suite, and execution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Job Sharing:</a:t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-Developer volunteers to help out testing </a:t>
            </a:r>
            <a:br>
              <a:rPr lang="en-US" sz="1900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</a:rPr>
              <a:t>-Tester learns high level coding concepts - “QA Developer”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Respected skills supported, complimented, and defended                                                                       -Avoid saying ‘you missed this, ‘you didn’t do xyz’) -Understand Quality Software does not only mean a Bug Hunt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</a:rPr>
              <a:t>Quality Culture                                                                                       -Confrontation vs Healthy Debate                                                        -Trust yields Accountability                                                                               -Consistency in Commitment                                                                -Visible &amp; Measured Results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C511B-9212-4C9B-97BB-B0B5749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329" y="4767262"/>
            <a:ext cx="514350" cy="27384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5CF913C8-17C4-FB4D-9EC3-D615C3C027F0}" type="slidenum">
              <a:rPr lang="en-US">
                <a:solidFill>
                  <a:srgbClr val="404040"/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6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083A6-313D-4A0B-9316-90F24D04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1567-9FE3-4CA7-8C5E-0B24987D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#1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5D0ED-F824-4794-9142-5062446F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67" y="937936"/>
            <a:ext cx="7001933" cy="38904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762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083A6-313D-4A0B-9316-90F24D04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1567-9FE3-4CA7-8C5E-0B24987D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/>
              <a:t>Real Time Poll Question #1 Results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B364DC-8308-4872-B694-668A98DD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" y="807868"/>
            <a:ext cx="7457725" cy="38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0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083A6-313D-4A0B-9316-90F24D04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/>
          <a:lstStyle/>
          <a:p>
            <a:fld id="{5CF913C8-17C4-FB4D-9EC3-D615C3C02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1567-9FE3-4CA7-8C5E-0B24987D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/>
              <a:t>Poll Question #2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4EA03-AACE-4AE8-96C0-7D45741F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06" y="993913"/>
            <a:ext cx="6823494" cy="39920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41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083A6-313D-4A0B-9316-90F24D04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/>
          <a:lstStyle/>
          <a:p>
            <a:fld id="{5CF913C8-17C4-FB4D-9EC3-D615C3C02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31567-9FE3-4CA7-8C5E-0B24987D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/>
              <a:t>Real Time Poll Question #2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13075-32B6-4028-A99E-EB511304E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7868" y="900112"/>
            <a:ext cx="7599532" cy="40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 Modeling</a:t>
            </a:r>
            <a:br>
              <a:rPr lang="en-US" dirty="0"/>
            </a:br>
            <a:r>
              <a:rPr lang="en-US" sz="1800" u="sng" dirty="0"/>
              <a:t>R</a:t>
            </a:r>
            <a:r>
              <a:rPr lang="en-US" sz="1800" dirty="0"/>
              <a:t>esponsible, </a:t>
            </a:r>
            <a:r>
              <a:rPr lang="en-US" sz="1800" u="sng" dirty="0"/>
              <a:t>A</a:t>
            </a:r>
            <a:r>
              <a:rPr lang="en-US" sz="1800" dirty="0"/>
              <a:t>ccountable, </a:t>
            </a:r>
            <a:r>
              <a:rPr lang="en-US" sz="1800" u="sng" dirty="0"/>
              <a:t>C</a:t>
            </a:r>
            <a:r>
              <a:rPr lang="en-US" sz="1800" dirty="0"/>
              <a:t>onsulted, </a:t>
            </a:r>
            <a:r>
              <a:rPr lang="en-US" sz="1800" u="sng" dirty="0"/>
              <a:t>I</a:t>
            </a:r>
            <a:r>
              <a:rPr lang="en-US" sz="1800" dirty="0"/>
              <a:t>nformed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09" y="799583"/>
            <a:ext cx="7836147" cy="3883012"/>
          </a:xfrm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RACI (PMBOK)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i="1" dirty="0">
                <a:solidFill>
                  <a:schemeClr val="tx1"/>
                </a:solidFill>
              </a:rPr>
              <a:t>Purpose: Drive responsibility by identifying the roles and tasks.</a:t>
            </a:r>
            <a:br>
              <a:rPr lang="en-US" sz="1200" b="1" dirty="0">
                <a:solidFill>
                  <a:schemeClr val="tx1"/>
                </a:solidFill>
              </a:rPr>
            </a:b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u="sng" dirty="0">
                <a:solidFill>
                  <a:schemeClr val="tx1"/>
                </a:solidFill>
              </a:rPr>
              <a:t>Responsible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Those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who do the work to achieve the task</a:t>
            </a:r>
            <a:r>
              <a:rPr lang="en-US" sz="1200" b="1" dirty="0">
                <a:solidFill>
                  <a:schemeClr val="tx1"/>
                </a:solidFill>
              </a:rPr>
              <a:t>. There is typically one role with a participation type of Responsible, although others can be delegated to assist in the work required.</a:t>
            </a:r>
          </a:p>
          <a:p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u="sng" dirty="0">
                <a:solidFill>
                  <a:schemeClr val="tx1"/>
                </a:solidFill>
              </a:rPr>
              <a:t>Accountable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Sometimes also knows as Approver or final Approving authority. This is the one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ultimately accountable for the correct and thorough completion of the deliverable or task</a:t>
            </a:r>
            <a:r>
              <a:rPr lang="en-US" sz="1200" b="1" dirty="0">
                <a:solidFill>
                  <a:schemeClr val="tx1"/>
                </a:solidFill>
              </a:rPr>
              <a:t>, and the one to whom Responsible is accountable. In other words, an Accountable must sign off (Approve) on work that a Responsible provides. There must be only one Accountable specified for each task or deliverable.</a:t>
            </a:r>
          </a:p>
          <a:p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u="sng" dirty="0">
                <a:solidFill>
                  <a:schemeClr val="tx1"/>
                </a:solidFill>
              </a:rPr>
              <a:t>Consulted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Those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whose opinions are sought</a:t>
            </a:r>
            <a:r>
              <a:rPr lang="en-US" sz="1200" b="1" dirty="0">
                <a:solidFill>
                  <a:schemeClr val="tx1"/>
                </a:solidFill>
              </a:rPr>
              <a:t>; and with whom there is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two-way communication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</a:p>
          <a:p>
            <a:endParaRPr lang="en-US" sz="1200" b="1" u="sng" dirty="0">
              <a:solidFill>
                <a:schemeClr val="tx1"/>
              </a:solidFill>
            </a:endParaRPr>
          </a:p>
          <a:p>
            <a:r>
              <a:rPr lang="en-US" sz="1200" b="1" u="sng" dirty="0">
                <a:solidFill>
                  <a:schemeClr val="tx1"/>
                </a:solidFill>
              </a:rPr>
              <a:t>Informed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Those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who are kept up-to-date </a:t>
            </a:r>
            <a:r>
              <a:rPr lang="en-US" sz="1200" b="1" dirty="0">
                <a:solidFill>
                  <a:schemeClr val="tx1"/>
                </a:solidFill>
              </a:rPr>
              <a:t>on progress, often only on completion of the task or deliverable; and with whom there is just </a:t>
            </a:r>
            <a:r>
              <a:rPr lang="en-US" sz="1200" b="1" dirty="0">
                <a:solidFill>
                  <a:schemeClr val="tx1"/>
                </a:solidFill>
                <a:highlight>
                  <a:srgbClr val="C0C0C0"/>
                </a:highlight>
              </a:rPr>
              <a:t>one-way communication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65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 Worksheet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214FC-AF60-402F-BA4C-1879CE63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45" y="798990"/>
            <a:ext cx="8349637" cy="4145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119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913B9-9A6B-48C5-B818-90D9FBAB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41ABAB-14A5-45C8-AAFF-6F94E47E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 Task 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F4DD2-2381-4264-A0BD-67A34E8D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64" y="945357"/>
            <a:ext cx="7669390" cy="407233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Create Acceptance Criteria / Requirements for the User Story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Facilitate the Code Review walk-through and discussion</a:t>
            </a:r>
          </a:p>
          <a:p>
            <a:pPr marL="0" lvl="4" indent="0">
              <a:buNone/>
            </a:pPr>
            <a:r>
              <a:rPr lang="en-US" sz="1000" i="1" dirty="0">
                <a:solidFill>
                  <a:schemeClr val="tx1"/>
                </a:solidFill>
              </a:rPr>
              <a:t>Message to Testers: </a:t>
            </a:r>
          </a:p>
          <a:p>
            <a:pPr marL="0" lvl="4" indent="0">
              <a:buNone/>
            </a:pPr>
            <a:r>
              <a:rPr lang="en-US" sz="1000" dirty="0">
                <a:solidFill>
                  <a:srgbClr val="0070C0"/>
                </a:solidFill>
              </a:rPr>
              <a:t>“You did not write the code and a lead dev probably will do the code review approval , but you can be part of the approval process by facilitating what the purpose of the code snippet is…</a:t>
            </a:r>
          </a:p>
          <a:p>
            <a:r>
              <a:rPr lang="en-US" sz="1000" dirty="0">
                <a:solidFill>
                  <a:srgbClr val="0070C0"/>
                </a:solidFill>
              </a:rPr>
              <a:t>Understand High Level Line of Code: Method, Function , Data in / Data out</a:t>
            </a:r>
          </a:p>
          <a:p>
            <a:r>
              <a:rPr lang="en-US" sz="1000" dirty="0">
                <a:solidFill>
                  <a:srgbClr val="0070C0"/>
                </a:solidFill>
              </a:rPr>
              <a:t>You do the same thing with your functional test!”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Understand the Risks and Patterns in the Coding approach</a:t>
            </a:r>
          </a:p>
          <a:p>
            <a:r>
              <a:rPr lang="en-US" sz="1000" i="1" dirty="0">
                <a:solidFill>
                  <a:schemeClr val="tx1"/>
                </a:solidFill>
              </a:rPr>
              <a:t>Message to Testers:</a:t>
            </a:r>
          </a:p>
          <a:p>
            <a:r>
              <a:rPr lang="en-US" sz="1000" dirty="0">
                <a:solidFill>
                  <a:srgbClr val="0070C0"/>
                </a:solidFill>
              </a:rPr>
              <a:t>“You naturally think of the ‘What ifs’, Test data to use , Test scenarios eventually understanding risks and patterns in the application</a:t>
            </a:r>
          </a:p>
          <a:p>
            <a:r>
              <a:rPr lang="en-US" sz="1000" dirty="0">
                <a:solidFill>
                  <a:srgbClr val="0070C0"/>
                </a:solidFill>
              </a:rPr>
              <a:t>Now apply the same along with your developer on the coding approach</a:t>
            </a:r>
          </a:p>
          <a:p>
            <a:r>
              <a:rPr lang="en-US" sz="1000" dirty="0">
                <a:solidFill>
                  <a:srgbClr val="0070C0"/>
                </a:solidFill>
              </a:rPr>
              <a:t>Note developers may think of code hygiene and design using static code analysis identifying security vulnerabilities and concurrency issues”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b="1" dirty="0">
                <a:solidFill>
                  <a:schemeClr val="tx1"/>
                </a:solidFill>
              </a:rPr>
              <a:t>Perform Stakeholder Milestone Demos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0454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77" y="273844"/>
            <a:ext cx="7886700" cy="388766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RACI Workshop</a:t>
            </a:r>
            <a:r>
              <a:rPr lang="en-US" dirty="0"/>
              <a:t>: Assign a RACI value for each task by role linking Quality Goals between Developers &amp; Testers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9E26E41-F010-4F9B-AF76-C7EF26A40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878571"/>
              </p:ext>
            </p:extLst>
          </p:nvPr>
        </p:nvGraphicFramePr>
        <p:xfrm>
          <a:off x="581440" y="923458"/>
          <a:ext cx="8329820" cy="4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84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F6583E-5BE5-4C46-9252-0CCAFB61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06" y="0"/>
            <a:ext cx="3237876" cy="1197986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Developers &amp; Testers </a:t>
            </a:r>
            <a:r>
              <a:rPr lang="en-US" sz="2100" i="1" dirty="0">
                <a:solidFill>
                  <a:schemeClr val="bg1"/>
                </a:solidFill>
              </a:rPr>
              <a:t>shared</a:t>
            </a:r>
            <a:r>
              <a:rPr lang="en-US" sz="2100" dirty="0">
                <a:solidFill>
                  <a:schemeClr val="bg1"/>
                </a:solidFill>
              </a:rPr>
              <a:t> metrics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775293-69AA-48D2-9ADE-C373F196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06" y="1528828"/>
            <a:ext cx="3237876" cy="2561716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# of Defects Fixed Per Day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% of Requirements Coverage (Test Case : Requirement)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# of Requirements Passed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# of Automation Tests Executed (early) on Local , Dev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Defects By Design or “Rejected Defects”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% of Defect Removal Efficiency (DRE)                                                 a comparison of all bugs found during development </a:t>
            </a:r>
            <a:r>
              <a:rPr lang="en-US" b="1" i="1" dirty="0">
                <a:solidFill>
                  <a:schemeClr val="bg1"/>
                </a:solidFill>
              </a:rPr>
              <a:t>vs </a:t>
            </a:r>
            <a:r>
              <a:rPr lang="en-US" b="1" dirty="0">
                <a:solidFill>
                  <a:schemeClr val="bg1"/>
                </a:solidFill>
              </a:rPr>
              <a:t>customer/production defects reported during first 30, 60, 90 days)</a:t>
            </a:r>
          </a:p>
          <a:p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823DD581-D60B-4433-8BCF-E8641D19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88" y="878369"/>
            <a:ext cx="5368466" cy="39675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A9962-3846-4265-988C-59E933D8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7134" y="4767262"/>
            <a:ext cx="798215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A00E54-FFBD-4038-A920-B0176C950911}"/>
              </a:ext>
            </a:extLst>
          </p:cNvPr>
          <p:cNvSpPr/>
          <p:nvPr/>
        </p:nvSpPr>
        <p:spPr>
          <a:xfrm>
            <a:off x="3468030" y="350032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Goals: </a:t>
            </a:r>
            <a:r>
              <a:rPr lang="en-US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 need to measure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D94484-5FC1-411B-9CE0-8753DC95E23A}"/>
              </a:ext>
            </a:extLst>
          </p:cNvPr>
          <p:cNvCxnSpPr/>
          <p:nvPr/>
        </p:nvCxnSpPr>
        <p:spPr>
          <a:xfrm>
            <a:off x="8454452" y="759530"/>
            <a:ext cx="547142" cy="0"/>
          </a:xfrm>
          <a:prstGeom prst="line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129F16-5E76-4AF2-B738-9D54E943BFD1}"/>
              </a:ext>
            </a:extLst>
          </p:cNvPr>
          <p:cNvCxnSpPr/>
          <p:nvPr/>
        </p:nvCxnSpPr>
        <p:spPr>
          <a:xfrm>
            <a:off x="8454452" y="759643"/>
            <a:ext cx="547142" cy="0"/>
          </a:xfrm>
          <a:prstGeom prst="line">
            <a:avLst/>
          </a:prstGeom>
          <a:ln w="28575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8009" y="786331"/>
            <a:ext cx="7844015" cy="388301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eCommerce Software Development Team , CDW LLC</a:t>
            </a: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QA  Lead</a:t>
            </a: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600" dirty="0"/>
              <a:t>Release Lead</a:t>
            </a:r>
            <a:endParaRPr lang="en-US" sz="1600" dirty="0">
              <a:solidFill>
                <a:schemeClr val="tx1"/>
              </a:solidFill>
            </a:endParaRP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Product Owner, Web Automation Framework (Website &amp; API) </a:t>
            </a:r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15 Years of Experience                                                                                                           Programming, QA, Business Analysis, and IT Leadership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Microsoft Certified Professional (Windows 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Certified Quality Assurance Analyst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Certified Scrum Master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Lean Six Sigma Green Belt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i="1" dirty="0">
                <a:solidFill>
                  <a:schemeClr val="tx1"/>
                </a:solidFill>
                <a:latin typeface="+mn-lt"/>
              </a:rPr>
              <a:t>Application Development CoP Practice Lead </a:t>
            </a:r>
          </a:p>
        </p:txBody>
      </p:sp>
    </p:spTree>
    <p:extLst>
      <p:ext uri="{BB962C8B-B14F-4D97-AF65-F5344CB8AC3E}">
        <p14:creationId xmlns:p14="http://schemas.microsoft.com/office/powerpoint/2010/main" val="30889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03" y="-394693"/>
            <a:ext cx="7886700" cy="994173"/>
          </a:xfrm>
        </p:spPr>
        <p:txBody>
          <a:bodyPr>
            <a:normAutofit/>
          </a:bodyPr>
          <a:lstStyle/>
          <a:p>
            <a:r>
              <a:rPr lang="en-US" dirty="0"/>
              <a:t>How do we get there? Shared Quality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45" y="1503758"/>
            <a:ext cx="4967207" cy="326350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Same Performance Review Measurements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Same Project Tracking interests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Quality gates are alike for code and test case review …</a:t>
            </a:r>
            <a:r>
              <a:rPr lang="en-US" sz="1500" i="1" dirty="0"/>
              <a:t>do them at the same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Code that tests functionality compliments     Test cases that tests functionality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/>
              <a:t>Culture of peering and cross training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511175" lvl="2" indent="-285750">
              <a:buFontTx/>
              <a:buChar char="-"/>
            </a:pPr>
            <a:endParaRPr lang="en-US" sz="1500" dirty="0"/>
          </a:p>
          <a:p>
            <a:pPr marL="285750" indent="-285750">
              <a:buFontTx/>
              <a:buChar char="-"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E8C7F-E594-4B5D-9D32-A96904BCA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6658"/>
          <a:stretch/>
        </p:blipFill>
        <p:spPr>
          <a:xfrm>
            <a:off x="5501897" y="1542941"/>
            <a:ext cx="3510463" cy="24063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8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64" y="185769"/>
            <a:ext cx="8058924" cy="483207"/>
          </a:xfrm>
        </p:spPr>
        <p:txBody>
          <a:bodyPr/>
          <a:lstStyle/>
          <a:p>
            <a:r>
              <a:rPr lang="en-US" dirty="0"/>
              <a:t>Are we structured correctly?</a:t>
            </a:r>
            <a:r>
              <a:rPr lang="en-US" i="1" dirty="0"/>
              <a:t>....an important side 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511175" lvl="2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F37E8-AEAE-451E-80F9-01965E27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80" y="2288433"/>
            <a:ext cx="4285214" cy="25399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1D484C-AA60-4D40-951C-004FA384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45" y="945357"/>
            <a:ext cx="4029355" cy="22265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99C7ED-4FB2-4D03-AC08-D61050B544EA}"/>
              </a:ext>
            </a:extLst>
          </p:cNvPr>
          <p:cNvSpPr/>
          <p:nvPr/>
        </p:nvSpPr>
        <p:spPr>
          <a:xfrm>
            <a:off x="4641780" y="48283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3B3835"/>
                </a:solidFill>
                <a:latin typeface="Helvetica Neue"/>
              </a:rPr>
              <a:t>Faith Cooley, Organizational Design for Effective Software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425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39" y="972059"/>
            <a:ext cx="2751871" cy="20700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Hands-On Techniques #1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Understand the code to function workflow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610262"/>
            <a:ext cx="3979563" cy="3922976"/>
          </a:xfrm>
        </p:spPr>
        <p:txBody>
          <a:bodyPr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You can understand and eventually do each other’s work</a:t>
            </a:r>
          </a:p>
          <a:p>
            <a:pPr marL="511175" lvl="1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Read code , have it explained , understand it at a high level</a:t>
            </a:r>
          </a:p>
          <a:p>
            <a:pPr marL="511175" lvl="2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TDD , where is it?  Have it walked thru to ensure there is a test first approach</a:t>
            </a:r>
          </a:p>
          <a:p>
            <a:pPr marL="511175" lvl="2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Unit Test , show me how you ran a scenario?</a:t>
            </a:r>
          </a:p>
          <a:p>
            <a:pPr marL="511175" lvl="2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Integration Test , how do you call that service when it’s down?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Developers understand QA’s test cases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en-US" sz="1500" b="1" dirty="0">
                <a:solidFill>
                  <a:srgbClr val="000000"/>
                </a:solidFill>
              </a:rPr>
              <a:t>QA understands Developer’s code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4667776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 sz="8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21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12" y="1078590"/>
            <a:ext cx="2751871" cy="20700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Hands-On Techniques #2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Understand the Quality of the Code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25" y="142044"/>
            <a:ext cx="5418043" cy="4847206"/>
          </a:xfrm>
        </p:spPr>
        <p:txBody>
          <a:bodyPr anchor="ctr">
            <a:normAutofit lnSpcReduction="10000"/>
          </a:bodyPr>
          <a:lstStyle/>
          <a:p>
            <a:pPr fontAlgn="base">
              <a:lnSpc>
                <a:spcPct val="90000"/>
              </a:lnSpc>
            </a:pPr>
            <a:r>
              <a:rPr lang="en-US" sz="1700" b="1" dirty="0">
                <a:solidFill>
                  <a:srgbClr val="000000"/>
                </a:solidFill>
              </a:rPr>
              <a:t>Quality of the code is dependent on the team’s  continuous synergy around the code base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Peer Reviews </a:t>
            </a:r>
            <a:r>
              <a:rPr lang="en-US" sz="1500" dirty="0">
                <a:solidFill>
                  <a:srgbClr val="000000"/>
                </a:solidFill>
              </a:rPr>
              <a:t>– Daily frequency of team members walking thru each other’s code ensuring sound coding practices and efficiencies ​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Team Reviews </a:t>
            </a:r>
            <a:r>
              <a:rPr lang="en-US" sz="1500" dirty="0">
                <a:solidFill>
                  <a:srgbClr val="000000"/>
                </a:solidFill>
              </a:rPr>
              <a:t>– Weekly feature level review by a larger team for outbound the release item(s)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Architect review </a:t>
            </a:r>
            <a:r>
              <a:rPr lang="en-US" sz="1500" dirty="0">
                <a:solidFill>
                  <a:srgbClr val="000000"/>
                </a:solidFill>
              </a:rPr>
              <a:t>– Initial planning using a architecture checklist to confirm the design and code logic meet security standards and the end product can deployed, released, and operationalized ; this is revisited with frequent architect specific reviews verifying checklist deliverables are met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Random Reviews </a:t>
            </a:r>
            <a:r>
              <a:rPr lang="en-US" sz="1500" dirty="0">
                <a:solidFill>
                  <a:srgbClr val="000000"/>
                </a:solidFill>
              </a:rPr>
              <a:t>– Weekly team or peer reviews on select coding approaches as part of a technical demo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>
                <a:solidFill>
                  <a:srgbClr val="000000"/>
                </a:solidFill>
              </a:rPr>
              <a:t>Pull Request Reviews </a:t>
            </a:r>
            <a:r>
              <a:rPr lang="en-US" sz="1500" dirty="0">
                <a:solidFill>
                  <a:srgbClr val="000000"/>
                </a:solidFill>
              </a:rPr>
              <a:t>– Prior to merging into your feature and master branch, the official approval process occurs during code </a:t>
            </a:r>
            <a:r>
              <a:rPr lang="en-US" sz="1500" dirty="0" err="1">
                <a:solidFill>
                  <a:srgbClr val="000000"/>
                </a:solidFill>
              </a:rPr>
              <a:t>checkin</a:t>
            </a:r>
            <a:r>
              <a:rPr lang="en-US" sz="1500" dirty="0">
                <a:solidFill>
                  <a:srgbClr val="000000"/>
                </a:solidFill>
              </a:rPr>
              <a:t> ; this is your last step towards accepting or rejecting the change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4667776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 sz="8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8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0A00F-6965-4312-AEA7-5B0DDB45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85" y="2421847"/>
            <a:ext cx="2989615" cy="27216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/>
          <a:lstStyle/>
          <a:p>
            <a:fld id="{5CF913C8-17C4-FB4D-9EC3-D615C3C02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/>
              <a:t>Hands On Techniques – Laundry List!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786" y="1007500"/>
            <a:ext cx="7813315" cy="4313553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Mutual ownership of Test Automation – Peer To Peer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Ability to Flex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Release Scheduling -  ‘All aboard, the train is leaving the station’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Swarming in your Sprints – ‘All hands on deck’					                                                          </a:t>
            </a:r>
            <a:r>
              <a:rPr lang="en-US" sz="2500" b="1" i="1" dirty="0">
                <a:solidFill>
                  <a:schemeClr val="tx1"/>
                </a:solidFill>
              </a:rPr>
              <a:t>Got capacity, Got Skills, Got Delivered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Scrumban – Scrum + Kanban but where you talk every day multiple times a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Designate ‘adjunct professors’ SMEs on your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Frequent Demos…multiple in a day (extreme Peer To Peer programming/QA)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Think of code hygiene and design using static code analysis                                           security vulnerabilities and concurrency issues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Bottleneck Exposition – Best Efficiency Award!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Shorter Feedback Loops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Give the functional tests to the devs…maybe all of them, definitely the basics                               (avoid the crash scenarios)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1"/>
                </a:solidFill>
              </a:rPr>
              <a:t>Panic Button / Red Siren Signal – High Critical Test Cases Failed!                                (dashboard/above cubes)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611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77" y="273844"/>
            <a:ext cx="7886700" cy="388766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Workshop</a:t>
            </a:r>
            <a:r>
              <a:rPr lang="en-US" dirty="0"/>
              <a:t>: Apply a Hands On Technique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F913C8-17C4-FB4D-9EC3-D615C3C027F0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9E26E41-F010-4F9B-AF76-C7EF26A40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825537"/>
              </p:ext>
            </p:extLst>
          </p:nvPr>
        </p:nvGraphicFramePr>
        <p:xfrm>
          <a:off x="581440" y="923458"/>
          <a:ext cx="8329820" cy="404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5631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CE561CB-E794-4CD6-B737-9824DA4B8532}"/>
              </a:ext>
            </a:extLst>
          </p:cNvPr>
          <p:cNvSpPr txBox="1">
            <a:spLocks/>
          </p:cNvSpPr>
          <p:nvPr/>
        </p:nvSpPr>
        <p:spPr>
          <a:xfrm>
            <a:off x="1642123" y="2088543"/>
            <a:ext cx="6951462" cy="4832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Thank YOU CQAA, Bosch and participants!</a:t>
            </a:r>
          </a:p>
        </p:txBody>
      </p:sp>
    </p:spTree>
    <p:extLst>
      <p:ext uri="{BB962C8B-B14F-4D97-AF65-F5344CB8AC3E}">
        <p14:creationId xmlns:p14="http://schemas.microsoft.com/office/powerpoint/2010/main" val="98402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90" y="914400"/>
            <a:ext cx="7976910" cy="3800104"/>
          </a:xfrm>
        </p:spPr>
        <p:txBody>
          <a:bodyPr>
            <a:noAutofit/>
          </a:bodyPr>
          <a:lstStyle/>
          <a:p>
            <a:pPr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Application Development CoP Practice Lead </a:t>
            </a:r>
          </a:p>
          <a:p>
            <a:pPr marL="511175" lvl="4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Training and Development</a:t>
            </a:r>
          </a:p>
          <a:p>
            <a:pPr marL="511175" lvl="4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Managing Knowledge Artifacts</a:t>
            </a:r>
          </a:p>
          <a:p>
            <a:pPr marL="511175" lvl="4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Making our Processes more Efficient</a:t>
            </a:r>
          </a:p>
          <a:p>
            <a:pPr lvl="4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511175" lvl="4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lvl="4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4" indent="0">
              <a:buNone/>
            </a:pPr>
            <a:endParaRPr lang="en-US" sz="1400" dirty="0"/>
          </a:p>
          <a:p>
            <a:pPr lvl="1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385" y="320630"/>
            <a:ext cx="7995290" cy="3469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088" y="2077613"/>
            <a:ext cx="2569029" cy="284117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BD8A17-366A-417B-B09C-E16BD059085F}"/>
              </a:ext>
            </a:extLst>
          </p:cNvPr>
          <p:cNvCxnSpPr>
            <a:cxnSpLocks/>
          </p:cNvCxnSpPr>
          <p:nvPr/>
        </p:nvCxnSpPr>
        <p:spPr>
          <a:xfrm flipH="1">
            <a:off x="4494180" y="3122579"/>
            <a:ext cx="1284050" cy="559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47B0C1-A00E-4712-A65D-A129C961FA10}"/>
              </a:ext>
            </a:extLst>
          </p:cNvPr>
          <p:cNvCxnSpPr>
            <a:cxnSpLocks/>
          </p:cNvCxnSpPr>
          <p:nvPr/>
        </p:nvCxnSpPr>
        <p:spPr>
          <a:xfrm flipV="1">
            <a:off x="7081736" y="1653066"/>
            <a:ext cx="1070043" cy="749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7242E4-D22B-4E2A-AAB2-A64416C3254E}"/>
              </a:ext>
            </a:extLst>
          </p:cNvPr>
          <p:cNvSpPr txBox="1"/>
          <p:nvPr/>
        </p:nvSpPr>
        <p:spPr>
          <a:xfrm>
            <a:off x="7957228" y="914400"/>
            <a:ext cx="100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Innovate </a:t>
            </a:r>
          </a:p>
          <a:p>
            <a:r>
              <a:rPr lang="en-US" sz="1400" b="1" i="1" dirty="0">
                <a:solidFill>
                  <a:srgbClr val="C00000"/>
                </a:solidFill>
              </a:rPr>
              <a:t>our process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B3DB7-8AC6-4E41-B478-0242889D0A4A}"/>
              </a:ext>
            </a:extLst>
          </p:cNvPr>
          <p:cNvSpPr txBox="1"/>
          <p:nvPr/>
        </p:nvSpPr>
        <p:spPr>
          <a:xfrm>
            <a:off x="3810001" y="3312586"/>
            <a:ext cx="869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Train </a:t>
            </a:r>
          </a:p>
          <a:p>
            <a:r>
              <a:rPr lang="en-US" sz="1400" b="1" i="1" dirty="0">
                <a:solidFill>
                  <a:srgbClr val="C00000"/>
                </a:solidFill>
              </a:rPr>
              <a:t>our people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6476E3-5050-4F8D-B634-2CBEFB922DCA}"/>
              </a:ext>
            </a:extLst>
          </p:cNvPr>
          <p:cNvSpPr/>
          <p:nvPr/>
        </p:nvSpPr>
        <p:spPr>
          <a:xfrm>
            <a:off x="3608963" y="3205263"/>
            <a:ext cx="1070042" cy="10749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EF30D8-897D-4A82-AF86-83407D7B56A2}"/>
              </a:ext>
            </a:extLst>
          </p:cNvPr>
          <p:cNvSpPr/>
          <p:nvPr/>
        </p:nvSpPr>
        <p:spPr>
          <a:xfrm>
            <a:off x="7779117" y="826851"/>
            <a:ext cx="1089497" cy="9922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B691C-A8BA-4960-AE13-5026FCFE3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9675" b="3"/>
          <a:stretch/>
        </p:blipFill>
        <p:spPr>
          <a:xfrm>
            <a:off x="5054968" y="867587"/>
            <a:ext cx="3458450" cy="389967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EE9C93-AEB8-4C26-93CC-A8402144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178C03-95BA-484D-BCD4-D88B42E6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Today’s Topic require sharing your thoughts too!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1B46F9-808D-4358-A020-659632DD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26" y="1130558"/>
            <a:ext cx="5631751" cy="388713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Understand the behavioral changes needed to pair testers and developers</a:t>
            </a:r>
          </a:p>
          <a:p>
            <a:pPr marL="342900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Identify shared quality goals and responsibilities between developers and testers</a:t>
            </a:r>
          </a:p>
          <a:p>
            <a:pPr marL="342900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Take away hands-on procedures to shift activities early to reach these quality goals</a:t>
            </a:r>
          </a:p>
          <a:p>
            <a:pPr marL="625475" lvl="1" indent="-285750" defTabSz="9144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9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C511B-9212-4C9B-97BB-B0B5749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899628-C0A2-4641-A7B7-72C24B0B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 dirty="0"/>
              <a:t>Introduction to Today’s Real Time Polling</a:t>
            </a:r>
            <a:br>
              <a:rPr lang="en-US" sz="1800" dirty="0"/>
            </a:br>
            <a:r>
              <a:rPr lang="en-US" sz="1800" dirty="0"/>
              <a:t>Developer &amp; QA: Which picture looks most familiar?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EC391B-91A0-4FAA-BA60-470B1B2F0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0" y="945356"/>
            <a:ext cx="7669390" cy="3613905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pic>
        <p:nvPicPr>
          <p:cNvPr id="14" name="Picture 13" descr="A picture containing sport&#10;&#10;Description generated with high confidence">
            <a:extLst>
              <a:ext uri="{FF2B5EF4-FFF2-40B4-BE49-F238E27FC236}">
                <a16:creationId xmlns:a16="http://schemas.microsoft.com/office/drawing/2014/main" id="{2E2509AC-5602-4089-AC96-9E46AE94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88" y="883289"/>
            <a:ext cx="3397079" cy="1895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group of people&#10;&#10;Description generated with high confidence">
            <a:extLst>
              <a:ext uri="{FF2B5EF4-FFF2-40B4-BE49-F238E27FC236}">
                <a16:creationId xmlns:a16="http://schemas.microsoft.com/office/drawing/2014/main" id="{69843CD9-CAF7-4D60-A39A-380948155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284" y="883289"/>
            <a:ext cx="3397079" cy="1869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person sitting at a desk&#10;&#10;Description generated with high confidence">
            <a:extLst>
              <a:ext uri="{FF2B5EF4-FFF2-40B4-BE49-F238E27FC236}">
                <a16:creationId xmlns:a16="http://schemas.microsoft.com/office/drawing/2014/main" id="{81676907-B6F4-44A8-B99E-5457A388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88" y="2889402"/>
            <a:ext cx="3397079" cy="2190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1F72BB-D9A5-4458-93AD-28B44131A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284" y="2889402"/>
            <a:ext cx="3397079" cy="2190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E9FF0B-667F-458F-A753-D6D1D98E1B1B}"/>
              </a:ext>
            </a:extLst>
          </p:cNvPr>
          <p:cNvSpPr txBox="1"/>
          <p:nvPr/>
        </p:nvSpPr>
        <p:spPr>
          <a:xfrm rot="20736618">
            <a:off x="3544445" y="2567643"/>
            <a:ext cx="215765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 we behave?</a:t>
            </a:r>
          </a:p>
        </p:txBody>
      </p:sp>
    </p:spTree>
    <p:extLst>
      <p:ext uri="{BB962C8B-B14F-4D97-AF65-F5344CB8AC3E}">
        <p14:creationId xmlns:p14="http://schemas.microsoft.com/office/powerpoint/2010/main" val="327493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3BEF3-3AEA-4C86-8B59-D4397C4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3D84D-07A3-4B22-A9C2-3BD9A357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how we’ll vote anonymously?: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E1F21-47B1-4700-A842-5469AC63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41" y="984142"/>
            <a:ext cx="7705360" cy="396033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138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43BEF3-3AEA-4C86-8B59-D4397C43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03D84D-07A3-4B22-A9C2-3BD9A357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Poll Results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1120BD6-FA2B-4B83-92BD-F21AFB02C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" y="844346"/>
            <a:ext cx="7582013" cy="41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F6140-C3A4-4D01-9482-44B24506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/>
          <a:lstStyle/>
          <a:p>
            <a:fld id="{5CF913C8-17C4-FB4D-9EC3-D615C3C02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F6B3F-C16E-4191-B8CB-1DCBA8A8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10" y="173232"/>
            <a:ext cx="7671036" cy="48320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Why change how we behave?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5A132-E652-4850-976A-E6E95A2D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0" y="945357"/>
            <a:ext cx="8405990" cy="3613905"/>
          </a:xfrm>
        </p:spPr>
        <p:txBody>
          <a:bodyPr>
            <a:normAutofit/>
          </a:bodyPr>
          <a:lstStyle/>
          <a:p>
            <a:br>
              <a:rPr lang="en-US" b="1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3A6F1B0-7F9E-4E75-A5BD-3868BC1E45BA}"/>
              </a:ext>
            </a:extLst>
          </p:cNvPr>
          <p:cNvSpPr txBox="1">
            <a:spLocks/>
          </p:cNvSpPr>
          <p:nvPr/>
        </p:nvSpPr>
        <p:spPr>
          <a:xfrm>
            <a:off x="738010" y="241603"/>
            <a:ext cx="7671036" cy="483207"/>
          </a:xfrm>
          <a:prstGeom prst="rect">
            <a:avLst/>
          </a:prstGeom>
        </p:spPr>
        <p:txBody>
          <a:bodyPr vert="horz" lIns="0" tIns="0" rIns="0" bIns="0" numCol="1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BC0811"/>
                </a:solidFill>
              </a:rPr>
              <a:t>Continuous Delivery : Continuous Quality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6752D9-6074-42D6-9C0B-6DC85529C6EC}"/>
              </a:ext>
            </a:extLst>
          </p:cNvPr>
          <p:cNvSpPr/>
          <p:nvPr/>
        </p:nvSpPr>
        <p:spPr>
          <a:xfrm>
            <a:off x="5166527" y="1468735"/>
            <a:ext cx="3460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B0F0"/>
                </a:solidFill>
              </a:rPr>
              <a:t>“</a:t>
            </a:r>
            <a:r>
              <a:rPr lang="en-US" sz="1000" b="1" i="1" dirty="0">
                <a:solidFill>
                  <a:srgbClr val="00B0F0"/>
                </a:solidFill>
                <a:highlight>
                  <a:srgbClr val="FFFF00"/>
                </a:highlight>
              </a:rPr>
              <a:t>Speed is the new currency</a:t>
            </a:r>
            <a:r>
              <a:rPr lang="en-US" sz="1000" b="1" i="1" dirty="0">
                <a:solidFill>
                  <a:srgbClr val="00B0F0"/>
                </a:solidFill>
              </a:rPr>
              <a:t> of  IT and business”</a:t>
            </a:r>
          </a:p>
          <a:p>
            <a:r>
              <a:rPr lang="en-US" sz="1000" b="1" i="1" dirty="0">
                <a:solidFill>
                  <a:srgbClr val="00B0F0"/>
                </a:solidFill>
              </a:rPr>
              <a:t>Marc Beinoff , CEO Sales Force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206FCE-D120-4007-8560-F02A28AC7FA1}"/>
              </a:ext>
            </a:extLst>
          </p:cNvPr>
          <p:cNvSpPr/>
          <p:nvPr/>
        </p:nvSpPr>
        <p:spPr>
          <a:xfrm>
            <a:off x="6846126" y="3836794"/>
            <a:ext cx="4239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>
                <a:solidFill>
                  <a:srgbClr val="00B0F0"/>
                </a:solidFill>
              </a:rPr>
              <a:t>“It’s an </a:t>
            </a:r>
            <a:r>
              <a:rPr lang="en-US" sz="1000" b="1" i="1" dirty="0">
                <a:solidFill>
                  <a:srgbClr val="00B0F0"/>
                </a:solidFill>
                <a:highlight>
                  <a:srgbClr val="FFFF00"/>
                </a:highlight>
              </a:rPr>
              <a:t>application economy</a:t>
            </a:r>
            <a:r>
              <a:rPr lang="en-US" sz="1000" b="1" i="1" dirty="0">
                <a:solidFill>
                  <a:srgbClr val="00B0F0"/>
                </a:solidFill>
              </a:rPr>
              <a:t>”</a:t>
            </a:r>
          </a:p>
          <a:p>
            <a:r>
              <a:rPr lang="en-US" sz="1000" b="1" i="1" dirty="0">
                <a:solidFill>
                  <a:srgbClr val="00B0F0"/>
                </a:solidFill>
              </a:rPr>
              <a:t>Satya Nadella , CEO Microsoft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5A2FB-A3BD-46D5-9620-77815DDEC061}"/>
              </a:ext>
            </a:extLst>
          </p:cNvPr>
          <p:cNvSpPr txBox="1"/>
          <p:nvPr/>
        </p:nvSpPr>
        <p:spPr>
          <a:xfrm>
            <a:off x="687452" y="1071275"/>
            <a:ext cx="639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Continuous Delivery </a:t>
            </a:r>
            <a:r>
              <a:rPr lang="en-US" dirty="0"/>
              <a:t>is a standard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Continuous Quality </a:t>
            </a:r>
            <a:r>
              <a:rPr lang="en-US" dirty="0"/>
              <a:t>is a standard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Continuous Delivery </a:t>
            </a:r>
            <a:r>
              <a:rPr lang="en-US" dirty="0"/>
              <a:t>is </a:t>
            </a:r>
            <a:r>
              <a:rPr lang="en-US" b="1" dirty="0"/>
              <a:t>Continuous Quality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E6186D-70B5-47ED-B1D7-47F53F11F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14" y="2298314"/>
            <a:ext cx="5200650" cy="9048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3E13F64-98A2-4006-AD54-73E54584A2E2}"/>
              </a:ext>
            </a:extLst>
          </p:cNvPr>
          <p:cNvSpPr/>
          <p:nvPr/>
        </p:nvSpPr>
        <p:spPr>
          <a:xfrm>
            <a:off x="1439078" y="423433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i="1" dirty="0">
                <a:solidFill>
                  <a:srgbClr val="00B0F0"/>
                </a:solidFill>
              </a:rPr>
              <a:t>“managing and implementing quality and test measures represent a challenge for </a:t>
            </a:r>
            <a:r>
              <a:rPr lang="en-US" sz="1000" b="1" i="1" dirty="0">
                <a:solidFill>
                  <a:srgbClr val="00B0F0"/>
                </a:solidFill>
                <a:highlight>
                  <a:srgbClr val="FFFF00"/>
                </a:highlight>
              </a:rPr>
              <a:t>teams trying to increase productivity </a:t>
            </a:r>
            <a:r>
              <a:rPr lang="en-US" sz="1000" b="1" i="1" dirty="0">
                <a:solidFill>
                  <a:srgbClr val="00B0F0"/>
                </a:solidFill>
              </a:rPr>
              <a:t>(or release velocity) with acceptable quality” WORLD QUALITY REPORT 2016-2017  (Sealights img)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CC42EC-B829-48F7-AB64-8E7B1DD714AD}"/>
              </a:ext>
            </a:extLst>
          </p:cNvPr>
          <p:cNvSpPr/>
          <p:nvPr/>
        </p:nvSpPr>
        <p:spPr>
          <a:xfrm>
            <a:off x="131712" y="3408218"/>
            <a:ext cx="6188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b="1" i="1" dirty="0">
                <a:solidFill>
                  <a:srgbClr val="00B0F0"/>
                </a:solidFill>
              </a:rPr>
              <a:t>“DevOps is the union of people, process, and products to </a:t>
            </a:r>
            <a:r>
              <a:rPr lang="en-US" sz="1000" b="1" i="1" dirty="0">
                <a:solidFill>
                  <a:srgbClr val="00B0F0"/>
                </a:solidFill>
                <a:highlight>
                  <a:srgbClr val="FFFF00"/>
                </a:highlight>
              </a:rPr>
              <a:t>enable continuous delivery of value to our end users</a:t>
            </a:r>
            <a:r>
              <a:rPr lang="en-US" sz="1000" b="1" i="1" dirty="0">
                <a:solidFill>
                  <a:srgbClr val="00B0F0"/>
                </a:solidFill>
              </a:rPr>
              <a:t>.”​</a:t>
            </a:r>
          </a:p>
          <a:p>
            <a:pPr fontAlgn="base"/>
            <a:r>
              <a:rPr lang="en-US" sz="1000" b="1" i="1" dirty="0">
                <a:solidFill>
                  <a:srgbClr val="00B0F0"/>
                </a:solidFill>
              </a:rPr>
              <a:t>-Donovan Brown,  Principal DevOps Program Manager with Microsoft</a:t>
            </a:r>
            <a:endParaRPr lang="en-US" sz="1000" b="1" i="1" dirty="0">
              <a:solidFill>
                <a:srgbClr val="00B0F0"/>
              </a:solidFill>
              <a:effectLst/>
            </a:endParaRP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DEA4B39A-8FA8-4FF9-A4BA-F9CEFFCD2B95}"/>
              </a:ext>
            </a:extLst>
          </p:cNvPr>
          <p:cNvSpPr txBox="1">
            <a:spLocks/>
          </p:cNvSpPr>
          <p:nvPr/>
        </p:nvSpPr>
        <p:spPr>
          <a:xfrm>
            <a:off x="323159" y="4980769"/>
            <a:ext cx="232986" cy="18932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913C8-17C4-FB4D-9EC3-D615C3C02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4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6B305A-76E4-463B-8F3B-1FA4A87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782DE8-B655-4F8E-A619-12F32170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Developers &amp; Testers?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D9F14-6085-4AA3-A434-1FFCAA2F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i="1" dirty="0">
                <a:solidFill>
                  <a:schemeClr val="tx1"/>
                </a:solidFill>
              </a:rPr>
              <a:t>Speed</a:t>
            </a:r>
            <a:r>
              <a:rPr lang="en-US" sz="1600" dirty="0">
                <a:solidFill>
                  <a:schemeClr val="tx1"/>
                </a:solidFill>
              </a:rPr>
              <a:t> to market requires Developers and QA to have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productive and </a:t>
            </a:r>
            <a:r>
              <a:rPr lang="en-US" sz="1600" u="sng" dirty="0">
                <a:solidFill>
                  <a:schemeClr val="tx1"/>
                </a:solidFill>
              </a:rPr>
              <a:t>timely feedback loops</a:t>
            </a:r>
            <a:r>
              <a:rPr lang="en-US" sz="16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Requirement gaps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Bugs workflow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Automation Impediments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Customer’s Response / UAT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Build X vs Build Y – Change Focused Tests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Estimation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Change Management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C9705-1CAB-45CC-92BF-5CE7CCBCA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18" y="2121393"/>
            <a:ext cx="2890285" cy="18406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319964-8937-49C2-8F49-6B04F5C92D51}"/>
              </a:ext>
            </a:extLst>
          </p:cNvPr>
          <p:cNvCxnSpPr>
            <a:cxnSpLocks/>
          </p:cNvCxnSpPr>
          <p:nvPr/>
        </p:nvCxnSpPr>
        <p:spPr>
          <a:xfrm>
            <a:off x="6612835" y="2121393"/>
            <a:ext cx="1683026" cy="1514736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3D889-9723-407B-94AB-6A8F2EB8A1DC}"/>
              </a:ext>
            </a:extLst>
          </p:cNvPr>
          <p:cNvCxnSpPr>
            <a:cxnSpLocks/>
          </p:cNvCxnSpPr>
          <p:nvPr/>
        </p:nvCxnSpPr>
        <p:spPr>
          <a:xfrm flipH="1">
            <a:off x="6612835" y="1895061"/>
            <a:ext cx="1683026" cy="1843097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85422D3-2039-4E08-B2A2-783E68832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918" y="1721343"/>
            <a:ext cx="2890285" cy="400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A14D5B-D263-4604-BCF9-0E46DC34C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95" y="3636129"/>
            <a:ext cx="1980891" cy="1507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CD8D5-5618-4744-AF60-1E46FC7AB02A}"/>
              </a:ext>
            </a:extLst>
          </p:cNvPr>
          <p:cNvSpPr txBox="1"/>
          <p:nvPr/>
        </p:nvSpPr>
        <p:spPr>
          <a:xfrm>
            <a:off x="5338618" y="4559262"/>
            <a:ext cx="380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Make feedback loops successful… constant, consistent, clear to act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62882</TotalTime>
  <Words>1127</Words>
  <Application>Microsoft Office PowerPoint</Application>
  <PresentationFormat>On-screen Show (16:9)</PresentationFormat>
  <Paragraphs>231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Neue</vt:lpstr>
      <vt:lpstr>Verdana</vt:lpstr>
      <vt:lpstr>Wingdings</vt:lpstr>
      <vt:lpstr>Office Theme</vt:lpstr>
      <vt:lpstr>PowerPoint Presentation</vt:lpstr>
      <vt:lpstr>Who am I?</vt:lpstr>
      <vt:lpstr>PowerPoint Presentation</vt:lpstr>
      <vt:lpstr>Today’s Topic require sharing your thoughts too!</vt:lpstr>
      <vt:lpstr>Introduction to Today’s Real Time Polling Developer &amp; QA: Which picture looks most familiar?</vt:lpstr>
      <vt:lpstr>Here’s how we’ll vote anonymously?:</vt:lpstr>
      <vt:lpstr>Real Time Poll Results</vt:lpstr>
      <vt:lpstr>Why change how we behave?  </vt:lpstr>
      <vt:lpstr>What does this mean for Developers &amp; Testers?</vt:lpstr>
      <vt:lpstr>What Behavioral Changes are needed between Developers &amp; Testers?</vt:lpstr>
      <vt:lpstr>Poll Question #1</vt:lpstr>
      <vt:lpstr>Real Time Poll Question #1 Results</vt:lpstr>
      <vt:lpstr>Poll Question #2</vt:lpstr>
      <vt:lpstr>Real Time Poll Question #2 Results</vt:lpstr>
      <vt:lpstr>RACI Modeling Responsible, Accountable, Consulted, Informed</vt:lpstr>
      <vt:lpstr>RACI Worksheet Example</vt:lpstr>
      <vt:lpstr>RACI Task Examples</vt:lpstr>
      <vt:lpstr>RACI Workshop: Assign a RACI value for each task by role linking Quality Goals between Developers &amp; Testers</vt:lpstr>
      <vt:lpstr>Developers &amp; Testers shared metrics</vt:lpstr>
      <vt:lpstr>How do we get there? Shared Quality Goals</vt:lpstr>
      <vt:lpstr>Are we structured correctly?....an important side note</vt:lpstr>
      <vt:lpstr>Hands-On Techniques #1  Understand the code to function workflow together</vt:lpstr>
      <vt:lpstr>Hands-On Techniques #2  Understand the Quality of the Code </vt:lpstr>
      <vt:lpstr>Hands On Techniques – Laundry List!</vt:lpstr>
      <vt:lpstr>Workshop: Apply a Hands On Technique</vt:lpstr>
      <vt:lpstr>PowerPoint Presentation</vt:lpstr>
    </vt:vector>
  </TitlesOfParts>
  <Company>Ogilvy &amp;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Ogilvy</dc:creator>
  <cp:lastModifiedBy>Sara Joseph</cp:lastModifiedBy>
  <cp:revision>493</cp:revision>
  <dcterms:created xsi:type="dcterms:W3CDTF">2013-10-29T18:04:28Z</dcterms:created>
  <dcterms:modified xsi:type="dcterms:W3CDTF">2018-09-22T21:49:38Z</dcterms:modified>
</cp:coreProperties>
</file>