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7"/>
  </p:notesMasterIdLst>
  <p:handoutMasterIdLst>
    <p:handoutMasterId r:id="rId38"/>
  </p:handoutMasterIdLst>
  <p:sldIdLst>
    <p:sldId id="413" r:id="rId2"/>
    <p:sldId id="403" r:id="rId3"/>
    <p:sldId id="414" r:id="rId4"/>
    <p:sldId id="415" r:id="rId5"/>
    <p:sldId id="391" r:id="rId6"/>
    <p:sldId id="418" r:id="rId7"/>
    <p:sldId id="416" r:id="rId8"/>
    <p:sldId id="395" r:id="rId9"/>
    <p:sldId id="426" r:id="rId10"/>
    <p:sldId id="425" r:id="rId11"/>
    <p:sldId id="409" r:id="rId12"/>
    <p:sldId id="399" r:id="rId13"/>
    <p:sldId id="400" r:id="rId14"/>
    <p:sldId id="410" r:id="rId15"/>
    <p:sldId id="411" r:id="rId16"/>
    <p:sldId id="398" r:id="rId17"/>
    <p:sldId id="419" r:id="rId18"/>
    <p:sldId id="420" r:id="rId19"/>
    <p:sldId id="390" r:id="rId20"/>
    <p:sldId id="383" r:id="rId21"/>
    <p:sldId id="381" r:id="rId22"/>
    <p:sldId id="379" r:id="rId23"/>
    <p:sldId id="377" r:id="rId24"/>
    <p:sldId id="386" r:id="rId25"/>
    <p:sldId id="387" r:id="rId26"/>
    <p:sldId id="422" r:id="rId27"/>
    <p:sldId id="404" r:id="rId28"/>
    <p:sldId id="405" r:id="rId29"/>
    <p:sldId id="407" r:id="rId30"/>
    <p:sldId id="392" r:id="rId31"/>
    <p:sldId id="388" r:id="rId32"/>
    <p:sldId id="428" r:id="rId33"/>
    <p:sldId id="427" r:id="rId34"/>
    <p:sldId id="429" r:id="rId35"/>
    <p:sldId id="431" r:id="rId36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98">
          <p15:clr>
            <a:srgbClr val="A4A3A4"/>
          </p15:clr>
        </p15:guide>
        <p15:guide id="2" orient="horz" pos="1620">
          <p15:clr>
            <a:srgbClr val="A4A3A4"/>
          </p15:clr>
        </p15:guide>
        <p15:guide id="3" orient="horz" pos="430">
          <p15:clr>
            <a:srgbClr val="A4A3A4"/>
          </p15:clr>
        </p15:guide>
        <p15:guide id="4" orient="horz" pos="2750">
          <p15:clr>
            <a:srgbClr val="A4A3A4"/>
          </p15:clr>
        </p15:guide>
        <p15:guide id="5" orient="horz" pos="3129">
          <p15:clr>
            <a:srgbClr val="A4A3A4"/>
          </p15:clr>
        </p15:guide>
        <p15:guide id="6" orient="horz" pos="3239">
          <p15:clr>
            <a:srgbClr val="A4A3A4"/>
          </p15:clr>
        </p15:guide>
        <p15:guide id="7" orient="horz" pos="408">
          <p15:clr>
            <a:srgbClr val="A4A3A4"/>
          </p15:clr>
        </p15:guide>
        <p15:guide id="8" orient="horz" pos="3238">
          <p15:clr>
            <a:srgbClr val="A4A3A4"/>
          </p15:clr>
        </p15:guide>
        <p15:guide id="9" orient="horz" pos="3048">
          <p15:clr>
            <a:srgbClr val="A4A3A4"/>
          </p15:clr>
        </p15:guide>
        <p15:guide id="10" orient="horz" pos="785">
          <p15:clr>
            <a:srgbClr val="A4A3A4"/>
          </p15:clr>
        </p15:guide>
        <p15:guide id="11" pos="5081">
          <p15:clr>
            <a:srgbClr val="A4A3A4"/>
          </p15:clr>
        </p15:guide>
        <p15:guide id="12" pos="4324">
          <p15:clr>
            <a:srgbClr val="A4A3A4"/>
          </p15:clr>
        </p15:guide>
        <p15:guide id="13" pos="1699">
          <p15:clr>
            <a:srgbClr val="A4A3A4"/>
          </p15:clr>
        </p15:guide>
        <p15:guide id="14" pos="455">
          <p15:clr>
            <a:srgbClr val="A4A3A4"/>
          </p15:clr>
        </p15:guide>
        <p15:guide id="15" pos="5739">
          <p15:clr>
            <a:srgbClr val="A4A3A4"/>
          </p15:clr>
        </p15:guide>
        <p15:guide id="16" pos="1779">
          <p15:clr>
            <a:srgbClr val="A4A3A4"/>
          </p15:clr>
        </p15:guide>
        <p15:guide id="17" pos="2872">
          <p15:clr>
            <a:srgbClr val="A4A3A4"/>
          </p15:clr>
        </p15:guide>
        <p15:guide id="18" pos="5619">
          <p15:clr>
            <a:srgbClr val="A4A3A4"/>
          </p15:clr>
        </p15:guide>
        <p15:guide id="19" pos="216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C0811"/>
    <a:srgbClr val="CC0000"/>
    <a:srgbClr val="484E53"/>
    <a:srgbClr val="CF2233"/>
    <a:srgbClr val="E9022B"/>
    <a:srgbClr val="898989"/>
    <a:srgbClr val="E61F31"/>
    <a:srgbClr val="E22837"/>
    <a:srgbClr val="BE0B28"/>
    <a:srgbClr val="C30F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77" autoAdjust="0"/>
    <p:restoredTop sz="96813" autoAdjust="0"/>
  </p:normalViewPr>
  <p:slideViewPr>
    <p:cSldViewPr snapToGrid="0" snapToObjects="1" showGuides="1">
      <p:cViewPr varScale="1">
        <p:scale>
          <a:sx n="163" d="100"/>
          <a:sy n="163" d="100"/>
        </p:scale>
        <p:origin x="150" y="546"/>
      </p:cViewPr>
      <p:guideLst>
        <p:guide orient="horz" pos="998"/>
        <p:guide orient="horz" pos="1620"/>
        <p:guide orient="horz" pos="430"/>
        <p:guide orient="horz" pos="2750"/>
        <p:guide orient="horz" pos="3129"/>
        <p:guide orient="horz" pos="3239"/>
        <p:guide orient="horz" pos="408"/>
        <p:guide orient="horz" pos="3238"/>
        <p:guide orient="horz" pos="3048"/>
        <p:guide orient="horz" pos="785"/>
        <p:guide pos="5081"/>
        <p:guide pos="4324"/>
        <p:guide pos="1699"/>
        <p:guide pos="455"/>
        <p:guide pos="5739"/>
        <p:guide pos="1779"/>
        <p:guide pos="2872"/>
        <p:guide pos="5619"/>
        <p:guide pos="216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microsoft.com/office/2015/10/relationships/revisionInfo" Target="revisionInfo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C843F0-7FDC-7044-8C8F-DBBCB8AF5D44}" type="datetimeFigureOut">
              <a:rPr lang="en-US" smtClean="0"/>
              <a:pPr/>
              <a:t>07/26/2017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8910B3-4D90-4741-B5AA-C044E54A7C1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839927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08B7A-8045-5247-B2F7-BEAB9D9CBABD}" type="datetimeFigureOut">
              <a:rPr lang="en-US" smtClean="0"/>
              <a:pPr/>
              <a:t>07/26/2017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C506E3-D300-F743-A41A-ACE80A349F6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6856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800"/>
              <a:t>Morningstar</a:t>
            </a:r>
            <a:r>
              <a:rPr lang="en-US" sz="800" baseline="0"/>
              <a:t>: Manual tester does analysis , subject matter expert , CFAs on manual testing team </a:t>
            </a:r>
          </a:p>
          <a:p>
            <a:endParaRPr lang="en-US" sz="80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9572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076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4442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7312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Junior Achievement - April 16, 2015</a:t>
            </a:r>
          </a:p>
        </p:txBody>
      </p:sp>
    </p:spTree>
    <p:extLst>
      <p:ext uri="{BB962C8B-B14F-4D97-AF65-F5344CB8AC3E}">
        <p14:creationId xmlns:p14="http://schemas.microsoft.com/office/powerpoint/2010/main" val="13019650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C506E3-D300-F743-A41A-ACE80A349F6B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367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810906" y="1822450"/>
            <a:ext cx="5939394" cy="92639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27628" y="2875842"/>
            <a:ext cx="5591868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444172" y="1953658"/>
            <a:ext cx="0" cy="1076649"/>
          </a:xfrm>
          <a:prstGeom prst="line">
            <a:avLst/>
          </a:prstGeom>
          <a:ln w="190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 descr="CDW_PWGI 204 0 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747" y="2127250"/>
            <a:ext cx="1587138" cy="723192"/>
          </a:xfrm>
          <a:prstGeom prst="rect">
            <a:avLst/>
          </a:prstGeom>
        </p:spPr>
      </p:pic>
      <p:sp>
        <p:nvSpPr>
          <p:cNvPr id="6" name="TextBox 5"/>
          <p:cNvSpPr txBox="1"/>
          <p:nvPr userDrawn="1"/>
        </p:nvSpPr>
        <p:spPr>
          <a:xfrm>
            <a:off x="2810906" y="4485845"/>
            <a:ext cx="292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>
                <a:solidFill>
                  <a:srgbClr val="CC0000"/>
                </a:solidFill>
                <a:latin typeface="Verdana"/>
                <a:cs typeface="Verdana"/>
              </a:rPr>
              <a:t>CDW.com</a:t>
            </a:r>
            <a:r>
              <a:rPr lang="en-US" sz="1400" b="1">
                <a:solidFill>
                  <a:srgbClr val="CC0000"/>
                </a:solidFill>
                <a:latin typeface="Verdana"/>
                <a:cs typeface="Verdana"/>
              </a:rPr>
              <a:t>  |  800.800.4239</a:t>
            </a:r>
          </a:p>
        </p:txBody>
      </p:sp>
    </p:spTree>
    <p:extLst>
      <p:ext uri="{BB962C8B-B14F-4D97-AF65-F5344CB8AC3E}">
        <p14:creationId xmlns:p14="http://schemas.microsoft.com/office/powerpoint/2010/main" val="2836339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9" y="945357"/>
            <a:ext cx="2282105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E22837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20811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39457" y="945357"/>
            <a:ext cx="0" cy="364926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6"/>
          <p:cNvSpPr>
            <a:spLocks noGrp="1"/>
          </p:cNvSpPr>
          <p:nvPr>
            <p:ph sz="quarter" idx="13"/>
          </p:nvPr>
        </p:nvSpPr>
        <p:spPr>
          <a:xfrm>
            <a:off x="3487880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2" name="Content Placeholder 6"/>
          <p:cNvSpPr>
            <a:spLocks noGrp="1"/>
          </p:cNvSpPr>
          <p:nvPr>
            <p:ph sz="quarter" idx="14"/>
          </p:nvPr>
        </p:nvSpPr>
        <p:spPr>
          <a:xfrm>
            <a:off x="5208377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3" name="Content Placeholder 6"/>
          <p:cNvSpPr>
            <a:spLocks noGrp="1"/>
          </p:cNvSpPr>
          <p:nvPr>
            <p:ph sz="quarter" idx="15"/>
          </p:nvPr>
        </p:nvSpPr>
        <p:spPr>
          <a:xfrm>
            <a:off x="6918997" y="945356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4" name="Content Placeholder 6"/>
          <p:cNvSpPr>
            <a:spLocks noGrp="1"/>
          </p:cNvSpPr>
          <p:nvPr>
            <p:ph sz="quarter" idx="16"/>
          </p:nvPr>
        </p:nvSpPr>
        <p:spPr>
          <a:xfrm>
            <a:off x="3487880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5" name="Content Placeholder 6"/>
          <p:cNvSpPr>
            <a:spLocks noGrp="1"/>
          </p:cNvSpPr>
          <p:nvPr>
            <p:ph sz="quarter" idx="17"/>
          </p:nvPr>
        </p:nvSpPr>
        <p:spPr>
          <a:xfrm>
            <a:off x="5208377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6" name="Content Placeholder 6"/>
          <p:cNvSpPr>
            <a:spLocks noGrp="1"/>
          </p:cNvSpPr>
          <p:nvPr>
            <p:ph sz="quarter" idx="18"/>
          </p:nvPr>
        </p:nvSpPr>
        <p:spPr>
          <a:xfrm>
            <a:off x="6918997" y="22288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7" name="Content Placeholder 6"/>
          <p:cNvSpPr>
            <a:spLocks noGrp="1"/>
          </p:cNvSpPr>
          <p:nvPr>
            <p:ph sz="quarter" idx="19"/>
          </p:nvPr>
        </p:nvSpPr>
        <p:spPr>
          <a:xfrm>
            <a:off x="3487880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8" name="Content Placeholder 6"/>
          <p:cNvSpPr>
            <a:spLocks noGrp="1"/>
          </p:cNvSpPr>
          <p:nvPr>
            <p:ph sz="quarter" idx="20"/>
          </p:nvPr>
        </p:nvSpPr>
        <p:spPr>
          <a:xfrm>
            <a:off x="5208377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19" name="Content Placeholder 6"/>
          <p:cNvSpPr>
            <a:spLocks noGrp="1"/>
          </p:cNvSpPr>
          <p:nvPr>
            <p:ph sz="quarter" idx="21"/>
          </p:nvPr>
        </p:nvSpPr>
        <p:spPr>
          <a:xfrm>
            <a:off x="6918997" y="3486150"/>
            <a:ext cx="1478308" cy="1108473"/>
          </a:xfrm>
          <a:solidFill>
            <a:schemeClr val="bg1">
              <a:lumMod val="75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1400"/>
            </a:lvl1pPr>
          </a:lstStyle>
          <a:p>
            <a:pPr lvl="0"/>
            <a:endParaRPr lang="en-US" dirty="0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41030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06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654051" y="385430"/>
            <a:ext cx="7745413" cy="207501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738011" y="945357"/>
            <a:ext cx="7661453" cy="141007"/>
          </a:xfrm>
        </p:spPr>
        <p:txBody>
          <a:bodyPr lIns="0" tIns="0" rIns="0" bIns="0" anchor="ctr" anchorCtr="0"/>
          <a:lstStyle>
            <a:lvl1pPr marL="0" indent="0">
              <a:spcBef>
                <a:spcPts val="0"/>
              </a:spcBef>
              <a:buFontTx/>
              <a:buNone/>
              <a:defRPr>
                <a:solidFill>
                  <a:srgbClr val="484E53"/>
                </a:solidFill>
              </a:defRPr>
            </a:lvl1pPr>
            <a:lvl2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2pPr>
            <a:lvl3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3pPr>
            <a:lvl4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4pPr>
            <a:lvl5pPr marL="0" indent="0">
              <a:spcBef>
                <a:spcPts val="0"/>
              </a:spcBef>
              <a:buFontTx/>
              <a:buNone/>
              <a:defRPr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Content Placeholder 6"/>
          <p:cNvSpPr>
            <a:spLocks noGrp="1"/>
          </p:cNvSpPr>
          <p:nvPr userDrawn="1">
            <p:ph sz="quarter" idx="13"/>
          </p:nvPr>
        </p:nvSpPr>
        <p:spPr>
          <a:xfrm>
            <a:off x="722313" y="1204447"/>
            <a:ext cx="7677151" cy="3390176"/>
          </a:xfrm>
          <a:solidFill>
            <a:schemeClr val="bg1">
              <a:lumMod val="75000"/>
            </a:schemeClr>
          </a:solidFill>
        </p:spPr>
        <p:txBody>
          <a:bodyPr/>
          <a:lstStyle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493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5210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46151" y="1930400"/>
            <a:ext cx="7449482" cy="1593850"/>
          </a:xfrm>
        </p:spPr>
        <p:txBody>
          <a:bodyPr lIns="0" tIns="0" rIns="0" bIns="0">
            <a:noAutofit/>
          </a:bodyPr>
          <a:lstStyle>
            <a:lvl1pPr algn="ctr">
              <a:defRPr sz="44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3" name="Straight Connector 2"/>
          <p:cNvCxnSpPr/>
          <p:nvPr userDrawn="1"/>
        </p:nvCxnSpPr>
        <p:spPr>
          <a:xfrm>
            <a:off x="1392410" y="786108"/>
            <a:ext cx="7003223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" name="Straight Connector 3"/>
          <p:cNvCxnSpPr/>
          <p:nvPr userDrawn="1"/>
        </p:nvCxnSpPr>
        <p:spPr>
          <a:xfrm>
            <a:off x="730906" y="4379512"/>
            <a:ext cx="701340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7732" y="397668"/>
            <a:ext cx="667853" cy="405108"/>
          </a:xfrm>
          <a:prstGeom prst="rect">
            <a:avLst/>
          </a:prstGeom>
        </p:spPr>
      </p:pic>
      <p:pic>
        <p:nvPicPr>
          <p:cNvPr id="10" name="Picture 9" descr="quotes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44311" y="4362843"/>
            <a:ext cx="667853" cy="405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86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2044700"/>
            <a:ext cx="9144000" cy="1568450"/>
          </a:xfrm>
        </p:spPr>
        <p:txBody>
          <a:bodyPr lIns="0" tIns="0" rIns="0" bIns="0">
            <a:noAutofit/>
          </a:bodyPr>
          <a:lstStyle>
            <a:lvl1pPr algn="ctr">
              <a:defRPr sz="36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3" name="Picture 2" descr="CDW_PWGI 204 0 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2347" y="685800"/>
            <a:ext cx="1587138" cy="723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67386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4109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7428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">
    <p:bg>
      <p:bgPr>
        <a:solidFill>
          <a:srgbClr val="651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70232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Slide">
    <p:bg>
      <p:bgPr>
        <a:solidFill>
          <a:srgbClr val="EA7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77932353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bg>
      <p:bgPr>
        <a:solidFill>
          <a:srgbClr val="5B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78811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solidFill>
          <a:srgbClr val="B6A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7420512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Slide">
    <p:bg>
      <p:bgPr>
        <a:solidFill>
          <a:srgbClr val="BC071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680"/>
          <a:stretch/>
        </p:blipFill>
        <p:spPr>
          <a:xfrm>
            <a:off x="116155" y="-252811"/>
            <a:ext cx="1920279" cy="1165750"/>
          </a:xfrm>
          <a:prstGeom prst="rect">
            <a:avLst/>
          </a:prstGeom>
        </p:spPr>
      </p:pic>
      <p:pic>
        <p:nvPicPr>
          <p:cNvPr id="8" name="Picture 7" descr="QUOTE MARKS.png"/>
          <p:cNvPicPr>
            <a:picLocks noChangeAspect="1"/>
          </p:cNvPicPr>
          <p:nvPr userDrawn="1"/>
        </p:nvPicPr>
        <p:blipFill rotWithShape="1">
          <a:blip r:embed="rId2">
            <a:alphaModFix am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0"/>
          <a:stretch/>
        </p:blipFill>
        <p:spPr>
          <a:xfrm>
            <a:off x="7137132" y="4226804"/>
            <a:ext cx="1920282" cy="116575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341791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819150" y="1839223"/>
            <a:ext cx="6248400" cy="64308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19150" y="2618489"/>
            <a:ext cx="6248399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4" name="Picture 3" descr="CDW_PowerpointArt_Vert1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2" y="160137"/>
            <a:ext cx="703444" cy="3973713"/>
          </a:xfrm>
          <a:prstGeom prst="rect">
            <a:avLst/>
          </a:prstGeom>
        </p:spPr>
      </p:pic>
      <p:pic>
        <p:nvPicPr>
          <p:cNvPr id="6" name="Picture 5" descr="CDW_PWGI 204 0 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7322" y="4311650"/>
            <a:ext cx="1303128" cy="593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219248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">
    <p:bg>
      <p:bgPr>
        <a:solidFill>
          <a:srgbClr val="BC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704045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Slide">
    <p:bg>
      <p:bgPr>
        <a:solidFill>
          <a:srgbClr val="651F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7861990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Slide">
    <p:bg>
      <p:bgPr>
        <a:solidFill>
          <a:srgbClr val="EA71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1840222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Title Slide">
    <p:bg>
      <p:bgPr>
        <a:solidFill>
          <a:srgbClr val="5BB4E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0176503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Title Slide">
    <p:bg>
      <p:bgPr>
        <a:solidFill>
          <a:srgbClr val="B6A4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3568" y="3307709"/>
            <a:ext cx="7066832" cy="234231"/>
          </a:xfrm>
        </p:spPr>
        <p:txBody>
          <a:bodyPr lIns="0" tIns="0" rIns="0" bIns="0">
            <a:noAutofit/>
          </a:bodyPr>
          <a:lstStyle>
            <a:lvl1pPr marL="0" indent="0" algn="r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Title 1"/>
          <p:cNvSpPr>
            <a:spLocks noGrp="1"/>
          </p:cNvSpPr>
          <p:nvPr>
            <p:ph type="ctrTitle" hasCustomPrompt="1"/>
          </p:nvPr>
        </p:nvSpPr>
        <p:spPr>
          <a:xfrm>
            <a:off x="1222374" y="2245218"/>
            <a:ext cx="7058026" cy="872632"/>
          </a:xfrm>
        </p:spPr>
        <p:txBody>
          <a:bodyPr lIns="0" tIns="0" rIns="0" bIns="0">
            <a:noAutofit/>
          </a:bodyPr>
          <a:lstStyle>
            <a:lvl1pPr algn="ctr">
              <a:defRPr sz="32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592212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612900" y="1703039"/>
            <a:ext cx="6559550" cy="643082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rgbClr val="CC0000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612900" y="2482305"/>
            <a:ext cx="6559549" cy="281465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484E53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6" name="Picture 5" descr="CDW_PowerpointArt_Horiz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50" y="4324800"/>
            <a:ext cx="6294112" cy="626811"/>
          </a:xfrm>
          <a:prstGeom prst="rect">
            <a:avLst/>
          </a:prstGeom>
        </p:spPr>
      </p:pic>
      <p:pic>
        <p:nvPicPr>
          <p:cNvPr id="7" name="Picture 6" descr="CDW_PWGI 204 0 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596" y="4374876"/>
            <a:ext cx="1258304" cy="573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5137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bg>
      <p:bgPr>
        <a:solidFill>
          <a:srgbClr val="BC081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189807" y="1966357"/>
            <a:ext cx="6306493" cy="771953"/>
          </a:xfrm>
        </p:spPr>
        <p:txBody>
          <a:bodyPr lIns="0" tIns="0" rIns="0" bIns="0">
            <a:normAutofit/>
          </a:bodyPr>
          <a:lstStyle>
            <a:lvl1pPr algn="l">
              <a:defRPr sz="2800" b="1" i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189806" y="2905561"/>
            <a:ext cx="6306494" cy="627841"/>
          </a:xfrm>
        </p:spPr>
        <p:txBody>
          <a:bodyPr lIns="0" tIns="0" rIns="0" bIns="0">
            <a:normAutofit/>
          </a:bodyPr>
          <a:lstStyle>
            <a:lvl1pPr marL="0" indent="0" algn="l">
              <a:spcBef>
                <a:spcPts val="0"/>
              </a:spcBef>
              <a:buNone/>
              <a:defRPr sz="16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1966675" y="1966357"/>
            <a:ext cx="0" cy="771953"/>
          </a:xfrm>
          <a:prstGeom prst="line">
            <a:avLst/>
          </a:prstGeom>
          <a:ln w="3175" cmpd="sng">
            <a:solidFill>
              <a:schemeClr val="bg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6" name="Picture 5" descr="CDWpeoplewhogetit_White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45"/>
          <a:stretch/>
        </p:blipFill>
        <p:spPr>
          <a:xfrm>
            <a:off x="983330" y="1966357"/>
            <a:ext cx="789240" cy="721452"/>
          </a:xfrm>
          <a:prstGeom prst="rect">
            <a:avLst/>
          </a:prstGeom>
        </p:spPr>
      </p:pic>
      <p:sp>
        <p:nvSpPr>
          <p:cNvPr id="7" name="TextBox 6"/>
          <p:cNvSpPr txBox="1"/>
          <p:nvPr userDrawn="1"/>
        </p:nvSpPr>
        <p:spPr>
          <a:xfrm>
            <a:off x="2189806" y="4485845"/>
            <a:ext cx="2921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err="1">
                <a:solidFill>
                  <a:schemeClr val="bg1"/>
                </a:solidFill>
                <a:latin typeface="Verdana"/>
                <a:cs typeface="Verdana"/>
              </a:rPr>
              <a:t>CDW.com</a:t>
            </a:r>
            <a:r>
              <a:rPr lang="en-US" sz="1400" b="1">
                <a:solidFill>
                  <a:schemeClr val="bg1"/>
                </a:solidFill>
                <a:latin typeface="Verdana"/>
                <a:cs typeface="Verdana"/>
              </a:rPr>
              <a:t>  |  800.800.4239</a:t>
            </a:r>
          </a:p>
        </p:txBody>
      </p:sp>
    </p:spTree>
    <p:extLst>
      <p:ext uri="{BB962C8B-B14F-4D97-AF65-F5344CB8AC3E}">
        <p14:creationId xmlns:p14="http://schemas.microsoft.com/office/powerpoint/2010/main" val="4044447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493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10" y="945357"/>
            <a:ext cx="7669390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8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6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17612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38010" y="945357"/>
            <a:ext cx="7669390" cy="3613905"/>
          </a:xfrm>
        </p:spPr>
        <p:txBody>
          <a:bodyPr lIns="0" tIns="0" rIns="0" bIns="0" numCol="2" spcCol="36576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8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474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987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3"/>
          <p:cNvSpPr txBox="1">
            <a:spLocks/>
          </p:cNvSpPr>
          <p:nvPr userDrawn="1"/>
        </p:nvSpPr>
        <p:spPr>
          <a:xfrm>
            <a:off x="1793710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11" name="Content Placeholder 3"/>
          <p:cNvSpPr txBox="1">
            <a:spLocks/>
          </p:cNvSpPr>
          <p:nvPr userDrawn="1"/>
        </p:nvSpPr>
        <p:spPr>
          <a:xfrm>
            <a:off x="3010526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2" name="Content Placeholder 3"/>
          <p:cNvSpPr txBox="1">
            <a:spLocks/>
          </p:cNvSpPr>
          <p:nvPr userDrawn="1"/>
        </p:nvSpPr>
        <p:spPr>
          <a:xfrm>
            <a:off x="4229053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13" name="Content Placeholder 3"/>
          <p:cNvSpPr txBox="1">
            <a:spLocks/>
          </p:cNvSpPr>
          <p:nvPr userDrawn="1"/>
        </p:nvSpPr>
        <p:spPr>
          <a:xfrm>
            <a:off x="5401161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14" name="Content Placeholder 3"/>
          <p:cNvSpPr txBox="1">
            <a:spLocks/>
          </p:cNvSpPr>
          <p:nvPr userDrawn="1"/>
        </p:nvSpPr>
        <p:spPr>
          <a:xfrm>
            <a:off x="6579402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15" name="Content Placeholder 3"/>
          <p:cNvSpPr txBox="1">
            <a:spLocks/>
          </p:cNvSpPr>
          <p:nvPr userDrawn="1"/>
        </p:nvSpPr>
        <p:spPr>
          <a:xfrm>
            <a:off x="7755895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16" name="Content Placeholder 3"/>
          <p:cNvSpPr txBox="1">
            <a:spLocks/>
          </p:cNvSpPr>
          <p:nvPr userDrawn="1"/>
        </p:nvSpPr>
        <p:spPr>
          <a:xfrm>
            <a:off x="714624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7" name="Content Placeholder 3"/>
          <p:cNvSpPr txBox="1">
            <a:spLocks/>
          </p:cNvSpPr>
          <p:nvPr userDrawn="1"/>
        </p:nvSpPr>
        <p:spPr>
          <a:xfrm>
            <a:off x="1793710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8" name="Content Placeholder 3"/>
          <p:cNvSpPr txBox="1">
            <a:spLocks/>
          </p:cNvSpPr>
          <p:nvPr userDrawn="1"/>
        </p:nvSpPr>
        <p:spPr>
          <a:xfrm>
            <a:off x="3010526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19" name="Content Placeholder 3"/>
          <p:cNvSpPr txBox="1">
            <a:spLocks/>
          </p:cNvSpPr>
          <p:nvPr userDrawn="1"/>
        </p:nvSpPr>
        <p:spPr>
          <a:xfrm>
            <a:off x="4229053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0" name="Content Placeholder 3"/>
          <p:cNvSpPr txBox="1">
            <a:spLocks/>
          </p:cNvSpPr>
          <p:nvPr userDrawn="1"/>
        </p:nvSpPr>
        <p:spPr>
          <a:xfrm>
            <a:off x="5401161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1" name="Content Placeholder 3"/>
          <p:cNvSpPr txBox="1">
            <a:spLocks/>
          </p:cNvSpPr>
          <p:nvPr userDrawn="1"/>
        </p:nvSpPr>
        <p:spPr>
          <a:xfrm>
            <a:off x="6579402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2" name="Content Placeholder 3"/>
          <p:cNvSpPr txBox="1">
            <a:spLocks/>
          </p:cNvSpPr>
          <p:nvPr userDrawn="1"/>
        </p:nvSpPr>
        <p:spPr>
          <a:xfrm>
            <a:off x="7755895" y="2222583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3" name="Content Placeholder 3"/>
          <p:cNvSpPr txBox="1">
            <a:spLocks/>
          </p:cNvSpPr>
          <p:nvPr userDrawn="1"/>
        </p:nvSpPr>
        <p:spPr>
          <a:xfrm>
            <a:off x="714624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4" name="Content Placeholder 3"/>
          <p:cNvSpPr txBox="1">
            <a:spLocks/>
          </p:cNvSpPr>
          <p:nvPr userDrawn="1"/>
        </p:nvSpPr>
        <p:spPr>
          <a:xfrm>
            <a:off x="1793710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5" name="Content Placeholder 3"/>
          <p:cNvSpPr txBox="1">
            <a:spLocks/>
          </p:cNvSpPr>
          <p:nvPr userDrawn="1"/>
        </p:nvSpPr>
        <p:spPr>
          <a:xfrm>
            <a:off x="3010526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6" name="Content Placeholder 3"/>
          <p:cNvSpPr txBox="1">
            <a:spLocks/>
          </p:cNvSpPr>
          <p:nvPr userDrawn="1"/>
        </p:nvSpPr>
        <p:spPr>
          <a:xfrm>
            <a:off x="4229053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7" name="Content Placeholder 3"/>
          <p:cNvSpPr txBox="1">
            <a:spLocks/>
          </p:cNvSpPr>
          <p:nvPr userDrawn="1"/>
        </p:nvSpPr>
        <p:spPr>
          <a:xfrm>
            <a:off x="5401161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28" name="Content Placeholder 3"/>
          <p:cNvSpPr txBox="1">
            <a:spLocks/>
          </p:cNvSpPr>
          <p:nvPr userDrawn="1"/>
        </p:nvSpPr>
        <p:spPr>
          <a:xfrm>
            <a:off x="6579402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29" name="Content Placeholder 3"/>
          <p:cNvSpPr txBox="1">
            <a:spLocks/>
          </p:cNvSpPr>
          <p:nvPr userDrawn="1"/>
        </p:nvSpPr>
        <p:spPr>
          <a:xfrm>
            <a:off x="7755895" y="3016416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30" name="Content Placeholder 3"/>
          <p:cNvSpPr txBox="1">
            <a:spLocks/>
          </p:cNvSpPr>
          <p:nvPr userDrawn="1"/>
        </p:nvSpPr>
        <p:spPr>
          <a:xfrm>
            <a:off x="714624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1" name="Content Placeholder 3"/>
          <p:cNvSpPr txBox="1">
            <a:spLocks/>
          </p:cNvSpPr>
          <p:nvPr userDrawn="1"/>
        </p:nvSpPr>
        <p:spPr>
          <a:xfrm>
            <a:off x="1793710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2" name="Content Placeholder 3"/>
          <p:cNvSpPr txBox="1">
            <a:spLocks/>
          </p:cNvSpPr>
          <p:nvPr userDrawn="1"/>
        </p:nvSpPr>
        <p:spPr>
          <a:xfrm>
            <a:off x="3010526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3" name="Content Placeholder 3"/>
          <p:cNvSpPr txBox="1">
            <a:spLocks/>
          </p:cNvSpPr>
          <p:nvPr userDrawn="1"/>
        </p:nvSpPr>
        <p:spPr>
          <a:xfrm>
            <a:off x="4229053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34" name="Content Placeholder 3"/>
          <p:cNvSpPr txBox="1">
            <a:spLocks/>
          </p:cNvSpPr>
          <p:nvPr userDrawn="1"/>
        </p:nvSpPr>
        <p:spPr>
          <a:xfrm>
            <a:off x="5401161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5" name="Content Placeholder 3"/>
          <p:cNvSpPr txBox="1">
            <a:spLocks/>
          </p:cNvSpPr>
          <p:nvPr userDrawn="1"/>
        </p:nvSpPr>
        <p:spPr>
          <a:xfrm>
            <a:off x="6579402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36" name="Content Placeholder 3"/>
          <p:cNvSpPr txBox="1">
            <a:spLocks/>
          </p:cNvSpPr>
          <p:nvPr userDrawn="1"/>
        </p:nvSpPr>
        <p:spPr>
          <a:xfrm>
            <a:off x="7755895" y="3805585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37" name="Content Placeholder 3"/>
          <p:cNvSpPr txBox="1">
            <a:spLocks/>
          </p:cNvSpPr>
          <p:nvPr userDrawn="1"/>
        </p:nvSpPr>
        <p:spPr>
          <a:xfrm>
            <a:off x="714624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38" name="Content Placeholder 3"/>
          <p:cNvSpPr txBox="1">
            <a:spLocks/>
          </p:cNvSpPr>
          <p:nvPr userDrawn="1"/>
        </p:nvSpPr>
        <p:spPr>
          <a:xfrm>
            <a:off x="1793710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39" name="Content Placeholder 3"/>
          <p:cNvSpPr txBox="1">
            <a:spLocks/>
          </p:cNvSpPr>
          <p:nvPr userDrawn="1"/>
        </p:nvSpPr>
        <p:spPr>
          <a:xfrm>
            <a:off x="3010526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0" name="Content Placeholder 3"/>
          <p:cNvSpPr txBox="1">
            <a:spLocks/>
          </p:cNvSpPr>
          <p:nvPr userDrawn="1"/>
        </p:nvSpPr>
        <p:spPr>
          <a:xfrm>
            <a:off x="4229053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41" name="Content Placeholder 3"/>
          <p:cNvSpPr txBox="1">
            <a:spLocks/>
          </p:cNvSpPr>
          <p:nvPr userDrawn="1"/>
        </p:nvSpPr>
        <p:spPr>
          <a:xfrm>
            <a:off x="5401161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>
                <a:solidFill>
                  <a:srgbClr val="484E53"/>
                </a:solidFill>
              </a:rPr>
              <a:t>Lorem</a:t>
            </a:r>
          </a:p>
        </p:txBody>
      </p:sp>
      <p:sp>
        <p:nvSpPr>
          <p:cNvPr id="42" name="Content Placeholder 3"/>
          <p:cNvSpPr txBox="1">
            <a:spLocks/>
          </p:cNvSpPr>
          <p:nvPr userDrawn="1"/>
        </p:nvSpPr>
        <p:spPr>
          <a:xfrm>
            <a:off x="6579402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43" name="Content Placeholder 3"/>
          <p:cNvSpPr txBox="1">
            <a:spLocks/>
          </p:cNvSpPr>
          <p:nvPr userDrawn="1"/>
        </p:nvSpPr>
        <p:spPr>
          <a:xfrm>
            <a:off x="7755895" y="4550514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46" name="Content Placeholder 3"/>
          <p:cNvSpPr txBox="1">
            <a:spLocks/>
          </p:cNvSpPr>
          <p:nvPr userDrawn="1"/>
        </p:nvSpPr>
        <p:spPr>
          <a:xfrm>
            <a:off x="714624" y="1483550"/>
            <a:ext cx="593263" cy="127026"/>
          </a:xfrm>
          <a:prstGeom prst="rect">
            <a:avLst/>
          </a:prstGeom>
        </p:spPr>
        <p:txBody>
          <a:bodyPr vert="horz" lIns="0" tIns="0" rIns="0" bIns="0" numCol="1" spcCol="365760" rtlCol="0">
            <a:noAutofit/>
          </a:bodyPr>
          <a:lstStyle>
            <a:lvl1pPr marL="0" indent="0" algn="l" defTabSz="457200" rtl="0" eaLnBrk="1" latinLnBrk="0" hangingPunct="1">
              <a:spcBef>
                <a:spcPts val="600"/>
              </a:spcBef>
              <a:spcAft>
                <a:spcPts val="600"/>
              </a:spcAft>
              <a:buFont typeface="Wingdings" charset="2"/>
              <a:buNone/>
              <a:defRPr sz="14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1pPr>
            <a:lvl2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2pPr>
            <a:lvl3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3pPr>
            <a:lvl4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4pPr>
            <a:lvl5pPr marL="225425" indent="-225425" algn="l" defTabSz="457200" rtl="0" eaLnBrk="1" latinLnBrk="0" hangingPunct="1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Wingdings" charset="2"/>
              <a:buChar char="§"/>
              <a:defRPr sz="1600" kern="1200">
                <a:solidFill>
                  <a:srgbClr val="7F7F7F"/>
                </a:solidFill>
                <a:latin typeface="Verdana"/>
                <a:ea typeface="+mn-ea"/>
                <a:cs typeface="Verdana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buFontTx/>
              <a:buNone/>
            </a:pPr>
            <a:r>
              <a:rPr lang="en-US" sz="1000" err="1">
                <a:solidFill>
                  <a:srgbClr val="484E53"/>
                </a:solidFill>
              </a:rPr>
              <a:t>Lorem</a:t>
            </a:r>
            <a:endParaRPr lang="en-US" sz="1000">
              <a:solidFill>
                <a:srgbClr val="484E53"/>
              </a:solidFill>
            </a:endParaRPr>
          </a:p>
        </p:txBody>
      </p:sp>
      <p:sp>
        <p:nvSpPr>
          <p:cNvPr id="4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772798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4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792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738010" y="881388"/>
            <a:ext cx="7669390" cy="356863"/>
          </a:xfrm>
        </p:spPr>
        <p:txBody>
          <a:bodyPr lIns="0" tIns="0" rIns="0" bIns="0" anchor="ctr" anchorCtr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BC0811"/>
              </a:buClr>
              <a:buFont typeface="Arial"/>
              <a:buChar char="•"/>
              <a:defRPr sz="1600">
                <a:solidFill>
                  <a:srgbClr val="7F7F7F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6"/>
          <p:cNvSpPr>
            <a:spLocks noGrp="1"/>
          </p:cNvSpPr>
          <p:nvPr>
            <p:ph sz="quarter" idx="13"/>
          </p:nvPr>
        </p:nvSpPr>
        <p:spPr>
          <a:xfrm>
            <a:off x="738011" y="1329189"/>
            <a:ext cx="7669389" cy="3265433"/>
          </a:xfrm>
          <a:solidFill>
            <a:schemeClr val="bg1">
              <a:lumMod val="75000"/>
            </a:schemeClr>
          </a:solidFill>
        </p:spPr>
        <p:txBody>
          <a:bodyPr/>
          <a:lstStyle>
            <a:lvl1pPr marL="342900" indent="-342900">
              <a:buFont typeface="Wingdings" charset="2"/>
              <a:buChar char="§"/>
              <a:defRPr/>
            </a:lvl1pPr>
            <a:lvl2pPr>
              <a:defRPr sz="1400"/>
            </a:lvl2pPr>
            <a:lvl3pPr marL="1143000" indent="-228600">
              <a:buFont typeface="Wingdings" charset="2"/>
              <a:buChar char="§"/>
              <a:defRPr sz="1400"/>
            </a:lvl3pPr>
            <a:lvl4pPr>
              <a:defRPr sz="1400"/>
            </a:lvl4pPr>
            <a:lvl5pPr marL="2057400" indent="-228600">
              <a:buFont typeface="Wingdings" charset="2"/>
              <a:buChar char="§"/>
              <a:defRPr sz="1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8871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8571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36364" y="199022"/>
            <a:ext cx="7671036" cy="483207"/>
          </a:xfrm>
        </p:spPr>
        <p:txBody>
          <a:bodyPr lIns="0" tIns="0" rIns="0" bIns="0" anchor="b" anchorCtr="0">
            <a:noAutofit/>
          </a:bodyPr>
          <a:lstStyle>
            <a:lvl1pPr>
              <a:defRPr sz="2000">
                <a:solidFill>
                  <a:srgbClr val="CC0000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50889" y="945357"/>
            <a:ext cx="2282105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730906" y="771179"/>
            <a:ext cx="7676494" cy="0"/>
          </a:xfrm>
          <a:prstGeom prst="line">
            <a:avLst/>
          </a:prstGeom>
          <a:ln w="38100" cmpd="sng">
            <a:solidFill>
              <a:srgbClr val="CC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3239457" y="945357"/>
            <a:ext cx="0" cy="3649266"/>
          </a:xfrm>
          <a:prstGeom prst="line">
            <a:avLst/>
          </a:prstGeom>
          <a:ln w="1270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3"/>
          </p:nvPr>
        </p:nvSpPr>
        <p:spPr>
          <a:xfrm>
            <a:off x="3429000" y="945357"/>
            <a:ext cx="4978400" cy="3613905"/>
          </a:xfrm>
        </p:spPr>
        <p:txBody>
          <a:bodyPr lIns="0" tIns="0" rIns="0" bIns="0">
            <a:normAutofit/>
          </a:bodyPr>
          <a:lstStyle>
            <a:lvl1pPr marL="0" indent="0">
              <a:spcBef>
                <a:spcPts val="600"/>
              </a:spcBef>
              <a:spcAft>
                <a:spcPts val="600"/>
              </a:spcAft>
              <a:buFontTx/>
              <a:buNone/>
              <a:defRPr sz="1400">
                <a:solidFill>
                  <a:srgbClr val="484E53"/>
                </a:solidFill>
              </a:defRPr>
            </a:lvl1pPr>
            <a:lvl2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2pPr>
            <a:lvl3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3pPr>
            <a:lvl4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4pPr>
            <a:lvl5pPr marL="225425" indent="-225425">
              <a:spcBef>
                <a:spcPts val="600"/>
              </a:spcBef>
              <a:spcAft>
                <a:spcPts val="600"/>
              </a:spcAft>
              <a:buClr>
                <a:srgbClr val="CC0000"/>
              </a:buClr>
              <a:buFont typeface="Wingdings" charset="2"/>
              <a:buChar char="§"/>
              <a:defRPr sz="1400">
                <a:solidFill>
                  <a:srgbClr val="484E53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6255" y="4828369"/>
            <a:ext cx="3569645" cy="189323"/>
          </a:xfrm>
        </p:spPr>
        <p:txBody>
          <a:bodyPr lIns="0" tIns="0" rIns="0" bIns="0"/>
          <a:lstStyle>
            <a:lvl1pPr algn="l">
              <a:defRPr sz="7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70759" y="4828369"/>
            <a:ext cx="232986" cy="189323"/>
          </a:xfrm>
        </p:spPr>
        <p:txBody>
          <a:bodyPr lIns="0" tIns="0" rIns="0" bIns="0"/>
          <a:lstStyle>
            <a:lvl1pPr algn="ctr">
              <a:defRPr sz="700"/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463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4050" y="385430"/>
            <a:ext cx="8032750" cy="4337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4050" y="945357"/>
            <a:ext cx="8032750" cy="3649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4050" y="4767263"/>
            <a:ext cx="5365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0">
                <a:solidFill>
                  <a:schemeClr val="tx1">
                    <a:tint val="75000"/>
                  </a:schemeClr>
                </a:solidFill>
                <a:latin typeface="Verdana"/>
                <a:cs typeface="Verdana"/>
              </a:defRPr>
            </a:lvl1pPr>
          </a:lstStyle>
          <a:p>
            <a:fld id="{5CF913C8-17C4-FB4D-9EC3-D615C3C027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732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66" r:id="rId2"/>
    <p:sldLayoutId id="2147483693" r:id="rId3"/>
    <p:sldLayoutId id="2147483704" r:id="rId4"/>
    <p:sldLayoutId id="2147483673" r:id="rId5"/>
    <p:sldLayoutId id="2147483686" r:id="rId6"/>
    <p:sldLayoutId id="2147483692" r:id="rId7"/>
    <p:sldLayoutId id="2147483682" r:id="rId8"/>
    <p:sldLayoutId id="2147483679" r:id="rId9"/>
    <p:sldLayoutId id="2147483681" r:id="rId10"/>
    <p:sldLayoutId id="2147483663" r:id="rId11"/>
    <p:sldLayoutId id="2147483687" r:id="rId12"/>
    <p:sldLayoutId id="2147483684" r:id="rId13"/>
    <p:sldLayoutId id="2147483691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  <p:sldLayoutId id="2147483700" r:id="rId21"/>
    <p:sldLayoutId id="2147483701" r:id="rId22"/>
    <p:sldLayoutId id="2147483702" r:id="rId23"/>
    <p:sldLayoutId id="2147483703" r:id="rId24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1800" b="1" i="0" kern="1200">
          <a:solidFill>
            <a:srgbClr val="CC0000"/>
          </a:solidFill>
          <a:latin typeface="Verdana"/>
          <a:ea typeface="+mj-ea"/>
          <a:cs typeface="Verdana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CC0000"/>
        </a:buClr>
        <a:buFont typeface="Wingdings" charset="2"/>
        <a:buChar char="§"/>
        <a:defRPr sz="1600" kern="1200">
          <a:solidFill>
            <a:srgbClr val="484E53"/>
          </a:solidFill>
          <a:latin typeface="Verdana"/>
          <a:ea typeface="+mn-ea"/>
          <a:cs typeface="Verdana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–"/>
        <a:defRPr sz="1400" kern="1200">
          <a:solidFill>
            <a:srgbClr val="484E53"/>
          </a:solidFill>
          <a:latin typeface="Verdana"/>
          <a:ea typeface="+mn-ea"/>
          <a:cs typeface="Verdana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•"/>
        <a:defRPr sz="1400" kern="1200">
          <a:solidFill>
            <a:srgbClr val="484E53"/>
          </a:solidFill>
          <a:latin typeface="Verdana"/>
          <a:ea typeface="+mn-ea"/>
          <a:cs typeface="Verdana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–"/>
        <a:defRPr sz="1400" kern="1200">
          <a:solidFill>
            <a:srgbClr val="484E53"/>
          </a:solidFill>
          <a:latin typeface="Verdana"/>
          <a:ea typeface="+mn-ea"/>
          <a:cs typeface="Verdana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CC0000"/>
        </a:buClr>
        <a:buFont typeface="Arial"/>
        <a:buChar char="»"/>
        <a:defRPr sz="1400" kern="1200">
          <a:solidFill>
            <a:srgbClr val="484E53"/>
          </a:solidFill>
          <a:latin typeface="Verdana"/>
          <a:ea typeface="+mn-ea"/>
          <a:cs typeface="Verdan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EphPwecvAeM&amp;index=2&amp;list=PLReL099Y5nRfT5BbY8W_VTvhMZePIPOtg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0996F84-A51A-4FB0-9581-73054AEA54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3984"/>
            <a:ext cx="9144000" cy="230505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0" y="1088090"/>
            <a:ext cx="8891752" cy="725894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18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pPr algn="ctr" fontAlgn="base"/>
            <a:r>
              <a:rPr lang="en-US" sz="3200">
                <a:solidFill>
                  <a:srgbClr val="C00000"/>
                </a:solidFill>
                <a:latin typeface="+mj-lt"/>
              </a:rPr>
              <a:t>Designing a Roadmap towards Continuous Quality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5A6FABA-F762-46B0-A4CD-C2629EC79C15}"/>
              </a:ext>
            </a:extLst>
          </p:cNvPr>
          <p:cNvSpPr txBox="1"/>
          <p:nvPr/>
        </p:nvSpPr>
        <p:spPr>
          <a:xfrm>
            <a:off x="170759" y="3596539"/>
            <a:ext cx="165022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Sara Joseph</a:t>
            </a:r>
          </a:p>
          <a:p>
            <a:r>
              <a:rPr lang="en-US" sz="1100" b="1">
                <a:solidFill>
                  <a:srgbClr val="C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July 25, 2017</a:t>
            </a:r>
            <a:endParaRPr lang="en-US" sz="1100" b="1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15787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Testing Mechanics: What we need to measure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10</a:t>
            </a:fld>
            <a:endParaRPr lang="en-US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F8E73A5-BFDD-451D-AFEF-A7FB4BE888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01186306"/>
              </p:ext>
            </p:extLst>
          </p:nvPr>
        </p:nvGraphicFramePr>
        <p:xfrm>
          <a:off x="736363" y="781872"/>
          <a:ext cx="7781334" cy="43453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4454">
                  <a:extLst>
                    <a:ext uri="{9D8B030D-6E8A-4147-A177-3AD203B41FA5}">
                      <a16:colId xmlns:a16="http://schemas.microsoft.com/office/drawing/2014/main" val="2248092858"/>
                    </a:ext>
                  </a:extLst>
                </a:gridCol>
                <a:gridCol w="2526241">
                  <a:extLst>
                    <a:ext uri="{9D8B030D-6E8A-4147-A177-3AD203B41FA5}">
                      <a16:colId xmlns:a16="http://schemas.microsoft.com/office/drawing/2014/main" val="2454011912"/>
                    </a:ext>
                  </a:extLst>
                </a:gridCol>
                <a:gridCol w="1670741">
                  <a:extLst>
                    <a:ext uri="{9D8B030D-6E8A-4147-A177-3AD203B41FA5}">
                      <a16:colId xmlns:a16="http://schemas.microsoft.com/office/drawing/2014/main" val="3421410960"/>
                    </a:ext>
                  </a:extLst>
                </a:gridCol>
                <a:gridCol w="1709898">
                  <a:extLst>
                    <a:ext uri="{9D8B030D-6E8A-4147-A177-3AD203B41FA5}">
                      <a16:colId xmlns:a16="http://schemas.microsoft.com/office/drawing/2014/main" val="1337158146"/>
                    </a:ext>
                  </a:extLst>
                </a:gridCol>
              </a:tblGrid>
              <a:tr h="221027">
                <a:tc>
                  <a:txBody>
                    <a:bodyPr/>
                    <a:lstStyle/>
                    <a:p>
                      <a:pPr algn="ctr"/>
                      <a:r>
                        <a:rPr lang="en-US" sz="800" dirty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Goal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800">
                          <a:solidFill>
                            <a:schemeClr val="tx1"/>
                          </a:solidFill>
                        </a:rPr>
                        <a:t>Example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245601"/>
                  </a:ext>
                </a:extLst>
              </a:tr>
              <a:tr h="599930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Measure Progress of the Testing Effort (throughout Sprint) by </a:t>
                      </a:r>
                      <a:r>
                        <a:rPr lang="en-US" sz="800" b="1">
                          <a:solidFill>
                            <a:schemeClr val="tx1"/>
                          </a:solidFill>
                        </a:rPr>
                        <a:t>Percent of Test Case Execution 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{(Number of Passed Test Cases + Number of Failed Test Cases + Number of Blocked Test Cases)/Total Number of Test Cases} *100</a:t>
                      </a:r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Goal: 100% (does not mean you are necessarily done)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25 Total Test Cases , 13 Passed , 7 Failed , 5 Blocked</a:t>
                      </a:r>
                    </a:p>
                    <a:p>
                      <a:r>
                        <a:rPr lang="en-US" sz="800" b="0">
                          <a:solidFill>
                            <a:schemeClr val="tx1"/>
                          </a:solidFill>
                        </a:rPr>
                        <a:t>10 + 5 + 5 / 25 * 100 = 80%</a:t>
                      </a:r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0052898"/>
                  </a:ext>
                </a:extLst>
              </a:tr>
              <a:tr h="473629">
                <a:tc>
                  <a:txBody>
                    <a:bodyPr/>
                    <a:lstStyle/>
                    <a:p>
                      <a:pPr marL="0" indent="0">
                        <a:buFont typeface="Wingdings" panose="05000000000000000000" pitchFamily="2" charset="2"/>
                        <a:buNone/>
                      </a:pPr>
                      <a:r>
                        <a:rPr lang="en-US" sz="800"/>
                        <a:t>Measure Quality of Software Under Test by </a:t>
                      </a:r>
                      <a:r>
                        <a:rPr lang="en-US" sz="800" b="1"/>
                        <a:t>Test Case Pass Rate</a:t>
                      </a:r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Number of Passed Test Cases/Total Number of Executed Test Cases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Goal: 100% Pass Rate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 Total Test Cases , 13 Passed</a:t>
                      </a:r>
                    </a:p>
                    <a:p>
                      <a:r>
                        <a:rPr lang="en-US" sz="800"/>
                        <a:t>13/25 = 52%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6609499"/>
                  </a:ext>
                </a:extLst>
              </a:tr>
              <a:tr h="124468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Measure Quality of the Testing Lifecyle Phases by </a:t>
                      </a:r>
                      <a:r>
                        <a:rPr lang="en-US" sz="800" b="1"/>
                        <a:t>Defect Detection Percentage (DDP)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(Number of Defects detected during a Testing Phase / Total Number of defects in that Testing Phase + Number of Defects found by all other means) x 100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Goal: Defect Detection Earlier Reduce %,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80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*Consider known defects already in code, severity, testing maturity etc.</a:t>
                      </a:r>
                    </a:p>
                    <a:p>
                      <a:endParaRPr lang="en-US" sz="800"/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25 Total Defects</a:t>
                      </a:r>
                    </a:p>
                    <a:p>
                      <a:endParaRPr lang="en-US" sz="800"/>
                    </a:p>
                    <a:p>
                      <a:r>
                        <a:rPr lang="en-US" sz="800"/>
                        <a:t>9 Unit                          9 Sprint Phase 1</a:t>
                      </a:r>
                    </a:p>
                    <a:p>
                      <a:r>
                        <a:rPr lang="en-US" sz="800"/>
                        <a:t>6 Integration     OR   6 Sprint Phase 2</a:t>
                      </a:r>
                    </a:p>
                    <a:p>
                      <a:r>
                        <a:rPr lang="en-US" sz="800"/>
                        <a:t>10 UI                           10 Post Prod</a:t>
                      </a:r>
                    </a:p>
                    <a:p>
                      <a:endParaRPr lang="en-US" sz="800"/>
                    </a:p>
                    <a:p>
                      <a:r>
                        <a:rPr lang="en-US" sz="800"/>
                        <a:t>Sprint Phase 1  9/25   * 100 = 36%</a:t>
                      </a:r>
                    </a:p>
                    <a:p>
                      <a:r>
                        <a:rPr lang="en-US" sz="800"/>
                        <a:t>Sprint Phase 2  6/25   * 100 = 24%</a:t>
                      </a:r>
                    </a:p>
                    <a:p>
                      <a:r>
                        <a:rPr lang="en-US" sz="800"/>
                        <a:t>Post Prod	        10/25 * 100 = 40%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83593282"/>
                  </a:ext>
                </a:extLst>
              </a:tr>
              <a:tr h="911291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Measure </a:t>
                      </a:r>
                      <a:r>
                        <a:rPr lang="en-US" sz="800" b="1"/>
                        <a:t>Defect Category </a:t>
                      </a:r>
                      <a:r>
                        <a:rPr lang="en-US" sz="800"/>
                        <a:t>by categorizing your Defect 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Defect Category = (Defects in Category X/Total Number of defects in the Product)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Goal: Reduce %</a:t>
                      </a:r>
                    </a:p>
                    <a:p>
                      <a:endParaRPr lang="en-US" sz="800"/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*Categories are subjective:  UX, Database Dependency, Security, Compatibility, etc.</a:t>
                      </a:r>
                    </a:p>
                    <a:p>
                      <a:endParaRPr lang="en-US" sz="800"/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7 Failed in UX creating 7 Defects </a:t>
                      </a:r>
                    </a:p>
                    <a:p>
                      <a:r>
                        <a:rPr lang="en-US" sz="800"/>
                        <a:t>7 UX / 10 = 70% of your defects are in the UI interactions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9128973"/>
                  </a:ext>
                </a:extLst>
              </a:tr>
              <a:tr h="861247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dirty="0"/>
                        <a:t>Measure </a:t>
                      </a:r>
                      <a:r>
                        <a:rPr lang="en-US" sz="800" b="1" dirty="0"/>
                        <a:t>Defect Density </a:t>
                      </a:r>
                      <a:r>
                        <a:rPr lang="en-US" sz="800" dirty="0"/>
                        <a:t>to understand Quality of product being Developed*</a:t>
                      </a:r>
                    </a:p>
                    <a:p>
                      <a:endParaRPr lang="en-US" sz="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Total Number of defects/Total lines of code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800"/>
                        <a:t>Goal: Reduce % </a:t>
                      </a:r>
                    </a:p>
                    <a:p>
                      <a:endParaRPr lang="en-US" sz="800"/>
                    </a:p>
                    <a:p>
                      <a:r>
                        <a:rPr lang="en-US" sz="800"/>
                        <a:t>*Consider code complexity, how metric is used, how goals are created towards metrics, etc.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/>
                        <a:t>7/200 lines of code = 3.5%</a:t>
                      </a:r>
                    </a:p>
                    <a:p>
                      <a:endParaRPr lang="en-US" sz="8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816803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428674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Testing Mechanics: How we tell the story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>
                <a:solidFill>
                  <a:schemeClr val="tx1"/>
                </a:solidFill>
              </a:rPr>
              <a:t>Spec Flow Structure</a:t>
            </a:r>
          </a:p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0050" y="1454112"/>
            <a:ext cx="4381500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89622">
            <a:off x="263512" y="1729456"/>
            <a:ext cx="4010025" cy="1323975"/>
          </a:xfrm>
          <a:prstGeom prst="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170759" y="3905039"/>
            <a:ext cx="27678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Given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want to learn more about QA</a:t>
            </a:r>
          </a:p>
          <a:p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attend a CQAA event</a:t>
            </a:r>
          </a:p>
          <a:p>
            <a:r>
              <a:rPr lang="en-US" sz="1200" b="1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n-US" sz="120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 learn more about QA</a:t>
            </a:r>
          </a:p>
        </p:txBody>
      </p:sp>
    </p:spTree>
    <p:extLst>
      <p:ext uri="{BB962C8B-B14F-4D97-AF65-F5344CB8AC3E}">
        <p14:creationId xmlns:p14="http://schemas.microsoft.com/office/powerpoint/2010/main" val="12893664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 Flow Gherkin Language Usage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2697" y="905933"/>
            <a:ext cx="7374703" cy="39224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166410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Let’s Automate with BDD in mind….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13</a:t>
            </a:fld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2000" b="1" i="0" kern="1200">
                <a:solidFill>
                  <a:srgbClr val="CC0000"/>
                </a:solidFill>
                <a:latin typeface="Verdana"/>
                <a:ea typeface="+mj-ea"/>
                <a:cs typeface="Verdana"/>
              </a:defRPr>
            </a:lvl1pPr>
          </a:lstStyle>
          <a:p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81062" y="10403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oper Black" pitchFamily="18" charset="0"/>
              </a:rPr>
              <a:t>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24062" y="16499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oper Black" pitchFamily="18" charset="0"/>
              </a:rPr>
              <a:t>2</a:t>
            </a:r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 bwMode="auto">
          <a:xfrm>
            <a:off x="1414462" y="887968"/>
            <a:ext cx="48863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48062" y="2335768"/>
            <a:ext cx="1695450" cy="2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Box 9"/>
          <p:cNvSpPr txBox="1"/>
          <p:nvPr/>
        </p:nvSpPr>
        <p:spPr>
          <a:xfrm>
            <a:off x="3014662" y="2335768"/>
            <a:ext cx="381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>
                <a:latin typeface="Cooper Black" pitchFamily="18" charset="0"/>
              </a:rPr>
              <a:t>3</a:t>
            </a:r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57462" y="1726168"/>
            <a:ext cx="180022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847481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364" y="199022"/>
            <a:ext cx="7845660" cy="483207"/>
          </a:xfrm>
        </p:spPr>
        <p:txBody>
          <a:bodyPr/>
          <a:lstStyle/>
          <a:p>
            <a:r>
              <a:rPr lang="en-US"/>
              <a:t>Spec Flow Scenario: Behavior is automated</a:t>
            </a:r>
          </a:p>
        </p:txBody>
      </p:sp>
      <p:sp>
        <p:nvSpPr>
          <p:cNvPr id="6" name="Content Placeholder 4"/>
          <p:cNvSpPr>
            <a:spLocks noGrp="1"/>
          </p:cNvSpPr>
          <p:nvPr>
            <p:ph idx="1"/>
          </p:nvPr>
        </p:nvSpPr>
        <p:spPr>
          <a:xfrm>
            <a:off x="738009" y="847725"/>
            <a:ext cx="7844015" cy="3711537"/>
          </a:xfrm>
          <a:noFill/>
        </p:spPr>
        <p:txBody>
          <a:bodyPr>
            <a:noAutofit/>
          </a:bodyPr>
          <a:lstStyle/>
          <a:p>
            <a:r>
              <a:rPr lang="en-US" sz="1600" b="1">
                <a:solidFill>
                  <a:schemeClr val="tx1"/>
                </a:solidFill>
              </a:rPr>
              <a:t>How HTML Code Meets C# Coded UI Automation</a:t>
            </a:r>
          </a:p>
          <a:p>
            <a:r>
              <a:rPr lang="en-US"/>
              <a:t>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6365" y="1066800"/>
            <a:ext cx="7283686" cy="4093428"/>
          </a:xfrm>
          <a:prstGeom prst="rect">
            <a:avLst/>
          </a:prstGeom>
          <a:noFill/>
          <a:ln w="6350">
            <a:solidFill>
              <a:schemeClr val="tx1"/>
            </a:solidFill>
          </a:ln>
          <a:scene3d>
            <a:camera prst="orthographicFront"/>
            <a:lightRig rig="threePt" dir="t"/>
          </a:scene3d>
          <a:sp3d contourW="6350">
            <a:contourClr>
              <a:schemeClr val="bg2"/>
            </a:contourClr>
          </a:sp3d>
        </p:spPr>
        <p:txBody>
          <a:bodyPr wrap="square" rtlCol="0">
            <a:spAutoFit/>
          </a:bodyPr>
          <a:lstStyle/>
          <a:p>
            <a:r>
              <a:rPr lang="en-US"/>
              <a:t>Step 1) Define Test Case</a:t>
            </a:r>
          </a:p>
          <a:p>
            <a:endParaRPr lang="en-US" sz="900" b="1"/>
          </a:p>
          <a:p>
            <a:r>
              <a:rPr lang="en-US" sz="900" b="1"/>
              <a:t>Feature: SuiteCustomerCenter</a:t>
            </a:r>
          </a:p>
          <a:p>
            <a:endParaRPr lang="en-US" sz="900"/>
          </a:p>
          <a:p>
            <a:r>
              <a:rPr lang="en-US" sz="900" b="1"/>
              <a:t>Scenario Outline: TC1 Verify Create New Account Fields</a:t>
            </a:r>
          </a:p>
          <a:p>
            <a:r>
              <a:rPr lang="en-US" sz="900"/>
              <a:t>Given I Launch Web Site </a:t>
            </a:r>
            <a:r>
              <a:rPr lang="en-US" sz="900" i="1"/>
              <a:t>&lt; URL &gt;</a:t>
            </a:r>
            <a:r>
              <a:rPr lang="en-US" sz="900"/>
              <a:t> And </a:t>
            </a:r>
            <a:r>
              <a:rPr lang="en-US" sz="900" i="1"/>
              <a:t>&lt; BROWSERTYPE &gt;</a:t>
            </a:r>
          </a:p>
          <a:p>
            <a:r>
              <a:rPr lang="en-US" sz="900"/>
              <a:t>When I Click Account Center Tab On Global Header</a:t>
            </a:r>
          </a:p>
          <a:p>
            <a:r>
              <a:rPr lang="en-US" sz="900"/>
              <a:t>When I Click '</a:t>
            </a:r>
            <a:r>
              <a:rPr lang="en-US" sz="900" i="1"/>
              <a:t>Create Account</a:t>
            </a:r>
            <a:r>
              <a:rPr lang="en-US" sz="900"/>
              <a:t>' Link On Account Center Logon Page</a:t>
            </a:r>
          </a:p>
          <a:p>
            <a:r>
              <a:rPr lang="en-US" sz="900"/>
              <a:t>Then I Land On Create Account Form</a:t>
            </a:r>
          </a:p>
          <a:p>
            <a:r>
              <a:rPr lang="en-US" sz="900"/>
              <a:t>When I Select Create New Account Company Type </a:t>
            </a:r>
            <a:r>
              <a:rPr lang="en-US" sz="900" i="1"/>
              <a:t>&lt; COMPANYTYPE &gt;</a:t>
            </a:r>
          </a:p>
          <a:p>
            <a:r>
              <a:rPr lang="en-US" sz="900"/>
              <a:t>When I Enter Create New Account Email Address </a:t>
            </a:r>
            <a:r>
              <a:rPr lang="en-US" sz="900" i="1"/>
              <a:t>&lt; EMAILADDRESS &gt;</a:t>
            </a:r>
          </a:p>
          <a:p>
            <a:r>
              <a:rPr lang="en-US" sz="900"/>
              <a:t>When I ReEnter Create New Account ReEnter Email Address </a:t>
            </a:r>
            <a:r>
              <a:rPr lang="en-US" sz="900" i="1"/>
              <a:t>&lt; REENTEREMAILADDRESS &gt;</a:t>
            </a:r>
          </a:p>
          <a:p>
            <a:r>
              <a:rPr lang="en-US" sz="900"/>
              <a:t>When I Enter Create New Account Username </a:t>
            </a:r>
            <a:r>
              <a:rPr lang="en-US" sz="900" i="1"/>
              <a:t>&lt; USERNAME &gt;</a:t>
            </a:r>
          </a:p>
          <a:p>
            <a:r>
              <a:rPr lang="en-US" sz="900">
                <a:solidFill>
                  <a:srgbClr val="0070C0"/>
                </a:solidFill>
              </a:rPr>
              <a:t>When I Enter Create New Account Password </a:t>
            </a:r>
            <a:r>
              <a:rPr lang="en-US" sz="900" i="1">
                <a:solidFill>
                  <a:srgbClr val="0070C0"/>
                </a:solidFill>
              </a:rPr>
              <a:t>&lt; PASSWORD &gt;</a:t>
            </a:r>
          </a:p>
          <a:p>
            <a:r>
              <a:rPr lang="en-US" sz="900"/>
              <a:t>When I ReEnter Create New Account ReEnter Password </a:t>
            </a:r>
            <a:r>
              <a:rPr lang="en-US" sz="900" i="1"/>
              <a:t>&lt; REENTERPASSWORD &gt;</a:t>
            </a:r>
          </a:p>
          <a:p>
            <a:r>
              <a:rPr lang="en-US" sz="900"/>
              <a:t>Then I Draw Highlight On Create Account Button</a:t>
            </a:r>
          </a:p>
          <a:p>
            <a:endParaRPr lang="en-US" sz="900"/>
          </a:p>
          <a:p>
            <a:r>
              <a:rPr lang="en-US" sz="900"/>
              <a:t>|</a:t>
            </a:r>
            <a:r>
              <a:rPr lang="en-US" sz="900" i="1"/>
              <a:t>URL</a:t>
            </a:r>
            <a:r>
              <a:rPr lang="en-US" sz="900"/>
              <a:t>|</a:t>
            </a:r>
            <a:r>
              <a:rPr lang="en-US" sz="900" i="1"/>
              <a:t>BROWSERTYPE</a:t>
            </a:r>
            <a:r>
              <a:rPr lang="en-US" sz="900"/>
              <a:t>|</a:t>
            </a:r>
            <a:r>
              <a:rPr lang="en-US" sz="900" i="1"/>
              <a:t>COMPANYTYPE</a:t>
            </a:r>
            <a:r>
              <a:rPr lang="en-US" sz="900"/>
              <a:t>|</a:t>
            </a:r>
            <a:r>
              <a:rPr lang="en-US" sz="900" i="1"/>
              <a:t>EMAILADDRESS</a:t>
            </a:r>
            <a:r>
              <a:rPr lang="en-US" sz="900"/>
              <a:t>|</a:t>
            </a:r>
            <a:r>
              <a:rPr lang="en-US" sz="900" i="1"/>
              <a:t>REENTEREMAILADDRESS</a:t>
            </a:r>
            <a:r>
              <a:rPr lang="en-US" sz="900"/>
              <a:t>|</a:t>
            </a:r>
            <a:r>
              <a:rPr lang="en-US" sz="900" i="1"/>
              <a:t>USERNAME</a:t>
            </a:r>
            <a:r>
              <a:rPr lang="en-US" sz="900"/>
              <a:t>|</a:t>
            </a:r>
            <a:r>
              <a:rPr lang="en-US" sz="900" i="1"/>
              <a:t>PASSWORD</a:t>
            </a:r>
            <a:r>
              <a:rPr lang="en-US" sz="900"/>
              <a:t>|</a:t>
            </a:r>
            <a:r>
              <a:rPr lang="en-US" sz="900" i="1"/>
              <a:t>REENTERPASSWORD</a:t>
            </a:r>
            <a:r>
              <a:rPr lang="en-US" sz="900"/>
              <a:t>|</a:t>
            </a:r>
          </a:p>
          <a:p>
            <a:r>
              <a:rPr lang="en-US" sz="1000"/>
              <a:t># Production</a:t>
            </a:r>
          </a:p>
          <a:p>
            <a:r>
              <a:rPr lang="en-US" sz="900"/>
              <a:t>|http://www.xxx.com|IE|Non-Profit</a:t>
            </a:r>
            <a:r>
              <a:rPr lang="en-US" sz="900"/>
              <a:t>|tester@tester.com|tester@tester.com|QA|QA|QA</a:t>
            </a:r>
            <a:r>
              <a:rPr lang="en-US" sz="900"/>
              <a:t>|</a:t>
            </a:r>
          </a:p>
          <a:p>
            <a:endParaRPr lang="en-US" sz="1000"/>
          </a:p>
          <a:p>
            <a:r>
              <a:rPr lang="en-US" sz="1000" b="1"/>
              <a:t>C# Step Definition</a:t>
            </a:r>
          </a:p>
          <a:p>
            <a:r>
              <a:rPr lang="en-US" sz="1000"/>
              <a:t>[When(@"I Enter Create New Account Password(.*)")]</a:t>
            </a:r>
          </a:p>
          <a:p>
            <a:r>
              <a:rPr lang="en-US" sz="1000"/>
              <a:t>        public void WhenIEnterCreateNewAccountPassword(string passWord)</a:t>
            </a:r>
          </a:p>
          <a:p>
            <a:r>
              <a:rPr lang="en-US" sz="1000"/>
              <a:t>        {</a:t>
            </a:r>
          </a:p>
          <a:p>
            <a:r>
              <a:rPr lang="en-US" sz="1000">
                <a:solidFill>
                  <a:srgbClr val="0070C0"/>
                </a:solidFill>
              </a:rPr>
              <a:t>            new CreateAccountPageObject().EnterPassword(passWord);</a:t>
            </a:r>
          </a:p>
          <a:p>
            <a:r>
              <a:rPr lang="en-US" sz="1000"/>
              <a:t>        }</a:t>
            </a:r>
          </a:p>
        </p:txBody>
      </p:sp>
    </p:spTree>
    <p:extLst>
      <p:ext uri="{BB962C8B-B14F-4D97-AF65-F5344CB8AC3E}">
        <p14:creationId xmlns:p14="http://schemas.microsoft.com/office/powerpoint/2010/main" val="21956354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 Flow Scenario: UI Maps &amp; Page Object defined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36363" y="966963"/>
            <a:ext cx="4086225" cy="1754326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Step 2) Define the UI Map(s)</a:t>
            </a:r>
          </a:p>
          <a:p>
            <a:endParaRPr lang="en-US" sz="1000" dirty="0"/>
          </a:p>
          <a:p>
            <a:r>
              <a:rPr lang="en-US" sz="1000" dirty="0"/>
              <a:t>//Get 'Password' field on Create Account Form</a:t>
            </a:r>
          </a:p>
          <a:p>
            <a:r>
              <a:rPr lang="en-US" sz="1000" dirty="0"/>
              <a:t>        private </a:t>
            </a:r>
            <a:r>
              <a:rPr lang="en-US" sz="1000" dirty="0" err="1"/>
              <a:t>HtmlEdit</a:t>
            </a:r>
            <a:r>
              <a:rPr lang="en-US" sz="1000" dirty="0"/>
              <a:t> </a:t>
            </a:r>
            <a:r>
              <a:rPr lang="en-US" sz="1000" dirty="0" err="1"/>
              <a:t>GetPassword</a:t>
            </a:r>
            <a:r>
              <a:rPr lang="en-US" sz="1000" dirty="0"/>
              <a:t>()</a:t>
            </a:r>
          </a:p>
          <a:p>
            <a:r>
              <a:rPr lang="en-US" sz="1000" dirty="0"/>
              <a:t>        {</a:t>
            </a:r>
          </a:p>
          <a:p>
            <a:r>
              <a:rPr lang="en-US" sz="1000" dirty="0"/>
              <a:t>            </a:t>
            </a:r>
            <a:r>
              <a:rPr lang="en-US" sz="1000" dirty="0" err="1"/>
              <a:t>var</a:t>
            </a:r>
            <a:r>
              <a:rPr lang="en-US" sz="1000" dirty="0"/>
              <a:t> </a:t>
            </a:r>
            <a:r>
              <a:rPr lang="en-US" sz="1000" dirty="0" err="1"/>
              <a:t>searchProps</a:t>
            </a:r>
            <a:r>
              <a:rPr lang="en-US" sz="1000" dirty="0"/>
              <a:t> = new </a:t>
            </a:r>
            <a:r>
              <a:rPr lang="en-US" sz="1000" dirty="0" err="1"/>
              <a:t>PropertyExpressionCollection</a:t>
            </a:r>
            <a:r>
              <a:rPr lang="en-US" sz="1000" dirty="0"/>
              <a:t>();</a:t>
            </a:r>
          </a:p>
          <a:p>
            <a:r>
              <a:rPr lang="en-US" sz="1000" dirty="0">
                <a:solidFill>
                  <a:srgbClr val="0070C0"/>
                </a:solidFill>
              </a:rPr>
              <a:t>            </a:t>
            </a:r>
            <a:r>
              <a:rPr lang="en-US" sz="1000" dirty="0" err="1">
                <a:solidFill>
                  <a:srgbClr val="0070C0"/>
                </a:solidFill>
              </a:rPr>
              <a:t>searchProps</a:t>
            </a:r>
            <a:r>
              <a:rPr lang="en-US" sz="1000" dirty="0">
                <a:solidFill>
                  <a:srgbClr val="0070C0"/>
                </a:solidFill>
              </a:rPr>
              <a:t>[</a:t>
            </a:r>
            <a:r>
              <a:rPr lang="en-US" sz="1000" dirty="0" err="1">
                <a:solidFill>
                  <a:srgbClr val="0070C0"/>
                </a:solidFill>
              </a:rPr>
              <a:t>HtmlEdit.PropertyNames.Id</a:t>
            </a:r>
            <a:r>
              <a:rPr lang="en-US" sz="1000" dirty="0">
                <a:solidFill>
                  <a:srgbClr val="0070C0"/>
                </a:solidFill>
              </a:rPr>
              <a:t>] </a:t>
            </a:r>
            <a:r>
              <a:rPr lang="en-US" sz="1000">
                <a:solidFill>
                  <a:srgbClr val="0070C0"/>
                </a:solidFill>
              </a:rPr>
              <a:t>= "UserPassword</a:t>
            </a:r>
            <a:r>
              <a:rPr lang="en-US" sz="1000" dirty="0">
                <a:solidFill>
                  <a:srgbClr val="0070C0"/>
                </a:solidFill>
              </a:rPr>
              <a:t>";            </a:t>
            </a:r>
          </a:p>
          <a:p>
            <a:r>
              <a:rPr lang="en-US" sz="1000" dirty="0"/>
              <a:t>            return </a:t>
            </a:r>
            <a:r>
              <a:rPr lang="en-US" sz="1000" dirty="0" err="1"/>
              <a:t>GetControl</a:t>
            </a:r>
            <a:r>
              <a:rPr lang="en-US" sz="1000" dirty="0"/>
              <a:t>&lt;</a:t>
            </a:r>
            <a:r>
              <a:rPr lang="en-US" sz="1000" dirty="0" err="1"/>
              <a:t>HtmlEdit</a:t>
            </a:r>
            <a:r>
              <a:rPr lang="en-US" sz="1000" dirty="0"/>
              <a:t>&gt;("Password", </a:t>
            </a:r>
            <a:r>
              <a:rPr lang="en-US" sz="1000" dirty="0" err="1"/>
              <a:t>searchProperties</a:t>
            </a:r>
            <a:r>
              <a:rPr lang="en-US" sz="1000" dirty="0"/>
              <a:t>: </a:t>
            </a:r>
            <a:r>
              <a:rPr lang="en-US" sz="1000" dirty="0" err="1"/>
              <a:t>searchProps</a:t>
            </a:r>
            <a:r>
              <a:rPr lang="en-US" sz="1000" dirty="0"/>
              <a:t>);</a:t>
            </a:r>
          </a:p>
          <a:p>
            <a:r>
              <a:rPr lang="en-US" sz="1000" dirty="0"/>
              <a:t>        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174888" y="2894681"/>
            <a:ext cx="4232511" cy="1723549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/>
              <a:t>Step 3) Interact with the Page Object</a:t>
            </a:r>
          </a:p>
          <a:p>
            <a:endParaRPr lang="en-US" sz="1000"/>
          </a:p>
          <a:p>
            <a:r>
              <a:rPr lang="en-US" sz="1000"/>
              <a:t>//Enter 'Password' on Create Account Form</a:t>
            </a:r>
          </a:p>
          <a:p>
            <a:r>
              <a:rPr lang="en-US" sz="1000"/>
              <a:t>        public void EnterPassword(string password)</a:t>
            </a:r>
          </a:p>
          <a:p>
            <a:r>
              <a:rPr lang="en-US" sz="1000"/>
              <a:t>        {</a:t>
            </a:r>
          </a:p>
          <a:p>
            <a:r>
              <a:rPr lang="en-US" sz="1000"/>
              <a:t>            </a:t>
            </a:r>
            <a:r>
              <a:rPr lang="en-US" sz="1000">
                <a:solidFill>
                  <a:srgbClr val="0070C0"/>
                </a:solidFill>
              </a:rPr>
              <a:t>GetPasswordLabel().Click();</a:t>
            </a:r>
          </a:p>
          <a:p>
            <a:r>
              <a:rPr lang="en-US" sz="1000">
                <a:solidFill>
                  <a:srgbClr val="0070C0"/>
                </a:solidFill>
              </a:rPr>
              <a:t>            GetPassword().Text = password;</a:t>
            </a:r>
          </a:p>
          <a:p>
            <a:r>
              <a:rPr lang="en-US" sz="1000"/>
              <a:t>        }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079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 Flow Selling Points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541867" y="1279089"/>
            <a:ext cx="8085666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Test specifications in a Business Readable Language (Gherkin)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Automation test code mapping &amp; organization to a product feature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Clr>
                <a:srgbClr val="FF0000"/>
              </a:buClr>
              <a:buFont typeface="Wingdings" panose="05000000000000000000" pitchFamily="2" charset="2"/>
              <a:buChar char="§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Reusable components</a:t>
            </a:r>
          </a:p>
          <a:p>
            <a:pPr>
              <a:buClr>
                <a:srgbClr val="FF0000"/>
              </a:buClr>
            </a:pP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Spec Flow Features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Spec Flow Scenarios</a:t>
            </a: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endParaRPr lang="en-US" sz="200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742950" lvl="1" indent="-285750">
              <a:buClr>
                <a:srgbClr val="FF0000"/>
              </a:buClr>
              <a:buFont typeface="Arial" panose="020B0604020202020204" pitchFamily="34" charset="0"/>
              <a:buChar char="•"/>
            </a:pPr>
            <a:r>
              <a:rPr lang="en-US" sz="2000">
                <a:ea typeface="Verdana" panose="020B0604030504040204" pitchFamily="34" charset="0"/>
                <a:cs typeface="Verdana" panose="020B0604030504040204" pitchFamily="34" charset="0"/>
              </a:rPr>
              <a:t>Spec Flow Steps</a:t>
            </a:r>
          </a:p>
        </p:txBody>
      </p:sp>
    </p:spTree>
    <p:extLst>
      <p:ext uri="{BB962C8B-B14F-4D97-AF65-F5344CB8AC3E}">
        <p14:creationId xmlns:p14="http://schemas.microsoft.com/office/powerpoint/2010/main" val="15713207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7FC64-3197-4BA1-B609-081F43BC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455EA67-7956-41B1-A150-286481BE4FF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19786"/>
            <a:ext cx="9144000" cy="3103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62766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A8616E-CD80-4596-B119-F85A9D5D4B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Continuous Definitions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41C98B-9E89-4B86-A74A-CA46787D7F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0" y="844374"/>
            <a:ext cx="7893034" cy="3983995"/>
          </a:xfrm>
        </p:spPr>
        <p:txBody>
          <a:bodyPr numCol="1">
            <a:normAutofit fontScale="85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Continuous Integration</a:t>
            </a:r>
          </a:p>
          <a:p>
            <a:r>
              <a:rPr lang="en-US" sz="19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Integrating software updates frequently (i.e. several times a day)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Continuous Delivery</a:t>
            </a:r>
          </a:p>
          <a:p>
            <a:pPr marL="2289175" lvl="5" indent="-1831975">
              <a:buNone/>
            </a:pPr>
            <a:r>
              <a:rPr lang="en-US" sz="1900" dirty="0">
                <a:solidFill>
                  <a:schemeClr val="tx1"/>
                </a:solidFill>
              </a:rPr>
              <a:t>Delivering software on a constant basis </a:t>
            </a:r>
          </a:p>
          <a:p>
            <a:pPr marL="2289175" lvl="5" indent="-1831975">
              <a:buNone/>
            </a:pPr>
            <a:r>
              <a:rPr lang="en-US" sz="1900" dirty="0">
                <a:solidFill>
                  <a:schemeClr val="tx1"/>
                </a:solidFill>
              </a:rPr>
              <a:t>(i.e. daily, weekly, “release when ready”)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Continuous Quality</a:t>
            </a:r>
          </a:p>
          <a:p>
            <a:r>
              <a:rPr lang="en-US" sz="1900" dirty="0">
                <a:solidFill>
                  <a:schemeClr val="tx1"/>
                </a:solidFill>
                <a:latin typeface="+mn-lt"/>
              </a:rPr>
              <a:t>	Testing during software development and continuous integration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>
                <a:solidFill>
                  <a:schemeClr val="tx1"/>
                </a:solidFill>
                <a:latin typeface="+mn-lt"/>
              </a:rPr>
              <a:t>DevOps</a:t>
            </a:r>
          </a:p>
          <a:p>
            <a:pPr marL="0" lvl="4" indent="0">
              <a:buNone/>
            </a:pPr>
            <a:r>
              <a:rPr lang="en-US" sz="1900" dirty="0">
                <a:solidFill>
                  <a:schemeClr val="tx1"/>
                </a:solidFill>
                <a:latin typeface="+mn-lt"/>
              </a:rPr>
              <a:t>	Uniting development and IT Operations towards common product delivery goals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900" b="1" dirty="0" err="1">
                <a:solidFill>
                  <a:schemeClr val="tx1"/>
                </a:solidFill>
                <a:latin typeface="+mn-lt"/>
              </a:rPr>
              <a:t>DevTestOps</a:t>
            </a:r>
            <a:endParaRPr lang="en-US" sz="1900" b="1" dirty="0">
              <a:solidFill>
                <a:schemeClr val="tx1"/>
              </a:solidFill>
              <a:latin typeface="+mn-lt"/>
            </a:endParaRPr>
          </a:p>
          <a:p>
            <a:r>
              <a:rPr lang="en-US" sz="1900" b="1" dirty="0">
                <a:solidFill>
                  <a:schemeClr val="tx1"/>
                </a:solidFill>
                <a:latin typeface="+mn-lt"/>
              </a:rPr>
              <a:t>	</a:t>
            </a:r>
            <a:r>
              <a:rPr lang="en-US" sz="1900" dirty="0">
                <a:solidFill>
                  <a:schemeClr val="tx1"/>
                </a:solidFill>
                <a:latin typeface="+mn-lt"/>
              </a:rPr>
              <a:t>+ Testing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  <a:p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804E08-ED42-44F2-A7E6-68C3EC76B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753FAE-2AE9-4E4F-B021-4C50DCCBFD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89947" y="4027219"/>
            <a:ext cx="1434905" cy="11162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5499010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Word Soup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19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2850" y="862445"/>
            <a:ext cx="5981700" cy="396592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7C4A94A-6CD2-4D2E-9DA2-5C20F62656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89947" y="4027219"/>
            <a:ext cx="1434905" cy="11162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9771520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solidFill>
                  <a:srgbClr val="C00000"/>
                </a:solidFill>
              </a:rPr>
              <a:t>Introduction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761992" y="1168640"/>
            <a:ext cx="7951084" cy="3974860"/>
          </a:xfrm>
        </p:spPr>
        <p:txBody>
          <a:bodyPr>
            <a:no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eCommerce Software Development Team , CDW LLC</a:t>
            </a: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800" dirty="0"/>
              <a:t>QA  Lead</a:t>
            </a: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800" dirty="0"/>
              <a:t>Release Lead</a:t>
            </a:r>
          </a:p>
          <a:p>
            <a:pPr marL="1257300" lvl="5" indent="-342900">
              <a:buFont typeface="Wingdings" panose="05000000000000000000" pitchFamily="2" charset="2"/>
              <a:buChar char="§"/>
            </a:pPr>
            <a:r>
              <a:rPr lang="en-US" sz="1800"/>
              <a:t>Web Automation Framework</a:t>
            </a:r>
            <a:endParaRPr lang="en-US" sz="1800" dirty="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Areas </a:t>
            </a:r>
            <a:r>
              <a:rPr lang="en-US">
                <a:solidFill>
                  <a:schemeClr val="tx1"/>
                </a:solidFill>
                <a:latin typeface="+mn-lt"/>
              </a:rPr>
              <a:t>of Experience:                                                                     </a:t>
            </a:r>
            <a:endParaRPr lang="en-US" dirty="0">
              <a:solidFill>
                <a:schemeClr val="tx1"/>
              </a:solidFill>
              <a:latin typeface="+mn-lt"/>
            </a:endParaRPr>
          </a:p>
          <a:p>
            <a:r>
              <a:rPr lang="en-US" dirty="0">
                <a:solidFill>
                  <a:schemeClr val="tx1"/>
                </a:solidFill>
                <a:latin typeface="+mn-lt"/>
              </a:rPr>
              <a:t>Programming, QA, Business Analysis, and IT Leadership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Microsoft Certified Professional (Windows OS)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Certified Quality Assurance Analyst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Certified Scrum Master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  <a:latin typeface="+mn-lt"/>
              </a:rPr>
              <a:t>Volunteer at CQAA, Junior Achievement, &amp; </a:t>
            </a:r>
            <a:r>
              <a:rPr lang="en-US" dirty="0" err="1">
                <a:solidFill>
                  <a:schemeClr val="tx1"/>
                </a:solidFill>
                <a:latin typeface="+mn-lt"/>
              </a:rPr>
              <a:t>Lumity</a:t>
            </a:r>
            <a:r>
              <a:rPr lang="en-US" dirty="0">
                <a:solidFill>
                  <a:schemeClr val="tx1"/>
                </a:solidFill>
                <a:latin typeface="+mn-lt"/>
              </a:rPr>
              <a:t> </a:t>
            </a:r>
            <a:r>
              <a:rPr lang="en-US" dirty="0">
                <a:solidFill>
                  <a:schemeClr val="tx1"/>
                </a:solidFill>
                <a:latin typeface="+mn-lt"/>
                <a:sym typeface="Wingdings" panose="05000000000000000000" pitchFamily="2" charset="2"/>
              </a:rPr>
              <a:t></a:t>
            </a:r>
            <a:endParaRPr lang="en-US" dirty="0">
              <a:solidFill>
                <a:schemeClr val="tx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088975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/>
              <a:t>DevOps Journey: Microsoft Engineering Challenges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36364" y="665329"/>
            <a:ext cx="8357191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Agile</a:t>
            </a:r>
          </a:p>
          <a:p>
            <a:pPr>
              <a:buClr>
                <a:srgbClr val="C00000"/>
              </a:buClr>
            </a:pPr>
            <a:r>
              <a:rPr lang="en-US" dirty="0"/>
              <a:t>	Been doing this for many years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Development is efficient </a:t>
            </a:r>
          </a:p>
          <a:p>
            <a:pPr>
              <a:buClr>
                <a:srgbClr val="C00000"/>
              </a:buClr>
            </a:pPr>
            <a:r>
              <a:rPr lang="en-US" dirty="0"/>
              <a:t>	Developers and Testers efficient at producing product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Operations Bottleneck</a:t>
            </a:r>
          </a:p>
          <a:p>
            <a:pPr>
              <a:buClr>
                <a:srgbClr val="C00000"/>
              </a:buClr>
            </a:pPr>
            <a:r>
              <a:rPr lang="en-US" dirty="0"/>
              <a:t>	Got the product but </a:t>
            </a:r>
            <a:r>
              <a:rPr lang="en-US" i="1" dirty="0"/>
              <a:t>not able to ship quick enough</a:t>
            </a:r>
          </a:p>
          <a:p>
            <a:endParaRPr lang="en-US" i="1" dirty="0"/>
          </a:p>
          <a:p>
            <a:r>
              <a:rPr lang="en-US" dirty="0"/>
              <a:t>What did they do? </a:t>
            </a:r>
          </a:p>
          <a:p>
            <a:r>
              <a:rPr lang="en-US" dirty="0">
                <a:hlinkClick r:id="rId2"/>
              </a:rPr>
              <a:t>Our DevOps Journey - Microsoft Engineering Stories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Source: </a:t>
            </a:r>
            <a:r>
              <a:rPr lang="en-US" i="1" dirty="0"/>
              <a:t>The 360 on Innovative Applications ​– from Zero to DevOps</a:t>
            </a:r>
            <a:br>
              <a:rPr lang="en-US" dirty="0"/>
            </a:br>
            <a:endParaRPr lang="en-US" dirty="0"/>
          </a:p>
          <a:p>
            <a:endParaRPr lang="en-US" i="1" dirty="0"/>
          </a:p>
          <a:p>
            <a:endParaRPr lang="en-US" i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87237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DevOps Journey: Successful Engineering Behaviors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602523" y="2552281"/>
            <a:ext cx="2260879" cy="9947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8658" y="984738"/>
            <a:ext cx="80518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Implement DevOps practices and habits	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Remain Highly Collaborative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Maintain Visibility and Transparency with Stakeholders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Provide means to Debug, Profile, and Diagnose (metrics, reports, dashboards)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Architect to share and reuse code across the organization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Monitor product quality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Connect Development to Operations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Automate repeatable testing and release management activities to deliver faster</a:t>
            </a:r>
          </a:p>
        </p:txBody>
      </p:sp>
    </p:spTree>
    <p:extLst>
      <p:ext uri="{BB962C8B-B14F-4D97-AF65-F5344CB8AC3E}">
        <p14:creationId xmlns:p14="http://schemas.microsoft.com/office/powerpoint/2010/main" val="31564592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64" y="199022"/>
            <a:ext cx="8189922" cy="483207"/>
          </a:xfrm>
        </p:spPr>
        <p:txBody>
          <a:bodyPr/>
          <a:lstStyle/>
          <a:p>
            <a:r>
              <a:rPr lang="en-US" sz="1600" dirty="0"/>
              <a:t>Architecture Continuously Delivering an MVP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701B0BA-E534-45AF-83BB-25283E8EF4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252" y="1049421"/>
            <a:ext cx="2900136" cy="1819020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9D155E6-3D8B-45F8-969C-8093E53235CB}"/>
              </a:ext>
            </a:extLst>
          </p:cNvPr>
          <p:cNvSpPr txBox="1"/>
          <p:nvPr/>
        </p:nvSpPr>
        <p:spPr>
          <a:xfrm>
            <a:off x="287252" y="2901121"/>
            <a:ext cx="314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Monolithic vs Microservices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1272740-0548-4C41-AE88-3BCD5F947DE2}"/>
              </a:ext>
            </a:extLst>
          </p:cNvPr>
          <p:cNvSpPr txBox="1"/>
          <p:nvPr/>
        </p:nvSpPr>
        <p:spPr>
          <a:xfrm>
            <a:off x="4499708" y="2683775"/>
            <a:ext cx="31432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Continuous Delivery Pipeline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15B7B04E-5E8C-4331-9F27-E18557AE86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8765" y="1204104"/>
            <a:ext cx="4965138" cy="1456527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9405CFD-0757-47C7-A06B-DF16D67A07D3}"/>
              </a:ext>
            </a:extLst>
          </p:cNvPr>
          <p:cNvSpPr/>
          <p:nvPr/>
        </p:nvSpPr>
        <p:spPr>
          <a:xfrm>
            <a:off x="287252" y="3672466"/>
            <a:ext cx="613372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Continuously Develop, Test, and Deploy a low fidelity stable core set of services which meet a customer's need.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 dirty="0"/>
              <a:t>This is followed by scaled enhancements as a new service or against the original MVP.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8FDA8D5D-9029-43B3-8E67-E8329F447A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0358955">
            <a:off x="6635897" y="3042169"/>
            <a:ext cx="2120782" cy="178429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070D2652-52FF-4F9B-8C12-747C8DA33430}"/>
              </a:ext>
            </a:extLst>
          </p:cNvPr>
          <p:cNvSpPr txBox="1"/>
          <p:nvPr/>
        </p:nvSpPr>
        <p:spPr>
          <a:xfrm>
            <a:off x="8113486" y="4703518"/>
            <a:ext cx="6821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srgbClr val="C00000"/>
                </a:solidFill>
              </a:rPr>
              <a:t>MVP</a:t>
            </a:r>
          </a:p>
        </p:txBody>
      </p:sp>
    </p:spTree>
    <p:extLst>
      <p:ext uri="{BB962C8B-B14F-4D97-AF65-F5344CB8AC3E}">
        <p14:creationId xmlns:p14="http://schemas.microsoft.com/office/powerpoint/2010/main" val="42803046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sz="1600">
                <a:solidFill>
                  <a:srgbClr val="BC0811"/>
                </a:solidFill>
              </a:rPr>
              <a:t>Continuous Integration : Continuous Delivery : Continuous Quality</a:t>
            </a:r>
          </a:p>
        </p:txBody>
      </p:sp>
      <p:sp>
        <p:nvSpPr>
          <p:cNvPr id="8" name="Rectangle 7"/>
          <p:cNvSpPr/>
          <p:nvPr/>
        </p:nvSpPr>
        <p:spPr>
          <a:xfrm>
            <a:off x="5014126" y="1316335"/>
            <a:ext cx="390127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rgbClr val="0070C0"/>
                </a:solidFill>
              </a:rPr>
              <a:t>“Speed is the new currency of  IT and business”</a:t>
            </a:r>
          </a:p>
          <a:p>
            <a:r>
              <a:rPr lang="en-US" sz="1200" b="1" i="1">
                <a:solidFill>
                  <a:srgbClr val="0070C0"/>
                </a:solidFill>
              </a:rPr>
              <a:t>Marc </a:t>
            </a:r>
            <a:r>
              <a:rPr lang="en-US" sz="1200" b="1" i="1" err="1">
                <a:solidFill>
                  <a:srgbClr val="0070C0"/>
                </a:solidFill>
              </a:rPr>
              <a:t>Beinoff</a:t>
            </a:r>
            <a:r>
              <a:rPr lang="en-US" sz="1200" b="1" i="1">
                <a:solidFill>
                  <a:srgbClr val="0070C0"/>
                </a:solidFill>
              </a:rPr>
              <a:t> , CEO Sales Force</a:t>
            </a:r>
          </a:p>
        </p:txBody>
      </p:sp>
      <p:sp>
        <p:nvSpPr>
          <p:cNvPr id="9" name="Rectangle 8"/>
          <p:cNvSpPr/>
          <p:nvPr/>
        </p:nvSpPr>
        <p:spPr>
          <a:xfrm>
            <a:off x="6182542" y="4109464"/>
            <a:ext cx="423949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i="1">
                <a:solidFill>
                  <a:srgbClr val="0070C0"/>
                </a:solidFill>
              </a:rPr>
              <a:t>“It’s an application economy”</a:t>
            </a:r>
          </a:p>
          <a:p>
            <a:r>
              <a:rPr lang="en-US" sz="1200" b="1" i="1">
                <a:solidFill>
                  <a:srgbClr val="0070C0"/>
                </a:solidFill>
              </a:rPr>
              <a:t>Satya Nadella , CEO Microsoft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5052" y="918875"/>
            <a:ext cx="639222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/>
              <a:t>Continuous Integration </a:t>
            </a:r>
            <a:r>
              <a:rPr lang="en-US"/>
              <a:t>is a standard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/>
              <a:t>Continuous Delivery </a:t>
            </a:r>
            <a:r>
              <a:rPr lang="en-US"/>
              <a:t>is a standard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/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b="1"/>
              <a:t>Continuous Delivery </a:t>
            </a:r>
            <a:r>
              <a:rPr lang="en-US"/>
              <a:t>demands </a:t>
            </a:r>
            <a:r>
              <a:rPr lang="en-US" b="1"/>
              <a:t>Continuous Quality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4388" y="2567833"/>
            <a:ext cx="5200650" cy="904875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>
          <a:xfrm>
            <a:off x="1080061" y="4312503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b="1" i="1">
                <a:solidFill>
                  <a:srgbClr val="0070C0"/>
                </a:solidFill>
              </a:rPr>
              <a:t>“managing and implementing quality and test measures represent a challenge for teams trying to increase productivity (or release velocity) with acceptable quality” WORLD QUALITY REPORT 2016-2017  (</a:t>
            </a:r>
            <a:r>
              <a:rPr lang="en-US" sz="1200" b="1" i="1" err="1">
                <a:solidFill>
                  <a:srgbClr val="0070C0"/>
                </a:solidFill>
              </a:rPr>
              <a:t>Sealights</a:t>
            </a:r>
            <a:r>
              <a:rPr lang="en-US" sz="1200" b="1" i="1">
                <a:solidFill>
                  <a:srgbClr val="0070C0"/>
                </a:solidFill>
              </a:rPr>
              <a:t> </a:t>
            </a:r>
            <a:r>
              <a:rPr lang="en-US" sz="1200" b="1" i="1" err="1">
                <a:solidFill>
                  <a:srgbClr val="0070C0"/>
                </a:solidFill>
              </a:rPr>
              <a:t>img</a:t>
            </a:r>
            <a:r>
              <a:rPr lang="en-US" sz="1200" b="1" i="1">
                <a:solidFill>
                  <a:srgbClr val="0070C0"/>
                </a:solidFill>
              </a:rPr>
              <a:t>)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60891" y="3647799"/>
            <a:ext cx="756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en-US" sz="1200" b="1" i="1" dirty="0">
                <a:solidFill>
                  <a:srgbClr val="0070C0"/>
                </a:solidFill>
              </a:rPr>
              <a:t>“DevOps is the union of people, process, and products to enable continuous delivery of value to our end users.”​</a:t>
            </a:r>
          </a:p>
          <a:p>
            <a:pPr fontAlgn="base"/>
            <a:r>
              <a:rPr lang="en-US" sz="1200" b="1" i="1" dirty="0">
                <a:solidFill>
                  <a:srgbClr val="0070C0"/>
                </a:solidFill>
              </a:rPr>
              <a:t>-Donovan Brown,  Principal DevOps Program Manager with Microsoft</a:t>
            </a:r>
            <a:endParaRPr lang="en-US" sz="1200" b="1" i="1" dirty="0">
              <a:solidFill>
                <a:srgbClr val="0070C0"/>
              </a:solidFill>
              <a:effectLst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65349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 dirty="0">
                <a:solidFill>
                  <a:srgbClr val="BC0811"/>
                </a:solidFill>
              </a:rPr>
              <a:t>Consider ‘</a:t>
            </a:r>
            <a:r>
              <a:rPr lang="en-US" dirty="0" err="1">
                <a:solidFill>
                  <a:srgbClr val="BC0811"/>
                </a:solidFill>
              </a:rPr>
              <a:t>DevTestOps</a:t>
            </a:r>
            <a:r>
              <a:rPr lang="en-US" dirty="0">
                <a:solidFill>
                  <a:srgbClr val="BC0811"/>
                </a:solidFill>
              </a:rPr>
              <a:t>’ – Put ‘Testing’ into DevOps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191" y="1280544"/>
            <a:ext cx="3969099" cy="233365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3692" y="2594807"/>
            <a:ext cx="3723259" cy="232822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10" name="TextBox 9"/>
          <p:cNvSpPr txBox="1"/>
          <p:nvPr/>
        </p:nvSpPr>
        <p:spPr>
          <a:xfrm>
            <a:off x="4777991" y="1487156"/>
            <a:ext cx="492871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>
                <a:solidFill>
                  <a:srgbClr val="BC0811"/>
                </a:solidFill>
              </a:rPr>
              <a:t>Traditional testing paradigms must adapt</a:t>
            </a:r>
          </a:p>
        </p:txBody>
      </p:sp>
      <p:sp>
        <p:nvSpPr>
          <p:cNvPr id="11" name="Rectangle 10"/>
          <p:cNvSpPr/>
          <p:nvPr/>
        </p:nvSpPr>
        <p:spPr>
          <a:xfrm rot="10800000" flipV="1">
            <a:off x="1795500" y="4145341"/>
            <a:ext cx="298249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>
                <a:solidFill>
                  <a:srgbClr val="BC0811"/>
                </a:solidFill>
              </a:rPr>
              <a:t>Testing is changing</a:t>
            </a:r>
            <a:endParaRPr lang="en-US" b="1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58F7F58E-36F5-4D0A-BE19-C2372EEF80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88" y="2000576"/>
            <a:ext cx="1434905" cy="1116281"/>
          </a:xfrm>
          <a:prstGeom prst="rect">
            <a:avLst/>
          </a:prstGeom>
          <a:effectLst>
            <a:innerShdw blurRad="63500" dist="50800" dir="13500000">
              <a:prstClr val="black">
                <a:alpha val="50000"/>
              </a:prstClr>
            </a:innerShdw>
          </a:effectLst>
        </p:spPr>
      </p:pic>
    </p:spTree>
    <p:extLst>
      <p:ext uri="{BB962C8B-B14F-4D97-AF65-F5344CB8AC3E}">
        <p14:creationId xmlns:p14="http://schemas.microsoft.com/office/powerpoint/2010/main" val="18988237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Food for Thought – Could we do this?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7193" y="1027305"/>
            <a:ext cx="6391275" cy="3895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25773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7FC64-3197-4BA1-B609-081F43BC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D45893-F8B3-446C-AC89-D5D6261BCF2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59673"/>
            <a:ext cx="9144000" cy="2824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561722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D1973E6-05E0-46F5-BB3A-76B08AFC91F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0228" y="3806450"/>
            <a:ext cx="1986470" cy="1503096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“I like my job” vs “I like how I do my job”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49874" y="985171"/>
            <a:ext cx="7844015" cy="4158329"/>
          </a:xfrm>
        </p:spPr>
        <p:txBody>
          <a:bodyPr>
            <a:noAutofit/>
          </a:bodyPr>
          <a:lstStyle/>
          <a:p>
            <a:r>
              <a:rPr lang="en-US" sz="1600" b="1" dirty="0">
                <a:solidFill>
                  <a:schemeClr val="tx1"/>
                </a:solidFill>
                <a:latin typeface="+mn-lt"/>
              </a:rPr>
              <a:t>You &amp; Your Technical Skills</a:t>
            </a:r>
          </a:p>
          <a:p>
            <a:pPr lvl="4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Aptitude</a:t>
            </a:r>
          </a:p>
          <a:p>
            <a:pPr marL="0" lvl="4" indent="0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Do you have a natural ability to tinker around in order to complete a task?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Personality</a:t>
            </a:r>
          </a:p>
          <a:p>
            <a:pPr marL="0" lvl="2" indent="0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Are you approachable?  Are you a problem solver?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Team Player</a:t>
            </a:r>
          </a:p>
          <a:p>
            <a:pPr marL="0" lvl="3" indent="-1489075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Do people want to work with you?  Are you willing to be a servant leader?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Passion</a:t>
            </a:r>
          </a:p>
          <a:p>
            <a:pPr marL="0" lvl="2" indent="-1031875">
              <a:buNone/>
            </a:pPr>
            <a:r>
              <a:rPr lang="en-US" sz="1800" i="1" dirty="0">
                <a:solidFill>
                  <a:schemeClr val="tx1"/>
                </a:solidFill>
                <a:latin typeface="+mn-lt"/>
              </a:rPr>
              <a:t>Got a passion for technology and design?  If so, sky is the limit…..</a:t>
            </a:r>
          </a:p>
        </p:txBody>
      </p:sp>
    </p:spTree>
    <p:extLst>
      <p:ext uri="{BB962C8B-B14F-4D97-AF65-F5344CB8AC3E}">
        <p14:creationId xmlns:p14="http://schemas.microsoft.com/office/powerpoint/2010/main" val="275152494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736364" y="199022"/>
            <a:ext cx="7671036" cy="483207"/>
          </a:xfrm>
        </p:spPr>
        <p:txBody>
          <a:bodyPr/>
          <a:lstStyle/>
          <a:p>
            <a:r>
              <a:rPr lang="en-US"/>
              <a:t>Everyone owns Quality and Testing</a:t>
            </a:r>
            <a:endParaRPr lang="en-US">
              <a:solidFill>
                <a:srgbClr val="00B05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56145" y="976294"/>
            <a:ext cx="849260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What is Software Quality Assurance?</a:t>
            </a:r>
          </a:p>
          <a:p>
            <a:pPr lvl="1" indent="-171450"/>
            <a:r>
              <a:rPr lang="en-US" sz="1600" i="1" dirty="0"/>
              <a:t>Activities to monitor the </a:t>
            </a:r>
            <a:r>
              <a:rPr lang="en-US" sz="1600" i="1" u="sng" dirty="0"/>
              <a:t>software engineering practice ensuring quality of the process</a:t>
            </a:r>
          </a:p>
          <a:p>
            <a:pPr lvl="1" indent="-171450"/>
            <a:endParaRPr lang="en-US" sz="1600" i="1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What do Software QA Engineers do?</a:t>
            </a:r>
          </a:p>
          <a:p>
            <a:pPr marL="285750" lvl="1"/>
            <a:r>
              <a:rPr lang="en-US" sz="1600" i="1" dirty="0"/>
              <a:t>Engage every phase of the software development process to </a:t>
            </a:r>
            <a:r>
              <a:rPr lang="en-US" sz="1600" i="1" u="sng" dirty="0"/>
              <a:t>ensure design quality,  business functionality, coding standards, and adherence to organization’s technical and business standards</a:t>
            </a:r>
          </a:p>
          <a:p>
            <a:pPr marL="285750" lvl="1"/>
            <a:endParaRPr lang="en-US" sz="1600" i="1" dirty="0"/>
          </a:p>
          <a:p>
            <a:pPr marL="11430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What is Software Quality Control?</a:t>
            </a:r>
          </a:p>
          <a:p>
            <a:pPr marL="285750" lvl="1"/>
            <a:r>
              <a:rPr lang="en-US" sz="1600" i="1" u="sng" dirty="0"/>
              <a:t>Detection of defects </a:t>
            </a:r>
            <a:r>
              <a:rPr lang="en-US" sz="1600" i="1" dirty="0"/>
              <a:t>after a product is developed and before it is released to customers</a:t>
            </a:r>
          </a:p>
          <a:p>
            <a:pPr marL="285750" lvl="1"/>
            <a:endParaRPr lang="en-US" sz="1600" dirty="0"/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1600" b="1" dirty="0"/>
              <a:t>What do Software QA Testers do?</a:t>
            </a:r>
          </a:p>
          <a:p>
            <a:pPr marL="285750" lvl="1"/>
            <a:r>
              <a:rPr lang="en-US" sz="1600" i="1" u="sng" dirty="0"/>
              <a:t>Find weaknesses in the software product </a:t>
            </a:r>
            <a:r>
              <a:rPr lang="en-US" sz="1600" i="1" dirty="0"/>
              <a:t>that could result in a malfunction suggesting improvements or modifications that the original programmers overlooked while creating the code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40740086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66BCF391-8284-47F8-BAF7-BDEC1AB6C1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1223" y="3781792"/>
            <a:ext cx="1913629" cy="159620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D318648-0F17-4915-911F-56678A533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5" y="3781792"/>
            <a:ext cx="1772529" cy="1361708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How Engineers should think about product quality?</a:t>
            </a:r>
            <a:endParaRPr lang="en-US" sz="180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tx1"/>
                </a:solidFill>
              </a:rPr>
              <a:t>eCommerce Engineers think about….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Consistent Brand Identity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Customers + More Value Add To Existing Customers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More Visitors Who Stay On The Page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Distinction From Competitors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Form, Structure And Purpose To Content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>
                <a:solidFill>
                  <a:schemeClr val="tx1"/>
                </a:solidFill>
              </a:rPr>
              <a:t>Measurements for Analysis and Future Development (KPIs)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347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A9687C-534A-4EF3-9C62-D43D95CB9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D2EFB-A291-4F15-B366-05480E6B1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C00000"/>
                </a:solidFill>
              </a:rPr>
              <a:t>Today’s Topics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24CEB7-DFB1-42E7-A884-B302B1D5D8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8010" y="1103014"/>
            <a:ext cx="8237824" cy="3605622"/>
          </a:xfrm>
        </p:spPr>
        <p:txBody>
          <a:bodyPr>
            <a:normAutofit fontScale="70000" lnSpcReduction="20000"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>
                <a:solidFill>
                  <a:schemeClr val="tx1"/>
                </a:solidFill>
                <a:latin typeface="+mn-lt"/>
              </a:rPr>
              <a:t>Agile Testing Mechanics</a:t>
            </a:r>
          </a:p>
          <a:p>
            <a:r>
              <a:rPr lang="en-US" sz="2300">
                <a:solidFill>
                  <a:schemeClr val="tx1"/>
                </a:solidFill>
                <a:latin typeface="+mn-lt"/>
              </a:rPr>
              <a:t>Mechanics of agile testing and how QA partners with their engineering teams towards Continuous Quality</a:t>
            </a:r>
          </a:p>
          <a:p>
            <a:endParaRPr lang="en-US" sz="230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>
                <a:solidFill>
                  <a:schemeClr val="tx1"/>
                </a:solidFill>
                <a:latin typeface="+mn-lt"/>
              </a:rPr>
              <a:t>Continuous Integration : Continuous Delivery : Continuous Quality</a:t>
            </a:r>
          </a:p>
          <a:p>
            <a:r>
              <a:rPr lang="en-US" sz="2300">
                <a:solidFill>
                  <a:schemeClr val="tx1"/>
                </a:solidFill>
                <a:latin typeface="+mn-lt"/>
              </a:rPr>
              <a:t>Exploration of microservices architecture to produce a testable quality MVP ready for shipment</a:t>
            </a:r>
          </a:p>
          <a:p>
            <a:endParaRPr lang="en-US" sz="2300">
              <a:solidFill>
                <a:schemeClr val="tx1"/>
              </a:solidFill>
              <a:latin typeface="+mn-lt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300" b="1">
                <a:solidFill>
                  <a:schemeClr val="tx1"/>
                </a:solidFill>
                <a:latin typeface="+mn-lt"/>
              </a:rPr>
              <a:t>QA Tester Career Routes</a:t>
            </a:r>
          </a:p>
          <a:p>
            <a:r>
              <a:rPr lang="en-US" sz="2300">
                <a:solidFill>
                  <a:schemeClr val="tx1"/>
                </a:solidFill>
                <a:latin typeface="+mn-lt"/>
              </a:rPr>
              <a:t>Traditional testing to analysis and engineering roles</a:t>
            </a:r>
          </a:p>
          <a:p>
            <a:endParaRPr lang="en-US" sz="2300">
              <a:solidFill>
                <a:schemeClr val="tx1"/>
              </a:solidFill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300" b="1">
                <a:solidFill>
                  <a:schemeClr val="tx1"/>
                </a:solidFill>
                <a:latin typeface="+mn-lt"/>
              </a:rPr>
              <a:t>Design your Roadmap!</a:t>
            </a:r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49252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Common Goals yield Common Roles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796B665-B001-40F2-B263-A2EA1E341DF0}"/>
              </a:ext>
            </a:extLst>
          </p:cNvPr>
          <p:cNvSpPr txBox="1"/>
          <p:nvPr/>
        </p:nvSpPr>
        <p:spPr>
          <a:xfrm>
            <a:off x="717451" y="872196"/>
            <a:ext cx="774864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/>
              <a:t>DevTestOps</a:t>
            </a:r>
            <a:r>
              <a:rPr lang="en-US" b="1" dirty="0"/>
              <a:t> brings testing into the Developer workflow</a:t>
            </a:r>
          </a:p>
          <a:p>
            <a:endParaRPr lang="en-US" dirty="0"/>
          </a:p>
          <a:p>
            <a:r>
              <a:rPr lang="en-US" dirty="0"/>
              <a:t>How will </a:t>
            </a:r>
            <a:r>
              <a:rPr lang="en-US" u="sng" dirty="0"/>
              <a:t>we</a:t>
            </a:r>
            <a:r>
              <a:rPr lang="en-US" dirty="0"/>
              <a:t> do this?: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Concentrate on automation to constantly test changes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Help understand risks come with software product changes (bring up those metrics from the last time there was changed) 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Work with developers to catch the bugs while they are coding the product instead of testing the product 2 weeks or 2 months after the code was written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endParaRPr lang="en-US" dirty="0"/>
          </a:p>
          <a:p>
            <a:r>
              <a:rPr lang="en-US" dirty="0"/>
              <a:t>How will </a:t>
            </a:r>
            <a:r>
              <a:rPr lang="en-US" u="sng" dirty="0"/>
              <a:t>you</a:t>
            </a:r>
            <a:r>
              <a:rPr lang="en-US" dirty="0"/>
              <a:t> do this?: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Start cross-training now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Build the skills in the job you have for the job you want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Automation: Prove you can get a lot done with a little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Develop your personal brand with community involvement</a:t>
            </a:r>
          </a:p>
          <a:p>
            <a:pPr marL="285750" indent="-285750"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en-US" dirty="0"/>
              <a:t>Demonstrate curiosity and empathy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36135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85000">
              <a:schemeClr val="accent1">
                <a:lumMod val="40000"/>
                <a:lumOff val="60000"/>
              </a:schemeClr>
            </a:gs>
            <a:gs pos="3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z="1200" smtClean="0">
                <a:latin typeface="+mn-lt"/>
              </a:rPr>
              <a:pPr/>
              <a:t>31</a:t>
            </a:fld>
            <a:endParaRPr lang="en-US" sz="1200">
              <a:latin typeface="+mn-lt"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B295651-E4C8-4952-AEEC-E86A8D7CBA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latin typeface="+mn-lt"/>
              </a:rPr>
              <a:t>QA Career Routes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C98ADE2-2617-4594-9211-55A95A6E72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938658">
            <a:off x="74441" y="3879432"/>
            <a:ext cx="1416397" cy="118934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4CC49D97-F00A-47AD-A76A-7C96ECD600DC}"/>
              </a:ext>
            </a:extLst>
          </p:cNvPr>
          <p:cNvSpPr/>
          <p:nvPr/>
        </p:nvSpPr>
        <p:spPr>
          <a:xfrm>
            <a:off x="3451047" y="4229100"/>
            <a:ext cx="1841079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>
                <a:solidFill>
                  <a:schemeClr val="tx1"/>
                </a:solidFill>
              </a:rPr>
              <a:t>Quality Assurance Analyst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D5D13FA-EF34-4596-81BE-7F59D84B4C8E}"/>
              </a:ext>
            </a:extLst>
          </p:cNvPr>
          <p:cNvSpPr/>
          <p:nvPr/>
        </p:nvSpPr>
        <p:spPr>
          <a:xfrm>
            <a:off x="6273390" y="422910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Application Developer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9C28DE8-ACD2-48AC-87D9-BECBD602AC83}"/>
              </a:ext>
            </a:extLst>
          </p:cNvPr>
          <p:cNvSpPr/>
          <p:nvPr/>
        </p:nvSpPr>
        <p:spPr>
          <a:xfrm>
            <a:off x="3444506" y="3314700"/>
            <a:ext cx="18411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Senior Quality Assurance Analyst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D976A0C3-9ED0-4B95-888C-CEE7208F7F48}"/>
              </a:ext>
            </a:extLst>
          </p:cNvPr>
          <p:cNvSpPr/>
          <p:nvPr/>
        </p:nvSpPr>
        <p:spPr>
          <a:xfrm>
            <a:off x="612147" y="3321895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Business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Analyst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8C591421-23E8-4DD2-A8FA-43809F58ED81}"/>
              </a:ext>
            </a:extLst>
          </p:cNvPr>
          <p:cNvSpPr/>
          <p:nvPr/>
        </p:nvSpPr>
        <p:spPr>
          <a:xfrm>
            <a:off x="6269547" y="3321895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Senior Application Developer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7E9A8-02DF-4E21-96D3-5A5A97226307}"/>
              </a:ext>
            </a:extLst>
          </p:cNvPr>
          <p:cNvSpPr/>
          <p:nvPr/>
        </p:nvSpPr>
        <p:spPr>
          <a:xfrm>
            <a:off x="3444505" y="2419315"/>
            <a:ext cx="18411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	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Lead Quality Assurance Analyst</a:t>
            </a:r>
          </a:p>
          <a:p>
            <a:pPr algn="ctr"/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F096905-33D6-4DDF-BC79-0A18BAF8DDF9}"/>
              </a:ext>
            </a:extLst>
          </p:cNvPr>
          <p:cNvSpPr/>
          <p:nvPr/>
        </p:nvSpPr>
        <p:spPr>
          <a:xfrm>
            <a:off x="566136" y="1841491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Senior Business Analyst /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Practice Lead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B0A9CAC2-1D7C-44F6-B944-4208B67E1D79}"/>
              </a:ext>
            </a:extLst>
          </p:cNvPr>
          <p:cNvSpPr/>
          <p:nvPr/>
        </p:nvSpPr>
        <p:spPr>
          <a:xfrm>
            <a:off x="6269547" y="2407495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Lead Application Developer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1339A96-0ACE-40F7-8784-81761BB76060}"/>
              </a:ext>
            </a:extLst>
          </p:cNvPr>
          <p:cNvSpPr/>
          <p:nvPr/>
        </p:nvSpPr>
        <p:spPr>
          <a:xfrm>
            <a:off x="6269547" y="838130"/>
            <a:ext cx="1828800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>
                <a:solidFill>
                  <a:schemeClr val="tx1"/>
                </a:solidFill>
              </a:rPr>
              <a:t>Development </a:t>
            </a:r>
            <a:r>
              <a:rPr lang="en-US" sz="1200" dirty="0">
                <a:solidFill>
                  <a:schemeClr val="tx1"/>
                </a:solidFill>
              </a:rPr>
              <a:t>Manager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2C9E318-2397-4C52-BA9F-78B8CBC68C04}"/>
              </a:ext>
            </a:extLst>
          </p:cNvPr>
          <p:cNvSpPr/>
          <p:nvPr/>
        </p:nvSpPr>
        <p:spPr>
          <a:xfrm>
            <a:off x="3444506" y="1512110"/>
            <a:ext cx="1841126" cy="9144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Automation Engineer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53F34245-718E-4C19-A725-F9E7908C57A3}"/>
              </a:ext>
            </a:extLst>
          </p:cNvPr>
          <p:cNvCxnSpPr>
            <a:cxnSpLocks/>
            <a:stCxn id="10" idx="1"/>
            <a:endCxn id="11" idx="3"/>
          </p:cNvCxnSpPr>
          <p:nvPr/>
        </p:nvCxnSpPr>
        <p:spPr>
          <a:xfrm flipH="1">
            <a:off x="2440947" y="3771900"/>
            <a:ext cx="1003559" cy="719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201219B1-4062-4160-BB67-C17B3A1934B3}"/>
              </a:ext>
            </a:extLst>
          </p:cNvPr>
          <p:cNvCxnSpPr>
            <a:cxnSpLocks/>
            <a:stCxn id="11" idx="0"/>
          </p:cNvCxnSpPr>
          <p:nvPr/>
        </p:nvCxnSpPr>
        <p:spPr>
          <a:xfrm flipH="1" flipV="1">
            <a:off x="1523232" y="2755892"/>
            <a:ext cx="3315" cy="56600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F1D7B91E-0C65-4CF5-8A1F-05775FD58C17}"/>
              </a:ext>
            </a:extLst>
          </p:cNvPr>
          <p:cNvCxnSpPr>
            <a:cxnSpLocks/>
            <a:stCxn id="13" idx="1"/>
          </p:cNvCxnSpPr>
          <p:nvPr/>
        </p:nvCxnSpPr>
        <p:spPr>
          <a:xfrm rot="10800000">
            <a:off x="2506045" y="1695405"/>
            <a:ext cx="938461" cy="1181110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8524329C-8017-4F3D-8000-D08E19EA41FE}"/>
              </a:ext>
            </a:extLst>
          </p:cNvPr>
          <p:cNvCxnSpPr>
            <a:cxnSpLocks/>
            <a:stCxn id="20" idx="0"/>
          </p:cNvCxnSpPr>
          <p:nvPr/>
        </p:nvCxnSpPr>
        <p:spPr>
          <a:xfrm rot="16200000" flipV="1">
            <a:off x="3733677" y="880717"/>
            <a:ext cx="294180" cy="968605"/>
          </a:xfrm>
          <a:prstGeom prst="bentConnector2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4" name="Rectangle 63">
            <a:extLst>
              <a:ext uri="{FF2B5EF4-FFF2-40B4-BE49-F238E27FC236}">
                <a16:creationId xmlns:a16="http://schemas.microsoft.com/office/drawing/2014/main" id="{78E83EA0-B177-4839-A665-AE3D975219F1}"/>
              </a:ext>
            </a:extLst>
          </p:cNvPr>
          <p:cNvSpPr/>
          <p:nvPr/>
        </p:nvSpPr>
        <p:spPr>
          <a:xfrm>
            <a:off x="1584288" y="800020"/>
            <a:ext cx="1828800" cy="87888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</a:rPr>
              <a:t>QA Manager / 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</a:rPr>
              <a:t>Test Architect</a:t>
            </a:r>
          </a:p>
        </p:txBody>
      </p:sp>
      <p:cxnSp>
        <p:nvCxnSpPr>
          <p:cNvPr id="65" name="Connector: Elbow 64">
            <a:extLst>
              <a:ext uri="{FF2B5EF4-FFF2-40B4-BE49-F238E27FC236}">
                <a16:creationId xmlns:a16="http://schemas.microsoft.com/office/drawing/2014/main" id="{5C8D1DC7-0892-4C4A-ADEE-32F24DA05FD7}"/>
              </a:ext>
            </a:extLst>
          </p:cNvPr>
          <p:cNvCxnSpPr>
            <a:cxnSpLocks/>
            <a:stCxn id="20" idx="3"/>
            <a:endCxn id="9" idx="1"/>
          </p:cNvCxnSpPr>
          <p:nvPr/>
        </p:nvCxnSpPr>
        <p:spPr>
          <a:xfrm>
            <a:off x="5285632" y="1969310"/>
            <a:ext cx="987758" cy="2716990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3" name="Straight Arrow Connector 92">
            <a:extLst>
              <a:ext uri="{FF2B5EF4-FFF2-40B4-BE49-F238E27FC236}">
                <a16:creationId xmlns:a16="http://schemas.microsoft.com/office/drawing/2014/main" id="{F4E16012-1BF6-493E-955C-B7F84FC6AB94}"/>
              </a:ext>
            </a:extLst>
          </p:cNvPr>
          <p:cNvCxnSpPr>
            <a:cxnSpLocks/>
            <a:stCxn id="16" idx="0"/>
            <a:endCxn id="19" idx="2"/>
          </p:cNvCxnSpPr>
          <p:nvPr/>
        </p:nvCxnSpPr>
        <p:spPr>
          <a:xfrm flipV="1">
            <a:off x="7183947" y="1752530"/>
            <a:ext cx="0" cy="65496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284401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7FC64-3197-4BA1-B609-081F43BC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864967A-3714-4A56-9CF2-5A8A09BC9A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00" y="1304925"/>
            <a:ext cx="8915400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8887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4219F9-64B1-419B-A0D7-158131634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Continuous Roadmap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3A0A32A-4F10-42C8-88F7-6C0100B8E1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294B0444-552E-4614-A8DB-86C5C2AD97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2310" y="1798926"/>
            <a:ext cx="8753765" cy="198264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44ADF60D-6728-4446-ADF7-81231606A105}"/>
              </a:ext>
            </a:extLst>
          </p:cNvPr>
          <p:cNvSpPr txBox="1"/>
          <p:nvPr/>
        </p:nvSpPr>
        <p:spPr>
          <a:xfrm>
            <a:off x="972498" y="893539"/>
            <a:ext cx="7198767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dirty="0" err="1"/>
              <a:t>DevTestOps</a:t>
            </a:r>
            <a:endParaRPr lang="en-US" dirty="0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2B2378D-0805-454B-92C9-EC98F36D2571}"/>
              </a:ext>
            </a:extLst>
          </p:cNvPr>
          <p:cNvSpPr txBox="1"/>
          <p:nvPr/>
        </p:nvSpPr>
        <p:spPr>
          <a:xfrm>
            <a:off x="1134233" y="1343445"/>
            <a:ext cx="6355303" cy="369332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horz" wrap="square" rtlCol="0">
            <a:spAutoFit/>
          </a:bodyPr>
          <a:lstStyle/>
          <a:p>
            <a:pPr algn="ctr"/>
            <a:r>
              <a:rPr lang="en-US" dirty="0"/>
              <a:t>Continuous Delivery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3E53FCF4-A055-4237-8D63-1C0A642525C1}"/>
              </a:ext>
            </a:extLst>
          </p:cNvPr>
          <p:cNvSpPr/>
          <p:nvPr/>
        </p:nvSpPr>
        <p:spPr>
          <a:xfrm>
            <a:off x="2138766" y="2095149"/>
            <a:ext cx="619932" cy="32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1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2FE4F33E-76A3-4463-A846-9E3A8F1FD6DA}"/>
              </a:ext>
            </a:extLst>
          </p:cNvPr>
          <p:cNvSpPr/>
          <p:nvPr/>
        </p:nvSpPr>
        <p:spPr>
          <a:xfrm>
            <a:off x="3102147" y="2097901"/>
            <a:ext cx="619932" cy="32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2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FAAFFB1-5350-4D86-B33D-0AC16F834B59}"/>
              </a:ext>
            </a:extLst>
          </p:cNvPr>
          <p:cNvSpPr/>
          <p:nvPr/>
        </p:nvSpPr>
        <p:spPr>
          <a:xfrm>
            <a:off x="4065528" y="2100778"/>
            <a:ext cx="619932" cy="32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3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8E9C33C-A996-4927-89FB-F384F58048F6}"/>
              </a:ext>
            </a:extLst>
          </p:cNvPr>
          <p:cNvSpPr/>
          <p:nvPr/>
        </p:nvSpPr>
        <p:spPr>
          <a:xfrm>
            <a:off x="5030395" y="2100778"/>
            <a:ext cx="619932" cy="32546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4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65CF3D7-D9D5-4E6D-8FEE-A6A44C5A4188}"/>
              </a:ext>
            </a:extLst>
          </p:cNvPr>
          <p:cNvSpPr txBox="1"/>
          <p:nvPr/>
        </p:nvSpPr>
        <p:spPr>
          <a:xfrm>
            <a:off x="6059836" y="3650208"/>
            <a:ext cx="3084164" cy="120032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342900" indent="-342900">
              <a:buAutoNum type="arabicParenR"/>
            </a:pPr>
            <a:r>
              <a:rPr lang="en-US" dirty="0"/>
              <a:t>Software Development</a:t>
            </a:r>
          </a:p>
          <a:p>
            <a:pPr marL="342900" indent="-342900">
              <a:buAutoNum type="arabicParenR"/>
            </a:pPr>
            <a:r>
              <a:rPr lang="en-US" dirty="0"/>
              <a:t>Build Automation</a:t>
            </a:r>
          </a:p>
          <a:p>
            <a:pPr marL="342900" indent="-342900">
              <a:buAutoNum type="arabicParenR"/>
            </a:pPr>
            <a:r>
              <a:rPr lang="en-US" dirty="0"/>
              <a:t>Test Automation</a:t>
            </a:r>
          </a:p>
          <a:p>
            <a:pPr marL="342900" indent="-342900">
              <a:buAutoNum type="arabicParenR"/>
            </a:pPr>
            <a:r>
              <a:rPr lang="en-US" dirty="0"/>
              <a:t>Deployment Automation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2B0BD29-20D5-4E2A-9DFC-688342DB5F18}"/>
              </a:ext>
            </a:extLst>
          </p:cNvPr>
          <p:cNvSpPr txBox="1"/>
          <p:nvPr/>
        </p:nvSpPr>
        <p:spPr>
          <a:xfrm>
            <a:off x="6227881" y="2539901"/>
            <a:ext cx="1286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</a:rPr>
              <a:t>Production</a:t>
            </a:r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id="{23279576-6471-4BA5-B731-BE38C51C0912}"/>
              </a:ext>
            </a:extLst>
          </p:cNvPr>
          <p:cNvSpPr/>
          <p:nvPr/>
        </p:nvSpPr>
        <p:spPr>
          <a:xfrm rot="5400000" flipV="1">
            <a:off x="5755500" y="2166097"/>
            <a:ext cx="429369" cy="179307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Arrow: Down 28">
            <a:extLst>
              <a:ext uri="{FF2B5EF4-FFF2-40B4-BE49-F238E27FC236}">
                <a16:creationId xmlns:a16="http://schemas.microsoft.com/office/drawing/2014/main" id="{FAFAFF13-AD07-4725-9F19-2D8809602890}"/>
              </a:ext>
            </a:extLst>
          </p:cNvPr>
          <p:cNvSpPr/>
          <p:nvPr/>
        </p:nvSpPr>
        <p:spPr>
          <a:xfrm rot="16200000" flipV="1">
            <a:off x="3943177" y="3172723"/>
            <a:ext cx="429369" cy="184665"/>
          </a:xfrm>
          <a:prstGeom prst="downArrow">
            <a:avLst>
              <a:gd name="adj1" fmla="val 100000"/>
              <a:gd name="adj2" fmla="val 5000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D2DDB61-C6D3-4C9A-853D-E7ED78421066}"/>
              </a:ext>
            </a:extLst>
          </p:cNvPr>
          <p:cNvSpPr txBox="1"/>
          <p:nvPr/>
        </p:nvSpPr>
        <p:spPr>
          <a:xfrm>
            <a:off x="2448732" y="3622223"/>
            <a:ext cx="33773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Did we satisfy the customer?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70BA913-A179-490C-AACB-F68ABA7BB36B}"/>
              </a:ext>
            </a:extLst>
          </p:cNvPr>
          <p:cNvSpPr txBox="1"/>
          <p:nvPr/>
        </p:nvSpPr>
        <p:spPr>
          <a:xfrm>
            <a:off x="1134233" y="1727144"/>
            <a:ext cx="461665" cy="3290548"/>
          </a:xfrm>
          <a:prstGeom prst="rect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txBody>
          <a:bodyPr vert="vert" wrap="square" rtlCol="0">
            <a:spAutoFit/>
          </a:bodyPr>
          <a:lstStyle/>
          <a:p>
            <a:pPr algn="ctr"/>
            <a:r>
              <a:rPr lang="en-US" dirty="0"/>
              <a:t>Collaboration</a:t>
            </a:r>
          </a:p>
        </p:txBody>
      </p:sp>
    </p:spTree>
    <p:extLst>
      <p:ext uri="{BB962C8B-B14F-4D97-AF65-F5344CB8AC3E}">
        <p14:creationId xmlns:p14="http://schemas.microsoft.com/office/powerpoint/2010/main" val="390452001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100000"/>
                <a:shade val="100000"/>
                <a:satMod val="130000"/>
              </a:schemeClr>
            </a:gs>
            <a:gs pos="100000">
              <a:schemeClr val="accent1">
                <a:tint val="50000"/>
                <a:shade val="100000"/>
                <a:satMod val="350000"/>
              </a:schemeClr>
            </a:gs>
          </a:gsLst>
          <a:lin ang="16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DB0688-048A-46BE-89C6-44D737A5C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Designing Your Continuous Roadmap: Capabilities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ACA379-AE4E-4AC8-9B8C-38EFF83C959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00045452"/>
              </p:ext>
            </p:extLst>
          </p:nvPr>
        </p:nvGraphicFramePr>
        <p:xfrm>
          <a:off x="403745" y="815755"/>
          <a:ext cx="8413682" cy="43327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8241">
                  <a:extLst>
                    <a:ext uri="{9D8B030D-6E8A-4147-A177-3AD203B41FA5}">
                      <a16:colId xmlns:a16="http://schemas.microsoft.com/office/drawing/2014/main" val="3860089360"/>
                    </a:ext>
                  </a:extLst>
                </a:gridCol>
                <a:gridCol w="1674569">
                  <a:extLst>
                    <a:ext uri="{9D8B030D-6E8A-4147-A177-3AD203B41FA5}">
                      <a16:colId xmlns:a16="http://schemas.microsoft.com/office/drawing/2014/main" val="1170608597"/>
                    </a:ext>
                  </a:extLst>
                </a:gridCol>
                <a:gridCol w="1625400">
                  <a:extLst>
                    <a:ext uri="{9D8B030D-6E8A-4147-A177-3AD203B41FA5}">
                      <a16:colId xmlns:a16="http://schemas.microsoft.com/office/drawing/2014/main" val="2097534185"/>
                    </a:ext>
                  </a:extLst>
                </a:gridCol>
                <a:gridCol w="1682736">
                  <a:extLst>
                    <a:ext uri="{9D8B030D-6E8A-4147-A177-3AD203B41FA5}">
                      <a16:colId xmlns:a16="http://schemas.microsoft.com/office/drawing/2014/main" val="3605947408"/>
                    </a:ext>
                  </a:extLst>
                </a:gridCol>
                <a:gridCol w="1682736">
                  <a:extLst>
                    <a:ext uri="{9D8B030D-6E8A-4147-A177-3AD203B41FA5}">
                      <a16:colId xmlns:a16="http://schemas.microsoft.com/office/drawing/2014/main" val="1921913586"/>
                    </a:ext>
                  </a:extLst>
                </a:gridCol>
              </a:tblGrid>
              <a:tr h="1000858">
                <a:tc>
                  <a:txBody>
                    <a:bodyPr/>
                    <a:lstStyle/>
                    <a:p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Write down the necessities towards Continuous Delivery in your organization or team.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Today’s Capability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Tomorrow’s Opportunity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Infrastructure &amp; Monitoring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Must Haves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Delivery Team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Specialization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Roles </a:t>
                      </a:r>
                    </a:p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(Dev, QA, Operations)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439873"/>
                  </a:ext>
                </a:extLst>
              </a:tr>
              <a:tr h="834017">
                <a:tc>
                  <a:txBody>
                    <a:bodyPr/>
                    <a:lstStyle/>
                    <a:p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1) Software Development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3059552"/>
                  </a:ext>
                </a:extLst>
              </a:tr>
              <a:tr h="799842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2) Build Automation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4222015"/>
                  </a:ext>
                </a:extLst>
              </a:tr>
              <a:tr h="799839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/>
                        <a:t>3) Test Automation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955895"/>
                  </a:ext>
                </a:extLst>
              </a:tr>
              <a:tr h="893190"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</a:rPr>
                        <a:t>4) </a:t>
                      </a:r>
                      <a:r>
                        <a:rPr lang="en-US" sz="1200" b="1" dirty="0"/>
                        <a:t>Deployment Automation</a:t>
                      </a:r>
                    </a:p>
                    <a:p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3013550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B68D89-B095-4C01-BA33-A75C62B0DE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346424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7FC64-3197-4BA1-B609-081F43BC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610E7D0-211F-4E3A-9668-A42F953ACC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1333500"/>
            <a:ext cx="8848725" cy="2476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086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47FC64-3197-4BA1-B609-081F43BCD9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60D1803-877A-461D-87B4-A309A6F68B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87973"/>
            <a:ext cx="9144000" cy="2967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321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Waterfall vs Agile: What do we do differently?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C89015-C355-4DEC-92D8-A6001CB32139}"/>
              </a:ext>
            </a:extLst>
          </p:cNvPr>
          <p:cNvSpPr txBox="1"/>
          <p:nvPr/>
        </p:nvSpPr>
        <p:spPr>
          <a:xfrm>
            <a:off x="3318071" y="845659"/>
            <a:ext cx="49936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/>
              <a:t>Test Plan</a:t>
            </a:r>
          </a:p>
          <a:p>
            <a:r>
              <a:rPr lang="en-US" sz="1600"/>
              <a:t>Created after requirements are provided</a:t>
            </a:r>
          </a:p>
          <a:p>
            <a:endParaRPr lang="en-US" sz="1600" u="sng"/>
          </a:p>
          <a:p>
            <a:r>
              <a:rPr lang="en-US" sz="1600" u="sng"/>
              <a:t>Test Case Construction</a:t>
            </a:r>
          </a:p>
          <a:p>
            <a:r>
              <a:rPr lang="en-US" sz="1600"/>
              <a:t>Designed and reviewed before testing can begin</a:t>
            </a:r>
          </a:p>
          <a:p>
            <a:endParaRPr lang="en-US" sz="1600"/>
          </a:p>
          <a:p>
            <a:r>
              <a:rPr lang="en-US" sz="1600" u="sng"/>
              <a:t>Test Execution</a:t>
            </a:r>
          </a:p>
          <a:p>
            <a:r>
              <a:rPr lang="en-US" sz="1600"/>
              <a:t>Performed when product as a whole is ready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4F80-AC1E-4CAD-90A1-96CF0647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6" y="959206"/>
            <a:ext cx="2220786" cy="193308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E053728-6D26-4566-8824-64FD24E94A35}"/>
              </a:ext>
            </a:extLst>
          </p:cNvPr>
          <p:cNvSpPr txBox="1"/>
          <p:nvPr/>
        </p:nvSpPr>
        <p:spPr>
          <a:xfrm>
            <a:off x="736363" y="2892287"/>
            <a:ext cx="608187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u="sng" dirty="0"/>
              <a:t>Test Plan</a:t>
            </a:r>
          </a:p>
          <a:p>
            <a:r>
              <a:rPr lang="en-US" sz="1600" dirty="0"/>
              <a:t>Created as a team as part of feature acceptance criteria </a:t>
            </a:r>
          </a:p>
          <a:p>
            <a:endParaRPr lang="en-US" sz="1600" u="sng" dirty="0"/>
          </a:p>
          <a:p>
            <a:r>
              <a:rPr lang="en-US" sz="1600" u="sng" dirty="0"/>
              <a:t>Test Case Construction</a:t>
            </a:r>
          </a:p>
          <a:p>
            <a:r>
              <a:rPr lang="en-US" sz="1600" dirty="0"/>
              <a:t>Designed and reviewed during development </a:t>
            </a:r>
            <a:r>
              <a:rPr lang="en-US" sz="1600" i="1" dirty="0"/>
              <a:t>with ability to change during testing </a:t>
            </a:r>
          </a:p>
          <a:p>
            <a:endParaRPr lang="en-US" sz="1600" i="1" u="sng" dirty="0"/>
          </a:p>
          <a:p>
            <a:r>
              <a:rPr lang="en-US" sz="1600" u="sng" dirty="0"/>
              <a:t>Test Execution</a:t>
            </a:r>
          </a:p>
          <a:p>
            <a:r>
              <a:rPr lang="en-US" sz="1600" dirty="0"/>
              <a:t>Performed when feature is ready </a:t>
            </a:r>
            <a:r>
              <a:rPr lang="en-US" sz="1600" i="1" dirty="0"/>
              <a:t>with ability to change during testing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9723913-E0DA-4A0F-97BD-0E0595400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2" y="2981739"/>
            <a:ext cx="2196548" cy="21304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343C3C-38A5-4597-9649-64BFC417A7B3}"/>
              </a:ext>
            </a:extLst>
          </p:cNvPr>
          <p:cNvCxnSpPr/>
          <p:nvPr/>
        </p:nvCxnSpPr>
        <p:spPr>
          <a:xfrm flipV="1">
            <a:off x="840466" y="2913302"/>
            <a:ext cx="8174324" cy="154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6423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Waterfall vs Agile: Test Case Scenario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4F80-AC1E-4CAD-90A1-96CF0647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6" y="959206"/>
            <a:ext cx="2220786" cy="1933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23913-E0DA-4A0F-97BD-0E0595400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2" y="2981739"/>
            <a:ext cx="2196548" cy="2130416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AAF4748-AD48-40AF-BF9E-725A5404C968}"/>
              </a:ext>
            </a:extLst>
          </p:cNvPr>
          <p:cNvSpPr txBox="1"/>
          <p:nvPr/>
        </p:nvSpPr>
        <p:spPr>
          <a:xfrm>
            <a:off x="3341077" y="1212024"/>
            <a:ext cx="3352800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/>
              <a:t>“After considering its inventory information and production schedule, which are provided as </a:t>
            </a:r>
            <a:r>
              <a:rPr lang="en-US" sz="1400" u="sng"/>
              <a:t>separate data web services </a:t>
            </a:r>
            <a:r>
              <a:rPr lang="en-US" sz="1400"/>
              <a:t>in the system, the supplier makes decision on the items to deliver and </a:t>
            </a:r>
            <a:r>
              <a:rPr lang="en-US" sz="1400" u="sng"/>
              <a:t>responds to the general contractor electronically with a confirmation number</a:t>
            </a:r>
            <a:r>
              <a:rPr lang="en-US" sz="1400"/>
              <a:t>. The contractor can obtain the </a:t>
            </a:r>
            <a:r>
              <a:rPr lang="en-US" sz="1400" u="sng"/>
              <a:t>updated item status </a:t>
            </a:r>
            <a:r>
              <a:rPr lang="en-US" sz="1400"/>
              <a:t>and </a:t>
            </a:r>
            <a:r>
              <a:rPr lang="en-US" sz="1400" u="sng"/>
              <a:t>purchase order information </a:t>
            </a:r>
            <a:r>
              <a:rPr lang="en-US" sz="1400"/>
              <a:t>from the SC Collaborator system instantaneously. For all the products, a </a:t>
            </a:r>
            <a:r>
              <a:rPr lang="en-US" sz="1400" u="sng"/>
              <a:t>timestamp is generated at every change in item status</a:t>
            </a:r>
            <a:r>
              <a:rPr lang="en-US" sz="1400"/>
              <a:t>. This information is stored in the system to  evaluate the performance of business partners and plan the life cycle of each material product.”</a:t>
            </a:r>
          </a:p>
          <a:p>
            <a:endParaRPr lang="en-US" sz="1400"/>
          </a:p>
          <a:p>
            <a:r>
              <a:rPr lang="en-US" sz="1000"/>
              <a:t>http://eil.stanford.edu/supply_chain/case2.html</a:t>
            </a:r>
          </a:p>
        </p:txBody>
      </p:sp>
    </p:spTree>
    <p:extLst>
      <p:ext uri="{BB962C8B-B14F-4D97-AF65-F5344CB8AC3E}">
        <p14:creationId xmlns:p14="http://schemas.microsoft.com/office/powerpoint/2010/main" val="30040577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Waterfall vs Agile: How do we do it differently?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D044F80-AC1E-4CAD-90A1-96CF0647F2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0466" y="853224"/>
            <a:ext cx="2220786" cy="193308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9723913-E0DA-4A0F-97BD-0E0595400E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18242" y="2981739"/>
            <a:ext cx="2196548" cy="2130416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1343C3C-38A5-4597-9649-64BFC417A7B3}"/>
              </a:ext>
            </a:extLst>
          </p:cNvPr>
          <p:cNvCxnSpPr/>
          <p:nvPr/>
        </p:nvCxnSpPr>
        <p:spPr>
          <a:xfrm flipV="1">
            <a:off x="840466" y="2842136"/>
            <a:ext cx="8174324" cy="15475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DDD8A4F-55BA-4588-B0A2-F5E5C8D8A9B7}"/>
              </a:ext>
            </a:extLst>
          </p:cNvPr>
          <p:cNvSpPr txBox="1"/>
          <p:nvPr/>
        </p:nvSpPr>
        <p:spPr>
          <a:xfrm>
            <a:off x="772914" y="2786305"/>
            <a:ext cx="6045328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/>
              <a:t>Test Plan</a:t>
            </a:r>
          </a:p>
          <a:p>
            <a:r>
              <a:rPr lang="en-US" sz="1400"/>
              <a:t>Simple and focused features (may just be the test case itself)</a:t>
            </a:r>
          </a:p>
          <a:p>
            <a:r>
              <a:rPr lang="en-US" sz="1400"/>
              <a:t>Risk: What if web services is down? </a:t>
            </a:r>
          </a:p>
          <a:p>
            <a:r>
              <a:rPr lang="en-US" sz="1400" u="sng"/>
              <a:t>Test Case Construction</a:t>
            </a:r>
          </a:p>
          <a:p>
            <a:r>
              <a:rPr lang="en-US" sz="1400"/>
              <a:t>Built against specific acceptance criteria for the current workflow (changes?)</a:t>
            </a:r>
          </a:p>
          <a:p>
            <a:r>
              <a:rPr lang="en-US" sz="1400"/>
              <a:t>Reusable and Customer Focused</a:t>
            </a:r>
          </a:p>
          <a:p>
            <a:r>
              <a:rPr lang="en-US" sz="1400"/>
              <a:t>Ensure Supplier can interact with the General Contractor</a:t>
            </a:r>
          </a:p>
          <a:p>
            <a:r>
              <a:rPr lang="en-US" sz="1400" u="sng"/>
              <a:t>Test Case Execution</a:t>
            </a:r>
            <a:r>
              <a:rPr lang="en-US" sz="1400"/>
              <a:t> </a:t>
            </a:r>
          </a:p>
          <a:p>
            <a:r>
              <a:rPr lang="en-US" sz="1400"/>
              <a:t>Features: confirmation number, item status, PO, timestamp</a:t>
            </a:r>
          </a:p>
          <a:p>
            <a:r>
              <a:rPr lang="en-US" sz="1400"/>
              <a:t>Ready to Demo each feature throughout its respective Sprint (changes?)</a:t>
            </a:r>
          </a:p>
          <a:p>
            <a:r>
              <a:rPr lang="en-US" sz="1400"/>
              <a:t>API testing for web services as Collaborator System may not be ready</a:t>
            </a:r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9E9C70A-38EF-40D0-93D1-2F101EAD23D7}"/>
              </a:ext>
            </a:extLst>
          </p:cNvPr>
          <p:cNvSpPr txBox="1"/>
          <p:nvPr/>
        </p:nvSpPr>
        <p:spPr>
          <a:xfrm>
            <a:off x="3453203" y="782103"/>
            <a:ext cx="55531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u="sng" dirty="0"/>
              <a:t>Test Plan</a:t>
            </a:r>
          </a:p>
          <a:p>
            <a:r>
              <a:rPr lang="en-US" sz="1400" dirty="0"/>
              <a:t>Researched w/ Workflows and Full Scope in mind , BA on team</a:t>
            </a:r>
          </a:p>
          <a:p>
            <a:r>
              <a:rPr lang="en-US" sz="1400" dirty="0"/>
              <a:t>Risk: What if Collaborator System is down?  </a:t>
            </a:r>
          </a:p>
          <a:p>
            <a:r>
              <a:rPr lang="en-US" sz="1400" u="sng" dirty="0"/>
              <a:t>Test Case Construction</a:t>
            </a:r>
          </a:p>
          <a:p>
            <a:r>
              <a:rPr lang="en-US" sz="1400" dirty="0"/>
              <a:t>Complex and full end to end test cases</a:t>
            </a:r>
          </a:p>
          <a:p>
            <a:r>
              <a:rPr lang="en-US" sz="1400" dirty="0"/>
              <a:t>Reusable and Customer Focused</a:t>
            </a:r>
          </a:p>
          <a:p>
            <a:r>
              <a:rPr lang="en-US" sz="1400" dirty="0"/>
              <a:t>Ensure Supplier can interact with General Contractor </a:t>
            </a:r>
          </a:p>
          <a:p>
            <a:r>
              <a:rPr lang="en-US" sz="1400" u="sng" dirty="0"/>
              <a:t>Test Case Execution</a:t>
            </a:r>
          </a:p>
          <a:p>
            <a:r>
              <a:rPr lang="en-US" sz="1400" dirty="0"/>
              <a:t>Overwhelming, Stop &amp; Go, Heavy Process Dependency, Demo when done</a:t>
            </a:r>
          </a:p>
        </p:txBody>
      </p:sp>
    </p:spTree>
    <p:extLst>
      <p:ext uri="{BB962C8B-B14F-4D97-AF65-F5344CB8AC3E}">
        <p14:creationId xmlns:p14="http://schemas.microsoft.com/office/powerpoint/2010/main" val="2290450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36364" y="199022"/>
            <a:ext cx="8238824" cy="483207"/>
          </a:xfrm>
        </p:spPr>
        <p:txBody>
          <a:bodyPr/>
          <a:lstStyle/>
          <a:p>
            <a:r>
              <a:rPr lang="en-US"/>
              <a:t>Agile Testing Mechanics: Engineering Partnership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736364" y="945357"/>
            <a:ext cx="8407636" cy="4072335"/>
          </a:xfrm>
        </p:spPr>
        <p:txBody>
          <a:bodyPr>
            <a:no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q"/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“C” is for COLLABORATION amongst Engineers (QA + Dev) to deliver quality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914400" algn="l"/>
              </a:tabLst>
            </a:pPr>
            <a:endParaRPr lang="en-US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 defTabSz="914400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Integrated </a:t>
            </a:r>
            <a:r>
              <a:rPr lang="en-US" i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Automation </a:t>
            </a:r>
            <a:r>
              <a:rPr lang="en-US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Development Environment with Unit, Integration, and UI </a:t>
            </a:r>
          </a:p>
          <a:p>
            <a:pPr marL="914400" lvl="5" defTabSz="914400" eaLnBrk="0" hangingPunct="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Microsoft </a:t>
            </a:r>
            <a:r>
              <a:rPr lang="en-US" sz="1600" err="1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CodedUI</a:t>
            </a:r>
            <a:r>
              <a:rPr lang="en-US"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/ Selenium +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Visual Studio</a:t>
            </a:r>
            <a:r>
              <a:rPr lang="en-US" sz="1600" i="1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IDE + TFS Repo</a:t>
            </a:r>
          </a:p>
          <a:p>
            <a:pPr marL="914400" lvl="5" defTabSz="914400" eaLnBrk="0" hangingPunct="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PhantomJS + CasperJS + Eclipse 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/ Atom IDE + Git Repo </a:t>
            </a:r>
          </a:p>
          <a:p>
            <a:pPr marL="914400" lvl="5" defTabSz="914400" eaLnBrk="0" hangingPunct="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This enables integrated automated unit, integration, and UI test frameworks</a:t>
            </a:r>
          </a:p>
          <a:p>
            <a:pPr marL="685800" lvl="5" indent="0" defTabSz="914400" eaLnBrk="0" hangingPunct="0">
              <a:buClr>
                <a:srgbClr val="C00000"/>
              </a:buClr>
              <a:buNone/>
              <a:tabLst>
                <a:tab pos="914400" algn="l"/>
              </a:tabLst>
            </a:pPr>
            <a:r>
              <a:rPr lang="en-US" sz="1600" dirty="0">
                <a:ea typeface="Verdana" panose="020B0604030504040204" pitchFamily="34" charset="0"/>
                <a:cs typeface="Verdana" panose="020B0604030504040204" pitchFamily="34" charset="0"/>
              </a:rPr>
              <a:t>	</a:t>
            </a:r>
            <a:r>
              <a:rPr lang="en-US" sz="16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(flip the traditional testing pyramid and scope)</a:t>
            </a:r>
          </a:p>
          <a:p>
            <a:pPr lvl="4" defTabSz="914400" eaLnBrk="0" hangingPunct="0">
              <a:buFont typeface="Wingdings" panose="05000000000000000000" pitchFamily="2" charset="2"/>
              <a:buChar char="§"/>
              <a:tabLst>
                <a:tab pos="9144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 Scenarios, Test Cases and Test Data are transient </a:t>
            </a:r>
          </a:p>
          <a:p>
            <a:pPr marL="914400" lvl="5" defTabSz="914400" eaLnBrk="0" hangingPunct="0">
              <a:buClr>
                <a:srgbClr val="C00000"/>
              </a:buClr>
              <a:buFont typeface="Arial" panose="020B0604020202020204" pitchFamily="34" charset="0"/>
              <a:buChar char="•"/>
              <a:tabLst>
                <a:tab pos="914400" algn="l"/>
              </a:tabLst>
            </a:pPr>
            <a:r>
              <a:rPr lang="en-US" sz="1600" dirty="0">
                <a:solidFill>
                  <a:schemeClr val="tx1"/>
                </a:solidFill>
                <a:latin typeface="+mn-lt"/>
              </a:rPr>
              <a:t>Behavioral Driven Development used to collaborate and tell a story</a:t>
            </a:r>
            <a:endParaRPr lang="en-US" sz="1600" dirty="0">
              <a:solidFill>
                <a:schemeClr val="tx1"/>
              </a:solidFill>
              <a:latin typeface="+mn-lt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lvl="2" defTabSz="914400" eaLnBrk="0" hangingPunct="0">
              <a:tabLst>
                <a:tab pos="9144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Test Execution Across Environments (Local, QA, Dev, Stage, Production)</a:t>
            </a:r>
          </a:p>
          <a:p>
            <a:pPr lvl="2" defTabSz="914400" eaLnBrk="0" hangingPunct="0">
              <a:tabLst>
                <a:tab pos="9144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  <a:ea typeface="Verdana" panose="020B0604030504040204" pitchFamily="34" charset="0"/>
                <a:cs typeface="Verdana" panose="020B0604030504040204" pitchFamily="34" charset="0"/>
              </a:rPr>
              <a:t>Growing knowledge of Scripting / Programming within Manual QA Team</a:t>
            </a:r>
          </a:p>
          <a:p>
            <a:pPr lvl="2" defTabSz="914400" eaLnBrk="0" hangingPunct="0">
              <a:tabLst>
                <a:tab pos="914400" algn="l"/>
              </a:tabLst>
            </a:pPr>
            <a:r>
              <a:rPr lang="en-US" sz="1800" dirty="0">
                <a:solidFill>
                  <a:schemeClr val="tx1"/>
                </a:solidFill>
                <a:latin typeface="+mn-lt"/>
              </a:rPr>
              <a:t>Investment in People, Process, &amp; Tools towards rapid delivery</a:t>
            </a:r>
          </a:p>
        </p:txBody>
      </p:sp>
    </p:spTree>
    <p:extLst>
      <p:ext uri="{BB962C8B-B14F-4D97-AF65-F5344CB8AC3E}">
        <p14:creationId xmlns:p14="http://schemas.microsoft.com/office/powerpoint/2010/main" val="9717247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29B3864-147B-4291-819C-CC39F1A960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F913C8-17C4-FB4D-9EC3-D615C3C027F0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0C1B81-586B-4615-816A-30A53C6934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Agile Testing Mechanics: What we need to know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8B0BA9B-CD82-4402-8F92-F41DDC9980B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974339"/>
              </p:ext>
            </p:extLst>
          </p:nvPr>
        </p:nvGraphicFramePr>
        <p:xfrm>
          <a:off x="727141" y="850695"/>
          <a:ext cx="7680261" cy="423450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70069">
                  <a:extLst>
                    <a:ext uri="{9D8B030D-6E8A-4147-A177-3AD203B41FA5}">
                      <a16:colId xmlns:a16="http://schemas.microsoft.com/office/drawing/2014/main" val="1357599179"/>
                    </a:ext>
                  </a:extLst>
                </a:gridCol>
                <a:gridCol w="2755096">
                  <a:extLst>
                    <a:ext uri="{9D8B030D-6E8A-4147-A177-3AD203B41FA5}">
                      <a16:colId xmlns:a16="http://schemas.microsoft.com/office/drawing/2014/main" val="1285071381"/>
                    </a:ext>
                  </a:extLst>
                </a:gridCol>
                <a:gridCol w="2755096">
                  <a:extLst>
                    <a:ext uri="{9D8B030D-6E8A-4147-A177-3AD203B41FA5}">
                      <a16:colId xmlns:a16="http://schemas.microsoft.com/office/drawing/2014/main" val="4035166468"/>
                    </a:ext>
                  </a:extLst>
                </a:gridCol>
              </a:tblGrid>
              <a:tr h="251153"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</a:rPr>
                        <a:t>Measurement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Formula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</a:rPr>
                        <a:t>Goal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2649896"/>
                  </a:ext>
                </a:extLst>
              </a:tr>
              <a:tr h="586023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Business Value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% of Test Case Coverage , requires tagging product features</a:t>
                      </a:r>
                    </a:p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Features by Priority and Percentage as per KPI of product performance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83620"/>
                  </a:ext>
                </a:extLst>
              </a:tr>
              <a:tr h="418588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Effectiveness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Number of Defects found </a:t>
                      </a:r>
                    </a:p>
                    <a:p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Reduce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06992225"/>
                  </a:ext>
                </a:extLst>
              </a:tr>
              <a:tr h="418588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Efficiency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Number of Test cases executed divided by unit of time (i.e. seconds, minutes, hours)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Increase #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6665188"/>
                  </a:ext>
                </a:extLst>
              </a:tr>
              <a:tr h="1758069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Cost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ROI = (Manual Testing Cost - Automation Cost)/Automation Cost</a:t>
                      </a:r>
                    </a:p>
                    <a:p>
                      <a:endParaRPr lang="en-US" sz="1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Automation Cost =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Price Of Hardware + Price of Software(Tools) + Development Cost + Maintenance Cost + Execution Cost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			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Manual Testing Cost = 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+mn-lt"/>
                        </a:rPr>
                        <a:t>Development Cost + Maintenance Cost + Execution Cost</a:t>
                      </a:r>
                    </a:p>
                    <a:p>
                      <a:endParaRPr lang="en-US" sz="10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/>
                        <a:t>Reduce $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93992"/>
                  </a:ext>
                </a:extLst>
              </a:tr>
              <a:tr h="639914"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Burndown Chart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Test State:  What is Complete?  What is In Progress? What is Not Started?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>
                          <a:solidFill>
                            <a:schemeClr val="tx1"/>
                          </a:solidFill>
                          <a:latin typeface="+mn-lt"/>
                        </a:rPr>
                        <a:t>Increase % Complete</a:t>
                      </a:r>
                      <a:endParaRPr lang="en-US" sz="10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799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406847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Genesis.thmx</Template>
  <TotalTime>12100</TotalTime>
  <Words>2088</Words>
  <Application>Microsoft Office PowerPoint</Application>
  <PresentationFormat>On-screen Show (16:9)</PresentationFormat>
  <Paragraphs>422</Paragraphs>
  <Slides>35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1" baseType="lpstr">
      <vt:lpstr>Arial</vt:lpstr>
      <vt:lpstr>Calibri</vt:lpstr>
      <vt:lpstr>Cooper Black</vt:lpstr>
      <vt:lpstr>Verdana</vt:lpstr>
      <vt:lpstr>Wingdings</vt:lpstr>
      <vt:lpstr>Office Theme</vt:lpstr>
      <vt:lpstr>PowerPoint Presentation</vt:lpstr>
      <vt:lpstr>Introduction</vt:lpstr>
      <vt:lpstr>Today’s Topics</vt:lpstr>
      <vt:lpstr>PowerPoint Presentation</vt:lpstr>
      <vt:lpstr>Waterfall vs Agile: What do we do differently?</vt:lpstr>
      <vt:lpstr>Waterfall vs Agile: Test Case Scenario</vt:lpstr>
      <vt:lpstr>Waterfall vs Agile: How do we do it differently?</vt:lpstr>
      <vt:lpstr>Agile Testing Mechanics: Engineering Partnership</vt:lpstr>
      <vt:lpstr>Agile Testing Mechanics: What we need to know</vt:lpstr>
      <vt:lpstr>Agile Testing Mechanics: What we need to measure</vt:lpstr>
      <vt:lpstr>Agile Testing Mechanics: How we tell the story</vt:lpstr>
      <vt:lpstr>Spec Flow Gherkin Language Usage</vt:lpstr>
      <vt:lpstr>Let’s Automate with BDD in mind…. </vt:lpstr>
      <vt:lpstr>Spec Flow Scenario: Behavior is automated</vt:lpstr>
      <vt:lpstr>Spec Flow Scenario: UI Maps &amp; Page Object defined</vt:lpstr>
      <vt:lpstr>Spec Flow Selling Points</vt:lpstr>
      <vt:lpstr>PowerPoint Presentation</vt:lpstr>
      <vt:lpstr>Continuous Definitions</vt:lpstr>
      <vt:lpstr>DevOps Word Soup</vt:lpstr>
      <vt:lpstr>DevOps Journey: Microsoft Engineering Challenges</vt:lpstr>
      <vt:lpstr>DevOps Journey: Successful Engineering Behaviors </vt:lpstr>
      <vt:lpstr>Architecture Continuously Delivering an MVP</vt:lpstr>
      <vt:lpstr>Continuous Integration : Continuous Delivery : Continuous Quality</vt:lpstr>
      <vt:lpstr>Consider ‘DevTestOps’ – Put ‘Testing’ into DevOps</vt:lpstr>
      <vt:lpstr>Food for Thought – Could we do this? </vt:lpstr>
      <vt:lpstr>PowerPoint Presentation</vt:lpstr>
      <vt:lpstr>“I like my job” vs “I like how I do my job”</vt:lpstr>
      <vt:lpstr>Everyone owns Quality and Testing</vt:lpstr>
      <vt:lpstr>How Engineers should think about product quality?</vt:lpstr>
      <vt:lpstr>Common Goals yield Common Roles</vt:lpstr>
      <vt:lpstr>QA Career Routes</vt:lpstr>
      <vt:lpstr>PowerPoint Presentation</vt:lpstr>
      <vt:lpstr>Designing Your Continuous Roadmap</vt:lpstr>
      <vt:lpstr>Designing Your Continuous Roadmap: Capabilities</vt:lpstr>
      <vt:lpstr>PowerPoint Presentation</vt:lpstr>
    </vt:vector>
  </TitlesOfParts>
  <Company>Ogilvy &amp; Mather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Ogilvy</dc:creator>
  <cp:lastModifiedBy>Sara Joseph</cp:lastModifiedBy>
  <cp:revision>422</cp:revision>
  <dcterms:created xsi:type="dcterms:W3CDTF">2013-10-29T18:04:28Z</dcterms:created>
  <dcterms:modified xsi:type="dcterms:W3CDTF">2017-07-26T23:14:54Z</dcterms:modified>
</cp:coreProperties>
</file>