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2"/>
  </p:notesMasterIdLst>
  <p:sldIdLst>
    <p:sldId id="278" r:id="rId2"/>
    <p:sldId id="281" r:id="rId3"/>
    <p:sldId id="282" r:id="rId4"/>
    <p:sldId id="283" r:id="rId5"/>
    <p:sldId id="280" r:id="rId6"/>
    <p:sldId id="293" r:id="rId7"/>
    <p:sldId id="294" r:id="rId8"/>
    <p:sldId id="260" r:id="rId9"/>
    <p:sldId id="289" r:id="rId10"/>
    <p:sldId id="261" r:id="rId11"/>
    <p:sldId id="262" r:id="rId12"/>
    <p:sldId id="287" r:id="rId13"/>
    <p:sldId id="263" r:id="rId14"/>
    <p:sldId id="286" r:id="rId15"/>
    <p:sldId id="288" r:id="rId16"/>
    <p:sldId id="264" r:id="rId17"/>
    <p:sldId id="265" r:id="rId18"/>
    <p:sldId id="290" r:id="rId19"/>
    <p:sldId id="268" r:id="rId20"/>
    <p:sldId id="266" r:id="rId21"/>
    <p:sldId id="267" r:id="rId22"/>
    <p:sldId id="272" r:id="rId23"/>
    <p:sldId id="273" r:id="rId24"/>
    <p:sldId id="270" r:id="rId25"/>
    <p:sldId id="271" r:id="rId26"/>
    <p:sldId id="291" r:id="rId27"/>
    <p:sldId id="274" r:id="rId28"/>
    <p:sldId id="275" r:id="rId29"/>
    <p:sldId id="276" r:id="rId30"/>
    <p:sldId id="284"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1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453B64-05FA-4845-BBC3-833B954D2112}" type="datetimeFigureOut">
              <a:rPr lang="en-US" smtClean="0"/>
              <a:pPr/>
              <a:t>1/22/2013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BC50BA-532F-45D2-A860-F493E7E9500E}" type="slidenum">
              <a:rPr lang="en-US" smtClean="0"/>
              <a:pPr/>
              <a:t>‹#›</a:t>
            </a:fld>
            <a:endParaRPr lang="en-US"/>
          </a:p>
        </p:txBody>
      </p:sp>
    </p:spTree>
    <p:extLst>
      <p:ext uri="{BB962C8B-B14F-4D97-AF65-F5344CB8AC3E}">
        <p14:creationId xmlns:p14="http://schemas.microsoft.com/office/powerpoint/2010/main" val="52431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8CAE7B-7678-495A-90A1-6A13AC43CD1A}" type="slidenum">
              <a:rPr lang="en-US" smtClean="0"/>
              <a:pPr/>
              <a:t>8</a:t>
            </a:fld>
            <a:endParaRPr lang="en-US"/>
          </a:p>
        </p:txBody>
      </p:sp>
    </p:spTree>
    <p:extLst>
      <p:ext uri="{BB962C8B-B14F-4D97-AF65-F5344CB8AC3E}">
        <p14:creationId xmlns:p14="http://schemas.microsoft.com/office/powerpoint/2010/main" val="1581146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8CAE7B-7678-495A-90A1-6A13AC43CD1A}" type="slidenum">
              <a:rPr lang="en-US" smtClean="0"/>
              <a:pPr/>
              <a:t>10</a:t>
            </a:fld>
            <a:endParaRPr lang="en-US"/>
          </a:p>
        </p:txBody>
      </p:sp>
    </p:spTree>
    <p:extLst>
      <p:ext uri="{BB962C8B-B14F-4D97-AF65-F5344CB8AC3E}">
        <p14:creationId xmlns:p14="http://schemas.microsoft.com/office/powerpoint/2010/main" val="1783233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8CAE7B-7678-495A-90A1-6A13AC43CD1A}" type="slidenum">
              <a:rPr lang="en-US" smtClean="0"/>
              <a:pPr/>
              <a:t>16</a:t>
            </a:fld>
            <a:endParaRPr lang="en-US"/>
          </a:p>
        </p:txBody>
      </p:sp>
    </p:spTree>
    <p:extLst>
      <p:ext uri="{BB962C8B-B14F-4D97-AF65-F5344CB8AC3E}">
        <p14:creationId xmlns:p14="http://schemas.microsoft.com/office/powerpoint/2010/main" val="1569681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8CAE7B-7678-495A-90A1-6A13AC43CD1A}" type="slidenum">
              <a:rPr lang="en-US" smtClean="0"/>
              <a:pPr/>
              <a:t>17</a:t>
            </a:fld>
            <a:endParaRPr lang="en-US"/>
          </a:p>
        </p:txBody>
      </p:sp>
    </p:spTree>
    <p:extLst>
      <p:ext uri="{BB962C8B-B14F-4D97-AF65-F5344CB8AC3E}">
        <p14:creationId xmlns:p14="http://schemas.microsoft.com/office/powerpoint/2010/main" val="3873392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8CAE7B-7678-495A-90A1-6A13AC43CD1A}" type="slidenum">
              <a:rPr lang="en-US" smtClean="0"/>
              <a:pPr/>
              <a:t>19</a:t>
            </a:fld>
            <a:endParaRPr lang="en-US"/>
          </a:p>
        </p:txBody>
      </p:sp>
    </p:spTree>
    <p:extLst>
      <p:ext uri="{BB962C8B-B14F-4D97-AF65-F5344CB8AC3E}">
        <p14:creationId xmlns:p14="http://schemas.microsoft.com/office/powerpoint/2010/main" val="3915070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8CAE7B-7678-495A-90A1-6A13AC43CD1A}" type="slidenum">
              <a:rPr lang="en-US" smtClean="0"/>
              <a:pPr/>
              <a:t>24</a:t>
            </a:fld>
            <a:endParaRPr lang="en-US"/>
          </a:p>
        </p:txBody>
      </p:sp>
    </p:spTree>
    <p:extLst>
      <p:ext uri="{BB962C8B-B14F-4D97-AF65-F5344CB8AC3E}">
        <p14:creationId xmlns:p14="http://schemas.microsoft.com/office/powerpoint/2010/main" val="2113873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8CAE7B-7678-495A-90A1-6A13AC43CD1A}" type="slidenum">
              <a:rPr lang="en-US" smtClean="0"/>
              <a:pPr/>
              <a:t>27</a:t>
            </a:fld>
            <a:endParaRPr lang="en-US"/>
          </a:p>
        </p:txBody>
      </p:sp>
    </p:spTree>
    <p:extLst>
      <p:ext uri="{BB962C8B-B14F-4D97-AF65-F5344CB8AC3E}">
        <p14:creationId xmlns:p14="http://schemas.microsoft.com/office/powerpoint/2010/main" val="2062686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8CAE7B-7678-495A-90A1-6A13AC43CD1A}" type="slidenum">
              <a:rPr lang="en-US" smtClean="0"/>
              <a:pPr/>
              <a:t>28</a:t>
            </a:fld>
            <a:endParaRPr lang="en-US"/>
          </a:p>
        </p:txBody>
      </p:sp>
    </p:spTree>
    <p:extLst>
      <p:ext uri="{BB962C8B-B14F-4D97-AF65-F5344CB8AC3E}">
        <p14:creationId xmlns:p14="http://schemas.microsoft.com/office/powerpoint/2010/main" val="2062686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B4EA5FF-9027-4893-A9DB-2CB949EDB72F}" type="datetimeFigureOut">
              <a:rPr lang="en-US" smtClean="0"/>
              <a:pPr/>
              <a:t>1/22/2013</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24E4BBCC-6F76-4509-8414-78AA4FB64761}" type="slidenum">
              <a:rPr lang="en-US" smtClean="0"/>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4EA5FF-9027-4893-A9DB-2CB949EDB72F}" type="datetimeFigureOut">
              <a:rPr lang="en-US" smtClean="0"/>
              <a:pPr/>
              <a:t>1/22/2013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E4BBCC-6F76-4509-8414-78AA4FB64761}"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4EA5FF-9027-4893-A9DB-2CB949EDB72F}" type="datetimeFigureOut">
              <a:rPr lang="en-US" smtClean="0"/>
              <a:pPr/>
              <a:t>1/22/2013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E4BBCC-6F76-4509-8414-78AA4FB64761}" type="slidenum">
              <a:rPr lang="en-US" smtClean="0"/>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4EA5FF-9027-4893-A9DB-2CB949EDB72F}" type="datetimeFigureOut">
              <a:rPr lang="en-US" smtClean="0"/>
              <a:pPr/>
              <a:t>1/22/2013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E4BBCC-6F76-4509-8414-78AA4FB64761}" type="slidenum">
              <a:rPr lang="en-US" smtClean="0"/>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6B4EA5FF-9027-4893-A9DB-2CB949EDB72F}" type="datetimeFigureOut">
              <a:rPr lang="en-US" smtClean="0"/>
              <a:pPr/>
              <a:t>1/22/2013</a:t>
            </a:fld>
            <a:endParaRPr lang="en-US"/>
          </a:p>
        </p:txBody>
      </p:sp>
      <p:sp>
        <p:nvSpPr>
          <p:cNvPr id="8" name="Slide Number Placeholder 7"/>
          <p:cNvSpPr>
            <a:spLocks noGrp="1"/>
          </p:cNvSpPr>
          <p:nvPr>
            <p:ph type="sldNum" sz="quarter" idx="11"/>
          </p:nvPr>
        </p:nvSpPr>
        <p:spPr/>
        <p:txBody>
          <a:bodyPr/>
          <a:lstStyle/>
          <a:p>
            <a:fld id="{24E4BBCC-6F76-4509-8414-78AA4FB64761}"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B4EA5FF-9027-4893-A9DB-2CB949EDB72F}" type="datetimeFigureOut">
              <a:rPr lang="en-US" smtClean="0"/>
              <a:pPr/>
              <a:t>1/22/2013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E4BBCC-6F76-4509-8414-78AA4FB64761}" type="slidenum">
              <a:rPr lang="en-US" smtClean="0"/>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B4EA5FF-9027-4893-A9DB-2CB949EDB72F}" type="datetimeFigureOut">
              <a:rPr lang="en-US" smtClean="0"/>
              <a:pPr/>
              <a:t>1/22/2013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E4BBCC-6F76-4509-8414-78AA4FB64761}" type="slidenum">
              <a:rPr lang="en-US" smtClean="0"/>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4EA5FF-9027-4893-A9DB-2CB949EDB72F}" type="datetimeFigureOut">
              <a:rPr lang="en-US" smtClean="0"/>
              <a:pPr/>
              <a:t>1/22/2013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E4BBCC-6F76-4509-8414-78AA4FB64761}"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4EA5FF-9027-4893-A9DB-2CB949EDB72F}" type="datetimeFigureOut">
              <a:rPr lang="en-US" smtClean="0"/>
              <a:pPr/>
              <a:t>1/22/2013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E4BBCC-6F76-4509-8414-78AA4FB64761}"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4EA5FF-9027-4893-A9DB-2CB949EDB72F}" type="datetimeFigureOut">
              <a:rPr lang="en-US" smtClean="0"/>
              <a:pPr/>
              <a:t>1/22/2013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E4BBCC-6F76-4509-8414-78AA4FB64761}"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4EA5FF-9027-4893-A9DB-2CB949EDB72F}" type="datetimeFigureOut">
              <a:rPr lang="en-US" smtClean="0"/>
              <a:pPr/>
              <a:t>1/22/2013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24E4BBCC-6F76-4509-8414-78AA4FB64761}" type="slidenum">
              <a:rPr lang="en-US" smtClean="0"/>
              <a:pPr/>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6B4EA5FF-9027-4893-A9DB-2CB949EDB72F}" type="datetimeFigureOut">
              <a:rPr lang="en-US" smtClean="0"/>
              <a:pPr/>
              <a:t>1/22/2013</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24E4BBCC-6F76-4509-8414-78AA4FB64761}" type="slidenum">
              <a:rPr lang="en-US" smtClean="0"/>
              <a:pPr/>
              <a:t>‹#›</a:t>
            </a:fld>
            <a:endParaRPr lang="en-US"/>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smtClean="0"/>
              <a:t>The UAT “Chess Game” – how to play your pieces so everyone wins!</a:t>
            </a:r>
            <a:endParaRPr lang="en-US" sz="4000" dirty="0"/>
          </a:p>
        </p:txBody>
      </p:sp>
      <p:sp>
        <p:nvSpPr>
          <p:cNvPr id="3" name="Subtitle 2"/>
          <p:cNvSpPr>
            <a:spLocks noGrp="1"/>
          </p:cNvSpPr>
          <p:nvPr>
            <p:ph type="subTitle" idx="1"/>
          </p:nvPr>
        </p:nvSpPr>
        <p:spPr/>
        <p:txBody>
          <a:bodyPr>
            <a:normAutofit/>
          </a:bodyPr>
          <a:lstStyle/>
          <a:p>
            <a:r>
              <a:rPr lang="en-US" dirty="0" smtClean="0">
                <a:solidFill>
                  <a:schemeClr val="accent3">
                    <a:lumMod val="50000"/>
                  </a:schemeClr>
                </a:solidFill>
              </a:rPr>
              <a:t>Dr. Glenn A. Stout</a:t>
            </a:r>
          </a:p>
          <a:p>
            <a:r>
              <a:rPr lang="en-US" dirty="0" smtClean="0">
                <a:solidFill>
                  <a:schemeClr val="accent3">
                    <a:lumMod val="50000"/>
                  </a:schemeClr>
                </a:solidFill>
              </a:rPr>
              <a:t>Technology Consultant</a:t>
            </a:r>
            <a:endParaRPr lang="en-US" dirty="0">
              <a:solidFill>
                <a:schemeClr val="accent3">
                  <a:lumMod val="50000"/>
                </a:schemeClr>
              </a:solidFill>
            </a:endParaRPr>
          </a:p>
        </p:txBody>
      </p:sp>
      <p:pic>
        <p:nvPicPr>
          <p:cNvPr id="3074" name="Picture 2" descr="C:\Users\Dr. Glenn A. Stout\AppData\Local\Microsoft\Windows\Temporary Internet Files\Content.IE5\KTUPS54N\MP90040158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3431931"/>
            <a:ext cx="2081784" cy="3121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714443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077200" cy="1371600"/>
          </a:xfrm>
        </p:spPr>
        <p:txBody>
          <a:bodyPr/>
          <a:lstStyle/>
          <a:p>
            <a:r>
              <a:rPr lang="en-US" dirty="0" smtClean="0">
                <a:solidFill>
                  <a:schemeClr val="accent3">
                    <a:lumMod val="50000"/>
                  </a:schemeClr>
                </a:solidFill>
              </a:rPr>
              <a:t>People</a:t>
            </a:r>
            <a:r>
              <a:rPr lang="en-US" dirty="0">
                <a:solidFill>
                  <a:schemeClr val="accent3">
                    <a:lumMod val="50000"/>
                  </a:schemeClr>
                </a:solidFill>
              </a:rPr>
              <a:t> </a:t>
            </a:r>
            <a:r>
              <a:rPr lang="en-US" dirty="0" smtClean="0">
                <a:solidFill>
                  <a:schemeClr val="accent3">
                    <a:lumMod val="50000"/>
                  </a:schemeClr>
                </a:solidFill>
              </a:rPr>
              <a:t>– </a:t>
            </a:r>
            <a:br>
              <a:rPr lang="en-US" dirty="0" smtClean="0">
                <a:solidFill>
                  <a:schemeClr val="accent3">
                    <a:lumMod val="50000"/>
                  </a:schemeClr>
                </a:solidFill>
              </a:rPr>
            </a:br>
            <a:r>
              <a:rPr lang="en-US" dirty="0" smtClean="0">
                <a:solidFill>
                  <a:schemeClr val="accent3">
                    <a:lumMod val="50000"/>
                  </a:schemeClr>
                </a:solidFill>
              </a:rPr>
              <a:t>The king and queen</a:t>
            </a:r>
            <a:endParaRPr lang="en-US" dirty="0">
              <a:solidFill>
                <a:schemeClr val="accent3">
                  <a:lumMod val="50000"/>
                </a:schemeClr>
              </a:solidFill>
            </a:endParaRPr>
          </a:p>
        </p:txBody>
      </p:sp>
      <p:sp>
        <p:nvSpPr>
          <p:cNvPr id="3" name="Content Placeholder 2"/>
          <p:cNvSpPr>
            <a:spLocks noGrp="1"/>
          </p:cNvSpPr>
          <p:nvPr>
            <p:ph idx="1"/>
          </p:nvPr>
        </p:nvSpPr>
        <p:spPr>
          <a:xfrm>
            <a:off x="457200" y="1714826"/>
            <a:ext cx="8153400" cy="4411338"/>
          </a:xfrm>
        </p:spPr>
        <p:txBody>
          <a:bodyPr>
            <a:noAutofit/>
          </a:bodyPr>
          <a:lstStyle/>
          <a:p>
            <a:r>
              <a:rPr lang="en-US" sz="2400" dirty="0" smtClean="0"/>
              <a:t>The project needs </a:t>
            </a:r>
            <a:r>
              <a:rPr lang="en-US" sz="2400" b="1" dirty="0" smtClean="0"/>
              <a:t>a Sponsor from the BUSINESS</a:t>
            </a:r>
          </a:p>
          <a:p>
            <a:r>
              <a:rPr lang="en-US" sz="2000" dirty="0" smtClean="0"/>
              <a:t>Ensure that the </a:t>
            </a:r>
            <a:r>
              <a:rPr lang="en-US" sz="2000" u="sng" dirty="0" smtClean="0">
                <a:solidFill>
                  <a:schemeClr val="accent3">
                    <a:lumMod val="75000"/>
                  </a:schemeClr>
                </a:solidFill>
              </a:rPr>
              <a:t>users</a:t>
            </a:r>
            <a:r>
              <a:rPr lang="en-US" sz="2000" dirty="0" smtClean="0"/>
              <a:t> have a key person in charge – who is involved significantly.</a:t>
            </a:r>
          </a:p>
          <a:p>
            <a:pPr lvl="1"/>
            <a:r>
              <a:rPr lang="en-US" sz="2000" dirty="0" smtClean="0"/>
              <a:t>UAT ‘Face’ needs to be that of a user – not someone from IT</a:t>
            </a:r>
          </a:p>
          <a:p>
            <a:pPr lvl="1"/>
            <a:r>
              <a:rPr lang="en-US" sz="2000" dirty="0" smtClean="0"/>
              <a:t>UAT User Lead should work hand in hand with the IT UAT Lead</a:t>
            </a:r>
          </a:p>
          <a:p>
            <a:pPr indent="-182880"/>
            <a:endParaRPr lang="en-US" dirty="0"/>
          </a:p>
        </p:txBody>
      </p:sp>
      <p:pic>
        <p:nvPicPr>
          <p:cNvPr id="7170" name="Picture 2" descr="C:\Users\Dr. Glenn A. Stout\AppData\Local\Microsoft\Windows\Temporary Internet Files\Content.IE5\KTUPS54N\MP90040158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3962400"/>
            <a:ext cx="1776835" cy="2663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160616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001000" cy="1371600"/>
          </a:xfrm>
        </p:spPr>
        <p:txBody>
          <a:bodyPr>
            <a:normAutofit fontScale="90000"/>
          </a:bodyPr>
          <a:lstStyle/>
          <a:p>
            <a:r>
              <a:rPr lang="en-US" dirty="0" smtClean="0">
                <a:solidFill>
                  <a:schemeClr val="accent3">
                    <a:lumMod val="50000"/>
                  </a:schemeClr>
                </a:solidFill>
              </a:rPr>
              <a:t>People – </a:t>
            </a:r>
            <a:br>
              <a:rPr lang="en-US" dirty="0" smtClean="0">
                <a:solidFill>
                  <a:schemeClr val="accent3">
                    <a:lumMod val="50000"/>
                  </a:schemeClr>
                </a:solidFill>
              </a:rPr>
            </a:br>
            <a:r>
              <a:rPr lang="en-US" dirty="0" smtClean="0">
                <a:solidFill>
                  <a:schemeClr val="accent3">
                    <a:lumMod val="50000"/>
                  </a:schemeClr>
                </a:solidFill>
              </a:rPr>
              <a:t>PUT the Pieces on the board</a:t>
            </a:r>
            <a:endParaRPr lang="en-US" dirty="0">
              <a:solidFill>
                <a:schemeClr val="accent3">
                  <a:lumMod val="50000"/>
                </a:schemeClr>
              </a:solidFill>
            </a:endParaRPr>
          </a:p>
        </p:txBody>
      </p:sp>
      <p:sp>
        <p:nvSpPr>
          <p:cNvPr id="3" name="Content Placeholder 2"/>
          <p:cNvSpPr>
            <a:spLocks noGrp="1"/>
          </p:cNvSpPr>
          <p:nvPr>
            <p:ph idx="1"/>
          </p:nvPr>
        </p:nvSpPr>
        <p:spPr>
          <a:xfrm>
            <a:off x="457200" y="1752600"/>
            <a:ext cx="4648200" cy="4800600"/>
          </a:xfrm>
        </p:spPr>
        <p:txBody>
          <a:bodyPr>
            <a:normAutofit fontScale="92500"/>
          </a:bodyPr>
          <a:lstStyle/>
          <a:p>
            <a:r>
              <a:rPr lang="en-US" sz="2400" b="1" dirty="0" smtClean="0"/>
              <a:t>Define Roles and Responsibilities</a:t>
            </a:r>
          </a:p>
          <a:p>
            <a:pPr lvl="1"/>
            <a:r>
              <a:rPr lang="en-US" sz="2000" dirty="0" smtClean="0"/>
              <a:t>Clearly define roles and responsibilities for testers (Pawns)</a:t>
            </a:r>
          </a:p>
          <a:p>
            <a:pPr lvl="1"/>
            <a:r>
              <a:rPr lang="en-US" sz="2000" dirty="0" smtClean="0"/>
              <a:t>As well as the team leaders (Bishops and Knights)</a:t>
            </a:r>
          </a:p>
          <a:p>
            <a:r>
              <a:rPr lang="en-US" sz="2400" b="1" dirty="0" smtClean="0"/>
              <a:t>Create an Organization Chart</a:t>
            </a:r>
          </a:p>
          <a:p>
            <a:pPr lvl="1"/>
            <a:r>
              <a:rPr lang="en-US" sz="2000" dirty="0" smtClean="0"/>
              <a:t>One picture is worth 10,000 words – and people like seeing org charts – they need to know exactly where they fit into this testing approach.</a:t>
            </a:r>
          </a:p>
          <a:p>
            <a:pPr lvl="1"/>
            <a:r>
              <a:rPr lang="en-US" sz="2000" dirty="0" smtClean="0"/>
              <a:t>It may look like a matrix, </a:t>
            </a:r>
            <a:r>
              <a:rPr lang="en-US" sz="2000" b="1" dirty="0" smtClean="0"/>
              <a:t>but make it clear who they will take their ‘day to day’ testing direction from.</a:t>
            </a:r>
          </a:p>
          <a:p>
            <a:endParaRPr lang="en-US" dirty="0"/>
          </a:p>
        </p:txBody>
      </p:sp>
      <p:pic>
        <p:nvPicPr>
          <p:cNvPr id="8194" name="Picture 2" descr="C:\Users\Dr. Glenn A. Stout\AppData\Local\Microsoft\Windows\Temporary Internet Files\Content.IE5\KTUPS54N\MP90017791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1752600"/>
            <a:ext cx="36576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97094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lumMod val="50000"/>
                  </a:schemeClr>
                </a:solidFill>
              </a:rPr>
              <a:t>The board</a:t>
            </a:r>
            <a:endParaRPr lang="en-US" dirty="0">
              <a:solidFill>
                <a:schemeClr val="accent3">
                  <a:lumMod val="50000"/>
                </a:schemeClr>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80819212"/>
              </p:ext>
            </p:extLst>
          </p:nvPr>
        </p:nvGraphicFramePr>
        <p:xfrm>
          <a:off x="533400" y="1752600"/>
          <a:ext cx="7620000" cy="3200400"/>
        </p:xfrm>
        <a:graphic>
          <a:graphicData uri="http://schemas.openxmlformats.org/drawingml/2006/table">
            <a:tbl>
              <a:tblPr firstRow="1" bandRow="1">
                <a:tableStyleId>{5940675A-B579-460E-94D1-54222C63F5DA}</a:tableStyleId>
              </a:tblPr>
              <a:tblGrid>
                <a:gridCol w="1524000"/>
                <a:gridCol w="1524000"/>
                <a:gridCol w="1524000"/>
                <a:gridCol w="1524000"/>
                <a:gridCol w="1524000"/>
              </a:tblGrid>
              <a:tr h="856158">
                <a:tc>
                  <a:txBody>
                    <a:bodyPr/>
                    <a:lstStyle/>
                    <a:p>
                      <a:r>
                        <a:rPr lang="en-US" dirty="0" smtClean="0"/>
                        <a:t>Departments/Processes</a:t>
                      </a:r>
                      <a:endParaRPr lang="en-US" dirty="0"/>
                    </a:p>
                  </a:txBody>
                  <a:tcPr>
                    <a:solidFill>
                      <a:schemeClr val="tx2">
                        <a:lumMod val="40000"/>
                        <a:lumOff val="60000"/>
                      </a:schemeClr>
                    </a:solidFill>
                  </a:tcPr>
                </a:tc>
                <a:tc>
                  <a:txBody>
                    <a:bodyPr/>
                    <a:lstStyle/>
                    <a:p>
                      <a:pPr algn="ctr"/>
                      <a:r>
                        <a:rPr lang="en-US" dirty="0" smtClean="0"/>
                        <a:t>Accounts Payable</a:t>
                      </a:r>
                      <a:endParaRPr lang="en-US" dirty="0"/>
                    </a:p>
                  </a:txBody>
                  <a:tcPr>
                    <a:solidFill>
                      <a:schemeClr val="tx2">
                        <a:lumMod val="20000"/>
                        <a:lumOff val="80000"/>
                      </a:schemeClr>
                    </a:solidFill>
                  </a:tcPr>
                </a:tc>
                <a:tc>
                  <a:txBody>
                    <a:bodyPr/>
                    <a:lstStyle/>
                    <a:p>
                      <a:pPr algn="ctr"/>
                      <a:r>
                        <a:rPr lang="en-US" dirty="0" smtClean="0"/>
                        <a:t>Human Resources</a:t>
                      </a:r>
                      <a:endParaRPr lang="en-US" dirty="0"/>
                    </a:p>
                  </a:txBody>
                  <a:tcPr>
                    <a:solidFill>
                      <a:schemeClr val="tx2">
                        <a:lumMod val="20000"/>
                        <a:lumOff val="80000"/>
                      </a:schemeClr>
                    </a:solidFill>
                  </a:tcPr>
                </a:tc>
                <a:tc>
                  <a:txBody>
                    <a:bodyPr/>
                    <a:lstStyle/>
                    <a:p>
                      <a:pPr algn="ctr"/>
                      <a:r>
                        <a:rPr lang="en-US" dirty="0" smtClean="0"/>
                        <a:t>Sales</a:t>
                      </a:r>
                      <a:endParaRPr lang="en-US" dirty="0"/>
                    </a:p>
                  </a:txBody>
                  <a:tcPr>
                    <a:solidFill>
                      <a:schemeClr val="tx2">
                        <a:lumMod val="20000"/>
                        <a:lumOff val="80000"/>
                      </a:schemeClr>
                    </a:solidFill>
                  </a:tcPr>
                </a:tc>
                <a:tc>
                  <a:txBody>
                    <a:bodyPr/>
                    <a:lstStyle/>
                    <a:p>
                      <a:pPr algn="ctr"/>
                      <a:r>
                        <a:rPr lang="en-US" dirty="0" smtClean="0"/>
                        <a:t>Accounts</a:t>
                      </a:r>
                      <a:r>
                        <a:rPr lang="en-US" baseline="0" dirty="0" smtClean="0"/>
                        <a:t> Receivable</a:t>
                      </a:r>
                      <a:endParaRPr lang="en-US" dirty="0"/>
                    </a:p>
                  </a:txBody>
                  <a:tcPr>
                    <a:solidFill>
                      <a:schemeClr val="tx2">
                        <a:lumMod val="20000"/>
                        <a:lumOff val="80000"/>
                      </a:schemeClr>
                    </a:solidFill>
                  </a:tcPr>
                </a:tc>
              </a:tr>
              <a:tr h="856158">
                <a:tc>
                  <a:txBody>
                    <a:bodyPr/>
                    <a:lstStyle/>
                    <a:p>
                      <a:r>
                        <a:rPr lang="en-US" dirty="0" smtClean="0"/>
                        <a:t>Process #1</a:t>
                      </a:r>
                      <a:endParaRPr lang="en-US" dirty="0"/>
                    </a:p>
                  </a:txBody>
                  <a:tcPr>
                    <a:solidFill>
                      <a:schemeClr val="tx2">
                        <a:lumMod val="20000"/>
                        <a:lumOff val="80000"/>
                      </a:schemeClr>
                    </a:solidFill>
                  </a:tcPr>
                </a:tc>
                <a:tc>
                  <a:txBody>
                    <a:bodyPr/>
                    <a:lstStyle/>
                    <a:p>
                      <a:pPr algn="ctr"/>
                      <a:r>
                        <a:rPr lang="en-US" dirty="0" smtClean="0"/>
                        <a:t>User 1</a:t>
                      </a:r>
                    </a:p>
                    <a:p>
                      <a:pPr algn="ctr"/>
                      <a:r>
                        <a:rPr lang="en-US" dirty="0" smtClean="0"/>
                        <a:t>User 2</a:t>
                      </a:r>
                      <a:endParaRPr lang="en-US" dirty="0"/>
                    </a:p>
                  </a:txBody>
                  <a:tcPr/>
                </a:tc>
                <a:tc>
                  <a:txBody>
                    <a:bodyPr/>
                    <a:lstStyle/>
                    <a:p>
                      <a:pPr algn="ctr"/>
                      <a:r>
                        <a:rPr lang="en-US" dirty="0" smtClean="0"/>
                        <a:t>User 3</a:t>
                      </a:r>
                      <a:endParaRPr lang="en-US" dirty="0"/>
                    </a:p>
                  </a:txBody>
                  <a:tcPr/>
                </a:tc>
                <a:tc>
                  <a:txBody>
                    <a:bodyPr/>
                    <a:lstStyle/>
                    <a:p>
                      <a:pPr algn="ctr"/>
                      <a:endParaRPr lang="en-US" dirty="0"/>
                    </a:p>
                  </a:txBody>
                  <a:tcPr/>
                </a:tc>
                <a:tc>
                  <a:txBody>
                    <a:bodyPr/>
                    <a:lstStyle/>
                    <a:p>
                      <a:pPr algn="ctr"/>
                      <a:r>
                        <a:rPr lang="en-US" dirty="0" smtClean="0"/>
                        <a:t>User 5</a:t>
                      </a:r>
                      <a:endParaRPr lang="en-US" dirty="0"/>
                    </a:p>
                  </a:txBody>
                  <a:tcPr/>
                </a:tc>
              </a:tr>
              <a:tr h="496028">
                <a:tc>
                  <a:txBody>
                    <a:bodyPr/>
                    <a:lstStyle/>
                    <a:p>
                      <a:r>
                        <a:rPr lang="en-US" dirty="0" smtClean="0"/>
                        <a:t>Process #2</a:t>
                      </a:r>
                      <a:endParaRPr lang="en-US" dirty="0"/>
                    </a:p>
                  </a:txBody>
                  <a:tcPr>
                    <a:solidFill>
                      <a:schemeClr val="tx2">
                        <a:lumMod val="20000"/>
                        <a:lumOff val="80000"/>
                      </a:schemeClr>
                    </a:solidFill>
                  </a:tcPr>
                </a:tc>
                <a:tc>
                  <a:txBody>
                    <a:bodyPr/>
                    <a:lstStyle/>
                    <a:p>
                      <a:pPr algn="ctr"/>
                      <a:r>
                        <a:rPr lang="en-US" dirty="0" smtClean="0"/>
                        <a:t>User 6</a:t>
                      </a:r>
                      <a:endParaRPr lang="en-US" dirty="0"/>
                    </a:p>
                  </a:txBody>
                  <a:tcPr/>
                </a:tc>
                <a:tc>
                  <a:txBody>
                    <a:bodyPr/>
                    <a:lstStyle/>
                    <a:p>
                      <a:pPr algn="ctr"/>
                      <a:r>
                        <a:rPr lang="en-US" dirty="0" smtClean="0"/>
                        <a:t>User 7</a:t>
                      </a:r>
                      <a:endParaRPr lang="en-US" dirty="0"/>
                    </a:p>
                  </a:txBody>
                  <a:tcPr/>
                </a:tc>
                <a:tc>
                  <a:txBody>
                    <a:bodyPr/>
                    <a:lstStyle/>
                    <a:p>
                      <a:pPr algn="ctr"/>
                      <a:r>
                        <a:rPr lang="en-US" dirty="0" smtClean="0"/>
                        <a:t>User 8</a:t>
                      </a:r>
                      <a:endParaRPr lang="en-US" dirty="0"/>
                    </a:p>
                  </a:txBody>
                  <a:tcPr/>
                </a:tc>
                <a:tc>
                  <a:txBody>
                    <a:bodyPr/>
                    <a:lstStyle/>
                    <a:p>
                      <a:pPr algn="ctr"/>
                      <a:r>
                        <a:rPr lang="en-US" dirty="0" smtClean="0"/>
                        <a:t>User 9</a:t>
                      </a:r>
                      <a:endParaRPr lang="en-US" dirty="0"/>
                    </a:p>
                  </a:txBody>
                  <a:tcPr/>
                </a:tc>
              </a:tr>
              <a:tr h="496028">
                <a:tc>
                  <a:txBody>
                    <a:bodyPr/>
                    <a:lstStyle/>
                    <a:p>
                      <a:r>
                        <a:rPr lang="en-US" dirty="0" smtClean="0"/>
                        <a:t>Process #3</a:t>
                      </a:r>
                      <a:endParaRPr lang="en-US" dirty="0"/>
                    </a:p>
                  </a:txBody>
                  <a:tcPr>
                    <a:solidFill>
                      <a:schemeClr val="tx2">
                        <a:lumMod val="20000"/>
                        <a:lumOff val="80000"/>
                      </a:schemeClr>
                    </a:solidFill>
                  </a:tcPr>
                </a:tc>
                <a:tc>
                  <a:txBody>
                    <a:bodyPr/>
                    <a:lstStyle/>
                    <a:p>
                      <a:pPr algn="ctr"/>
                      <a:endParaRPr lang="en-US" dirty="0"/>
                    </a:p>
                  </a:txBody>
                  <a:tcPr/>
                </a:tc>
                <a:tc>
                  <a:txBody>
                    <a:bodyPr/>
                    <a:lstStyle/>
                    <a:p>
                      <a:pPr algn="ctr"/>
                      <a:endParaRPr lang="en-US" dirty="0"/>
                    </a:p>
                  </a:txBody>
                  <a:tcPr/>
                </a:tc>
                <a:tc>
                  <a:txBody>
                    <a:bodyPr/>
                    <a:lstStyle/>
                    <a:p>
                      <a:pPr algn="ctr"/>
                      <a:r>
                        <a:rPr lang="en-US" dirty="0" smtClean="0"/>
                        <a:t>User 10</a:t>
                      </a:r>
                      <a:endParaRPr lang="en-US" dirty="0"/>
                    </a:p>
                  </a:txBody>
                  <a:tcPr/>
                </a:tc>
                <a:tc>
                  <a:txBody>
                    <a:bodyPr/>
                    <a:lstStyle/>
                    <a:p>
                      <a:pPr algn="ctr"/>
                      <a:r>
                        <a:rPr lang="en-US" dirty="0" smtClean="0"/>
                        <a:t>User 11</a:t>
                      </a:r>
                      <a:endParaRPr lang="en-US" dirty="0"/>
                    </a:p>
                  </a:txBody>
                  <a:tcPr/>
                </a:tc>
              </a:tr>
              <a:tr h="496028">
                <a:tc>
                  <a:txBody>
                    <a:bodyPr/>
                    <a:lstStyle/>
                    <a:p>
                      <a:r>
                        <a:rPr lang="en-US" dirty="0" smtClean="0"/>
                        <a:t>Process #4</a:t>
                      </a:r>
                      <a:endParaRPr lang="en-US" dirty="0"/>
                    </a:p>
                  </a:txBody>
                  <a:tcPr>
                    <a:solidFill>
                      <a:schemeClr val="tx2">
                        <a:lumMod val="20000"/>
                        <a:lumOff val="80000"/>
                      </a:schemeClr>
                    </a:solidFill>
                  </a:tcPr>
                </a:tc>
                <a:tc>
                  <a:txBody>
                    <a:bodyPr/>
                    <a:lstStyle/>
                    <a:p>
                      <a:pPr algn="ctr"/>
                      <a:endParaRPr lang="en-US" dirty="0"/>
                    </a:p>
                  </a:txBody>
                  <a:tcPr/>
                </a:tc>
                <a:tc>
                  <a:txBody>
                    <a:bodyPr/>
                    <a:lstStyle/>
                    <a:p>
                      <a:pPr algn="ctr"/>
                      <a:r>
                        <a:rPr lang="en-US" dirty="0" smtClean="0"/>
                        <a:t>User 12</a:t>
                      </a:r>
                      <a:endParaRPr lang="en-US" dirty="0"/>
                    </a:p>
                  </a:txBody>
                  <a:tcPr/>
                </a:tc>
                <a:tc>
                  <a:txBody>
                    <a:bodyPr/>
                    <a:lstStyle/>
                    <a:p>
                      <a:pPr algn="ctr"/>
                      <a:r>
                        <a:rPr lang="en-US" dirty="0" smtClean="0"/>
                        <a:t>User 13</a:t>
                      </a:r>
                      <a:endParaRPr lang="en-US" dirty="0"/>
                    </a:p>
                  </a:txBody>
                  <a:tcPr/>
                </a:tc>
                <a:tc>
                  <a:txBody>
                    <a:bodyPr/>
                    <a:lstStyle/>
                    <a:p>
                      <a:pPr algn="ctr"/>
                      <a:endParaRPr lang="en-US" dirty="0"/>
                    </a:p>
                  </a:txBody>
                  <a:tcPr/>
                </a:tc>
              </a:tr>
            </a:tbl>
          </a:graphicData>
        </a:graphic>
      </p:graphicFrame>
      <p:sp>
        <p:nvSpPr>
          <p:cNvPr id="7" name="TextBox 6"/>
          <p:cNvSpPr txBox="1"/>
          <p:nvPr/>
        </p:nvSpPr>
        <p:spPr>
          <a:xfrm>
            <a:off x="2133600" y="5125859"/>
            <a:ext cx="4717638" cy="830997"/>
          </a:xfrm>
          <a:prstGeom prst="rect">
            <a:avLst/>
          </a:prstGeom>
          <a:noFill/>
        </p:spPr>
        <p:txBody>
          <a:bodyPr wrap="none" rtlCol="0">
            <a:spAutoFit/>
          </a:bodyPr>
          <a:lstStyle/>
          <a:p>
            <a:r>
              <a:rPr lang="en-US" sz="2400" dirty="0" smtClean="0"/>
              <a:t>Each user is in a DEPARTMENT </a:t>
            </a:r>
          </a:p>
          <a:p>
            <a:pPr algn="ctr"/>
            <a:r>
              <a:rPr lang="en-US" sz="2400" dirty="0" smtClean="0"/>
              <a:t>as well as part of a PROCESS</a:t>
            </a:r>
            <a:endParaRPr lang="en-US" sz="2400" dirty="0"/>
          </a:p>
        </p:txBody>
      </p:sp>
      <p:pic>
        <p:nvPicPr>
          <p:cNvPr id="9220" name="Picture 4" descr="C:\Users\Dr. Glenn A. Stout\AppData\Local\Microsoft\Windows\Temporary Internet Files\Content.IE5\L9Z5EDU0\MC90034736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76200"/>
            <a:ext cx="1524914" cy="1524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563610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153400" cy="1218882"/>
          </a:xfrm>
        </p:spPr>
        <p:txBody>
          <a:bodyPr>
            <a:normAutofit/>
          </a:bodyPr>
          <a:lstStyle/>
          <a:p>
            <a:r>
              <a:rPr lang="en-US" dirty="0" smtClean="0">
                <a:solidFill>
                  <a:schemeClr val="accent3">
                    <a:lumMod val="50000"/>
                  </a:schemeClr>
                </a:solidFill>
              </a:rPr>
              <a:t>People - </a:t>
            </a:r>
            <a:br>
              <a:rPr lang="en-US" dirty="0" smtClean="0">
                <a:solidFill>
                  <a:schemeClr val="accent3">
                    <a:lumMod val="50000"/>
                  </a:schemeClr>
                </a:solidFill>
              </a:rPr>
            </a:br>
            <a:r>
              <a:rPr lang="en-US" dirty="0" smtClean="0">
                <a:solidFill>
                  <a:schemeClr val="accent3">
                    <a:lumMod val="50000"/>
                  </a:schemeClr>
                </a:solidFill>
              </a:rPr>
              <a:t>Process Leads </a:t>
            </a:r>
            <a:r>
              <a:rPr lang="en-US" dirty="0" smtClean="0">
                <a:solidFill>
                  <a:schemeClr val="accent3">
                    <a:lumMod val="50000"/>
                  </a:schemeClr>
                </a:solidFill>
                <a:sym typeface="Wingdings" pitchFamily="2" charset="2"/>
              </a:rPr>
              <a:t></a:t>
            </a:r>
            <a:r>
              <a:rPr lang="en-US" dirty="0" smtClean="0">
                <a:solidFill>
                  <a:schemeClr val="accent3">
                    <a:lumMod val="50000"/>
                  </a:schemeClr>
                </a:solidFill>
              </a:rPr>
              <a:t> “Bishops”</a:t>
            </a:r>
            <a:endParaRPr lang="en-US" dirty="0">
              <a:solidFill>
                <a:schemeClr val="accent3">
                  <a:lumMod val="50000"/>
                </a:schemeClr>
              </a:solidFill>
            </a:endParaRPr>
          </a:p>
        </p:txBody>
      </p:sp>
      <p:sp>
        <p:nvSpPr>
          <p:cNvPr id="3" name="Content Placeholder 2"/>
          <p:cNvSpPr>
            <a:spLocks noGrp="1"/>
          </p:cNvSpPr>
          <p:nvPr>
            <p:ph idx="1"/>
          </p:nvPr>
        </p:nvSpPr>
        <p:spPr>
          <a:xfrm>
            <a:off x="457200" y="1295400"/>
            <a:ext cx="7010400" cy="5105400"/>
          </a:xfrm>
        </p:spPr>
        <p:txBody>
          <a:bodyPr>
            <a:normAutofit fontScale="92500"/>
          </a:bodyPr>
          <a:lstStyle/>
          <a:p>
            <a:r>
              <a:rPr lang="en-US" sz="2800" b="1" dirty="0" smtClean="0"/>
              <a:t>Divide and Conquer the work</a:t>
            </a:r>
          </a:p>
          <a:p>
            <a:pPr lvl="1"/>
            <a:r>
              <a:rPr lang="en-US" sz="2400" dirty="0" smtClean="0"/>
              <a:t>Review business processes and choose a “Process Lead” for each of your “Enterprise Processes”</a:t>
            </a:r>
          </a:p>
          <a:p>
            <a:pPr lvl="2"/>
            <a:r>
              <a:rPr lang="en-US" sz="2400" dirty="0" smtClean="0"/>
              <a:t>They will run that sub-testing team and give the sign off if that area of system is acceptable.  </a:t>
            </a:r>
          </a:p>
          <a:p>
            <a:pPr lvl="2"/>
            <a:r>
              <a:rPr lang="en-US" sz="2400" dirty="0" smtClean="0"/>
              <a:t>If “Process” is to “big” (or too small) for what you are trying to do – break into another “transaction” or some manageable piece.</a:t>
            </a:r>
          </a:p>
          <a:p>
            <a:pPr lvl="1"/>
            <a:r>
              <a:rPr lang="en-US" sz="2600" dirty="0" smtClean="0"/>
              <a:t>Bottom Line – break up your entire testing responsibility into smaller business processes (if not done already).</a:t>
            </a:r>
          </a:p>
          <a:p>
            <a:endParaRPr lang="en-US" dirty="0"/>
          </a:p>
        </p:txBody>
      </p:sp>
      <p:pic>
        <p:nvPicPr>
          <p:cNvPr id="10243" name="Picture 3" descr="C:\Users\Dr. Glenn A. Stout\AppData\Local\Microsoft\Windows\Temporary Internet Files\Content.IE5\Q6YA8ZLD\MP90017791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1447800"/>
            <a:ext cx="16256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09722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153400" cy="1218882"/>
          </a:xfrm>
        </p:spPr>
        <p:txBody>
          <a:bodyPr>
            <a:normAutofit fontScale="90000"/>
          </a:bodyPr>
          <a:lstStyle/>
          <a:p>
            <a:r>
              <a:rPr lang="en-US" dirty="0" smtClean="0">
                <a:solidFill>
                  <a:schemeClr val="accent3">
                    <a:lumMod val="50000"/>
                  </a:schemeClr>
                </a:solidFill>
              </a:rPr>
              <a:t>People - </a:t>
            </a:r>
            <a:br>
              <a:rPr lang="en-US" dirty="0" smtClean="0">
                <a:solidFill>
                  <a:schemeClr val="accent3">
                    <a:lumMod val="50000"/>
                  </a:schemeClr>
                </a:solidFill>
              </a:rPr>
            </a:br>
            <a:r>
              <a:rPr lang="en-US" dirty="0" smtClean="0">
                <a:solidFill>
                  <a:schemeClr val="accent3">
                    <a:lumMod val="50000"/>
                  </a:schemeClr>
                </a:solidFill>
              </a:rPr>
              <a:t>Department Leads </a:t>
            </a:r>
            <a:r>
              <a:rPr lang="en-US" dirty="0" smtClean="0">
                <a:solidFill>
                  <a:schemeClr val="accent3">
                    <a:lumMod val="50000"/>
                  </a:schemeClr>
                </a:solidFill>
                <a:sym typeface="Wingdings" pitchFamily="2" charset="2"/>
              </a:rPr>
              <a:t></a:t>
            </a:r>
            <a:r>
              <a:rPr lang="en-US" dirty="0" smtClean="0">
                <a:solidFill>
                  <a:schemeClr val="accent3">
                    <a:lumMod val="50000"/>
                  </a:schemeClr>
                </a:solidFill>
              </a:rPr>
              <a:t> “knights”</a:t>
            </a:r>
            <a:endParaRPr lang="en-US" dirty="0">
              <a:solidFill>
                <a:schemeClr val="accent3">
                  <a:lumMod val="50000"/>
                </a:schemeClr>
              </a:solidFill>
            </a:endParaRPr>
          </a:p>
        </p:txBody>
      </p:sp>
      <p:sp>
        <p:nvSpPr>
          <p:cNvPr id="3" name="Content Placeholder 2"/>
          <p:cNvSpPr>
            <a:spLocks noGrp="1"/>
          </p:cNvSpPr>
          <p:nvPr>
            <p:ph idx="1"/>
          </p:nvPr>
        </p:nvSpPr>
        <p:spPr>
          <a:xfrm>
            <a:off x="457200" y="1295400"/>
            <a:ext cx="6324600" cy="5105400"/>
          </a:xfrm>
        </p:spPr>
        <p:txBody>
          <a:bodyPr>
            <a:normAutofit/>
          </a:bodyPr>
          <a:lstStyle/>
          <a:p>
            <a:r>
              <a:rPr lang="en-US" sz="2800" dirty="0" smtClean="0"/>
              <a:t>The “Vertical”</a:t>
            </a:r>
            <a:endParaRPr lang="en-US" sz="2800" b="1" dirty="0" smtClean="0"/>
          </a:p>
          <a:p>
            <a:pPr lvl="1"/>
            <a:r>
              <a:rPr lang="en-US" sz="2400" dirty="0" smtClean="0"/>
              <a:t>After reviewing the processes, you will see what departments they “cut across”</a:t>
            </a:r>
          </a:p>
          <a:p>
            <a:pPr lvl="1"/>
            <a:r>
              <a:rPr lang="en-US" sz="2400" dirty="0" smtClean="0"/>
              <a:t>Define “Department Leads” from the organization – they may not be in charge of testing – but they will control tester’s TIME – so they need to be on board!</a:t>
            </a:r>
          </a:p>
          <a:p>
            <a:pPr lvl="1"/>
            <a:r>
              <a:rPr lang="en-US" sz="2400" dirty="0"/>
              <a:t>T</a:t>
            </a:r>
            <a:r>
              <a:rPr lang="en-US" sz="2400" dirty="0" smtClean="0"/>
              <a:t>hey </a:t>
            </a:r>
            <a:r>
              <a:rPr lang="en-US" sz="2400" dirty="0"/>
              <a:t>need to be involved to know how much time is needed from their people to test under the Process Lead’s direction, and find cover for their “day job.”</a:t>
            </a:r>
          </a:p>
          <a:p>
            <a:pPr lvl="1"/>
            <a:endParaRPr lang="en-US" sz="2400" dirty="0" smtClean="0"/>
          </a:p>
        </p:txBody>
      </p:sp>
      <p:pic>
        <p:nvPicPr>
          <p:cNvPr id="11266" name="Picture 2" descr="C:\Users\Dr. Glenn A. Stout\AppData\Local\Microsoft\Windows\Temporary Internet Files\Content.IE5\L9Z5EDU0\MP90017791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1371600"/>
            <a:ext cx="193040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82941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3">
                    <a:lumMod val="50000"/>
                  </a:schemeClr>
                </a:solidFill>
              </a:rPr>
              <a:t>PEOPLE – </a:t>
            </a:r>
            <a:br>
              <a:rPr lang="en-US" dirty="0" smtClean="0">
                <a:solidFill>
                  <a:schemeClr val="accent3">
                    <a:lumMod val="50000"/>
                  </a:schemeClr>
                </a:solidFill>
              </a:rPr>
            </a:br>
            <a:r>
              <a:rPr lang="en-US" dirty="0" smtClean="0">
                <a:solidFill>
                  <a:schemeClr val="accent3">
                    <a:lumMod val="50000"/>
                  </a:schemeClr>
                </a:solidFill>
              </a:rPr>
              <a:t>The IT Team </a:t>
            </a:r>
            <a:r>
              <a:rPr lang="en-US" dirty="0" smtClean="0">
                <a:solidFill>
                  <a:schemeClr val="accent3">
                    <a:lumMod val="50000"/>
                  </a:schemeClr>
                </a:solidFill>
                <a:sym typeface="Wingdings" pitchFamily="2" charset="2"/>
              </a:rPr>
              <a:t> </a:t>
            </a:r>
            <a:r>
              <a:rPr lang="en-US" dirty="0" smtClean="0">
                <a:solidFill>
                  <a:schemeClr val="accent3">
                    <a:lumMod val="50000"/>
                  </a:schemeClr>
                </a:solidFill>
              </a:rPr>
              <a:t>“ROOKS”</a:t>
            </a:r>
            <a:endParaRPr lang="en-US" dirty="0">
              <a:solidFill>
                <a:schemeClr val="accent3">
                  <a:lumMod val="50000"/>
                </a:schemeClr>
              </a:solidFill>
            </a:endParaRPr>
          </a:p>
        </p:txBody>
      </p:sp>
      <p:sp>
        <p:nvSpPr>
          <p:cNvPr id="3" name="Content Placeholder 2"/>
          <p:cNvSpPr>
            <a:spLocks noGrp="1"/>
          </p:cNvSpPr>
          <p:nvPr>
            <p:ph idx="1"/>
          </p:nvPr>
        </p:nvSpPr>
        <p:spPr>
          <a:xfrm>
            <a:off x="457200" y="1752600"/>
            <a:ext cx="6248400" cy="4800600"/>
          </a:xfrm>
        </p:spPr>
        <p:txBody>
          <a:bodyPr>
            <a:normAutofit lnSpcReduction="10000"/>
          </a:bodyPr>
          <a:lstStyle/>
          <a:p>
            <a:r>
              <a:rPr lang="en-US" sz="3000" dirty="0" smtClean="0"/>
              <a:t>Engage your own IT Team</a:t>
            </a:r>
          </a:p>
          <a:p>
            <a:pPr marL="342900" indent="-342900">
              <a:buFont typeface="Arial" pitchFamily="34" charset="0"/>
              <a:buChar char="•"/>
            </a:pPr>
            <a:r>
              <a:rPr lang="en-US" sz="2800" b="0" dirty="0" smtClean="0"/>
              <a:t>Figure out who will be a point of contact for process each team, OR</a:t>
            </a:r>
          </a:p>
          <a:p>
            <a:pPr marL="342900" indent="-342900">
              <a:buFont typeface="Arial" pitchFamily="34" charset="0"/>
              <a:buChar char="•"/>
            </a:pPr>
            <a:r>
              <a:rPr lang="en-US" sz="2800" b="0" dirty="0" smtClean="0"/>
              <a:t>Have ONE key “Rook” (maybe you) that gets the first point of contact  for issues, and then YOU distribute the issue or defect to the appropriate team.</a:t>
            </a:r>
          </a:p>
          <a:p>
            <a:pPr marL="342900" indent="-342900">
              <a:buFont typeface="Arial" pitchFamily="34" charset="0"/>
              <a:buChar char="•"/>
            </a:pPr>
            <a:r>
              <a:rPr lang="en-US" sz="2800" b="0" dirty="0" smtClean="0"/>
              <a:t>AVOID “Many to Many” communication models.</a:t>
            </a:r>
            <a:endParaRPr lang="en-US" sz="2800" b="0" dirty="0"/>
          </a:p>
        </p:txBody>
      </p:sp>
      <p:pic>
        <p:nvPicPr>
          <p:cNvPr id="16386" name="Picture 2" descr="C:\Users\Dr. Glenn A. Stout\AppData\Local\Microsoft\Windows\Temporary Internet Files\Content.IE5\L9Z5EDU0\MP90017792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228600"/>
            <a:ext cx="1981200"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87206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3">
                    <a:lumMod val="50000"/>
                  </a:schemeClr>
                </a:solidFill>
              </a:rPr>
              <a:t>People – </a:t>
            </a:r>
            <a:br>
              <a:rPr lang="en-US" dirty="0" smtClean="0">
                <a:solidFill>
                  <a:schemeClr val="accent3">
                    <a:lumMod val="50000"/>
                  </a:schemeClr>
                </a:solidFill>
              </a:rPr>
            </a:br>
            <a:r>
              <a:rPr lang="en-US" dirty="0" smtClean="0">
                <a:solidFill>
                  <a:schemeClr val="accent3">
                    <a:lumMod val="50000"/>
                  </a:schemeClr>
                </a:solidFill>
              </a:rPr>
              <a:t>prepare the players</a:t>
            </a:r>
            <a:endParaRPr lang="en-US" dirty="0">
              <a:solidFill>
                <a:schemeClr val="accent3">
                  <a:lumMod val="50000"/>
                </a:schemeClr>
              </a:solidFill>
            </a:endParaRPr>
          </a:p>
        </p:txBody>
      </p:sp>
      <p:sp>
        <p:nvSpPr>
          <p:cNvPr id="3" name="Content Placeholder 2"/>
          <p:cNvSpPr>
            <a:spLocks noGrp="1"/>
          </p:cNvSpPr>
          <p:nvPr>
            <p:ph idx="1"/>
          </p:nvPr>
        </p:nvSpPr>
        <p:spPr/>
        <p:txBody>
          <a:bodyPr>
            <a:noAutofit/>
          </a:bodyPr>
          <a:lstStyle/>
          <a:p>
            <a:r>
              <a:rPr lang="en-US" sz="2400" b="1" dirty="0" smtClean="0"/>
              <a:t>Clear Testers’ Schedules</a:t>
            </a:r>
          </a:p>
          <a:p>
            <a:pPr lvl="1"/>
            <a:r>
              <a:rPr lang="en-US" sz="2400" dirty="0" smtClean="0"/>
              <a:t>Ensure that Process Leads, Department Leads and UAT Testers have a CLEAR picture on what the expectation of time is required for them to test. </a:t>
            </a:r>
          </a:p>
          <a:p>
            <a:pPr lvl="1"/>
            <a:r>
              <a:rPr lang="en-US" sz="2400" dirty="0" smtClean="0"/>
              <a:t>You can cause quite a stir if you “schedule” 20 people to spend “half a day” every day for 4 weeks.  Nothing gets a reaction like a meeting invite.</a:t>
            </a:r>
          </a:p>
          <a:p>
            <a:pPr lvl="1"/>
            <a:r>
              <a:rPr lang="en-US" sz="2400" dirty="0" smtClean="0"/>
              <a:t>Little things:</a:t>
            </a:r>
          </a:p>
          <a:p>
            <a:pPr lvl="2"/>
            <a:r>
              <a:rPr lang="en-US" sz="2000" dirty="0" smtClean="0"/>
              <a:t>How much of their current “8 hour day” will they need to spend testing?</a:t>
            </a:r>
          </a:p>
          <a:p>
            <a:pPr lvl="2"/>
            <a:r>
              <a:rPr lang="en-US" sz="2000" dirty="0" smtClean="0"/>
              <a:t>Ensure you block time for ‘Testing Training’ and ‘Testing Tool Training’ – often not put into the estimates</a:t>
            </a:r>
          </a:p>
        </p:txBody>
      </p:sp>
      <p:pic>
        <p:nvPicPr>
          <p:cNvPr id="17412" name="Picture 4" descr="C:\Users\Dr. Glenn A. Stout\AppData\Local\Microsoft\Windows\Temporary Internet Files\Content.IE5\ZJM29A92\MP90040161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6782" y="76201"/>
            <a:ext cx="2858617"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10095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001000" cy="1371600"/>
          </a:xfrm>
        </p:spPr>
        <p:txBody>
          <a:bodyPr>
            <a:normAutofit/>
          </a:bodyPr>
          <a:lstStyle/>
          <a:p>
            <a:r>
              <a:rPr lang="en-US" dirty="0" smtClean="0">
                <a:solidFill>
                  <a:schemeClr val="accent3">
                    <a:lumMod val="50000"/>
                  </a:schemeClr>
                </a:solidFill>
              </a:rPr>
              <a:t>People – </a:t>
            </a:r>
            <a:br>
              <a:rPr lang="en-US" dirty="0" smtClean="0">
                <a:solidFill>
                  <a:schemeClr val="accent3">
                    <a:lumMod val="50000"/>
                  </a:schemeClr>
                </a:solidFill>
              </a:rPr>
            </a:br>
            <a:r>
              <a:rPr lang="en-US" dirty="0" smtClean="0">
                <a:solidFill>
                  <a:schemeClr val="accent3">
                    <a:lumMod val="50000"/>
                  </a:schemeClr>
                </a:solidFill>
              </a:rPr>
              <a:t>ready the Pawns</a:t>
            </a:r>
            <a:endParaRPr lang="en-US" dirty="0">
              <a:solidFill>
                <a:schemeClr val="accent3">
                  <a:lumMod val="50000"/>
                </a:schemeClr>
              </a:solidFill>
            </a:endParaRPr>
          </a:p>
        </p:txBody>
      </p:sp>
      <p:sp>
        <p:nvSpPr>
          <p:cNvPr id="3" name="Content Placeholder 2"/>
          <p:cNvSpPr>
            <a:spLocks noGrp="1"/>
          </p:cNvSpPr>
          <p:nvPr>
            <p:ph idx="1"/>
          </p:nvPr>
        </p:nvSpPr>
        <p:spPr>
          <a:xfrm>
            <a:off x="457200" y="1600200"/>
            <a:ext cx="7848600" cy="4800600"/>
          </a:xfrm>
        </p:spPr>
        <p:txBody>
          <a:bodyPr>
            <a:normAutofit fontScale="92500" lnSpcReduction="20000"/>
          </a:bodyPr>
          <a:lstStyle/>
          <a:p>
            <a:r>
              <a:rPr lang="en-US" sz="2200" b="1" dirty="0"/>
              <a:t>Ensure testers are trained on the TESTING PROCESS</a:t>
            </a:r>
          </a:p>
          <a:p>
            <a:pPr lvl="1"/>
            <a:r>
              <a:rPr lang="en-US" dirty="0" smtClean="0"/>
              <a:t>What makes a good test?  Do they know?</a:t>
            </a:r>
          </a:p>
          <a:p>
            <a:pPr lvl="1"/>
            <a:r>
              <a:rPr lang="en-US" dirty="0" smtClean="0"/>
              <a:t>Are testers writing tests that are repeatable?</a:t>
            </a:r>
          </a:p>
          <a:p>
            <a:pPr lvl="1"/>
            <a:r>
              <a:rPr lang="en-US" dirty="0" smtClean="0"/>
              <a:t>Types of testing is critical:</a:t>
            </a:r>
          </a:p>
          <a:p>
            <a:pPr lvl="2"/>
            <a:r>
              <a:rPr lang="en-US" dirty="0" smtClean="0"/>
              <a:t>Should be doing Business-Process type tests - as if they were doing their job</a:t>
            </a:r>
          </a:p>
          <a:p>
            <a:pPr lvl="2"/>
            <a:r>
              <a:rPr lang="en-US" dirty="0" smtClean="0"/>
              <a:t>Should not be doing “IT” type testing (field length, required fields, and other “negative” testing.  They are too valuable to do that.)</a:t>
            </a:r>
          </a:p>
          <a:p>
            <a:pPr lvl="1"/>
            <a:r>
              <a:rPr lang="en-US" dirty="0" smtClean="0"/>
              <a:t>Do they know how to enter a good, well-written defect? </a:t>
            </a:r>
          </a:p>
          <a:p>
            <a:pPr lvl="2"/>
            <a:r>
              <a:rPr lang="en-US" dirty="0" smtClean="0"/>
              <a:t>Most don’t if they have not been trained</a:t>
            </a:r>
          </a:p>
          <a:p>
            <a:r>
              <a:rPr lang="en-US" b="1" dirty="0" smtClean="0"/>
              <a:t>“Just tell me what you want me to do”</a:t>
            </a:r>
          </a:p>
          <a:p>
            <a:pPr lvl="1"/>
            <a:r>
              <a:rPr lang="en-US" dirty="0" smtClean="0"/>
              <a:t>Many times, testers just want you to tell them what to test, where to test, and how to document it, and get out of the way.  </a:t>
            </a:r>
          </a:p>
          <a:p>
            <a:pPr lvl="1"/>
            <a:r>
              <a:rPr lang="en-US" dirty="0" smtClean="0"/>
              <a:t>This is good, but be sure before they go on their way that they are following the process.  </a:t>
            </a:r>
          </a:p>
          <a:p>
            <a:pPr lvl="1"/>
            <a:r>
              <a:rPr lang="en-US" b="1" i="1" dirty="0" smtClean="0"/>
              <a:t>Trust…but verify</a:t>
            </a:r>
            <a:endParaRPr lang="en-US" b="1" i="1" dirty="0"/>
          </a:p>
        </p:txBody>
      </p:sp>
      <p:pic>
        <p:nvPicPr>
          <p:cNvPr id="13316" name="Picture 4" descr="C:\Users\Dr. Glenn A. Stout\AppData\Local\Microsoft\Windows\Temporary Internet Files\Content.IE5\L9Z5EDU0\MP90017791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152400"/>
            <a:ext cx="1651000" cy="247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33853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5791200" cy="914718"/>
          </a:xfrm>
        </p:spPr>
        <p:txBody>
          <a:bodyPr>
            <a:normAutofit/>
          </a:bodyPr>
          <a:lstStyle/>
          <a:p>
            <a:r>
              <a:rPr lang="en-US" sz="4800" dirty="0" smtClean="0">
                <a:solidFill>
                  <a:schemeClr val="accent3">
                    <a:lumMod val="50000"/>
                  </a:schemeClr>
                </a:solidFill>
              </a:rPr>
              <a:t>process</a:t>
            </a:r>
            <a:endParaRPr lang="en-US" sz="4800" dirty="0">
              <a:solidFill>
                <a:schemeClr val="accent3">
                  <a:lumMod val="50000"/>
                </a:schemeClr>
              </a:solidFill>
            </a:endParaRPr>
          </a:p>
        </p:txBody>
      </p:sp>
      <p:pic>
        <p:nvPicPr>
          <p:cNvPr id="23554" name="Picture 2" descr="C:\Users\Dr. Glenn A. Stout\AppData\Local\Microsoft\Windows\Temporary Internet Files\Content.IE5\L9Z5EDU0\MP90031682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673469"/>
            <a:ext cx="7088372"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735685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382000" cy="1371600"/>
          </a:xfrm>
        </p:spPr>
        <p:txBody>
          <a:bodyPr>
            <a:normAutofit fontScale="90000"/>
          </a:bodyPr>
          <a:lstStyle/>
          <a:p>
            <a:r>
              <a:rPr lang="en-US" dirty="0" smtClean="0">
                <a:solidFill>
                  <a:schemeClr val="accent3">
                    <a:lumMod val="50000"/>
                  </a:schemeClr>
                </a:solidFill>
              </a:rPr>
              <a:t>Process – </a:t>
            </a:r>
            <a:br>
              <a:rPr lang="en-US" dirty="0" smtClean="0">
                <a:solidFill>
                  <a:schemeClr val="accent3">
                    <a:lumMod val="50000"/>
                  </a:schemeClr>
                </a:solidFill>
              </a:rPr>
            </a:br>
            <a:r>
              <a:rPr lang="en-US" dirty="0" smtClean="0">
                <a:solidFill>
                  <a:schemeClr val="accent3">
                    <a:lumMod val="50000"/>
                  </a:schemeClr>
                </a:solidFill>
              </a:rPr>
              <a:t>How will we share our “Moves?”</a:t>
            </a:r>
            <a:endParaRPr lang="en-US" dirty="0">
              <a:solidFill>
                <a:schemeClr val="accent3">
                  <a:lumMod val="50000"/>
                </a:schemeClr>
              </a:solidFill>
            </a:endParaRPr>
          </a:p>
        </p:txBody>
      </p:sp>
      <p:sp>
        <p:nvSpPr>
          <p:cNvPr id="3" name="Content Placeholder 2"/>
          <p:cNvSpPr>
            <a:spLocks noGrp="1"/>
          </p:cNvSpPr>
          <p:nvPr>
            <p:ph idx="1"/>
          </p:nvPr>
        </p:nvSpPr>
        <p:spPr/>
        <p:txBody>
          <a:bodyPr>
            <a:normAutofit fontScale="85000" lnSpcReduction="20000"/>
          </a:bodyPr>
          <a:lstStyle/>
          <a:p>
            <a:r>
              <a:rPr lang="en-US" sz="2800" b="1" dirty="0" smtClean="0"/>
              <a:t>Define and Publish Communication Model &amp; Plan</a:t>
            </a:r>
          </a:p>
          <a:p>
            <a:pPr lvl="1"/>
            <a:r>
              <a:rPr lang="en-US" sz="2600" dirty="0" smtClean="0"/>
              <a:t>Who to contact for what?  </a:t>
            </a:r>
          </a:p>
          <a:p>
            <a:pPr lvl="2"/>
            <a:r>
              <a:rPr lang="en-US" sz="2400" dirty="0" smtClean="0"/>
              <a:t>Defects, system goes down, can’t log in, etc.</a:t>
            </a:r>
          </a:p>
          <a:p>
            <a:pPr lvl="1"/>
            <a:r>
              <a:rPr lang="en-US" sz="2600" dirty="0" smtClean="0"/>
              <a:t>What does the communication model look like? (examples)</a:t>
            </a:r>
          </a:p>
          <a:p>
            <a:pPr lvl="2"/>
            <a:r>
              <a:rPr lang="en-US" sz="2600" dirty="0" smtClean="0"/>
              <a:t>Testers to Process Lead</a:t>
            </a:r>
          </a:p>
          <a:p>
            <a:pPr lvl="2"/>
            <a:r>
              <a:rPr lang="en-US" sz="2600" dirty="0" smtClean="0"/>
              <a:t>Process Lead to UAT Lead</a:t>
            </a:r>
          </a:p>
          <a:p>
            <a:pPr lvl="2"/>
            <a:r>
              <a:rPr lang="en-US" sz="2600" dirty="0" smtClean="0"/>
              <a:t>UAT Lead to IT Lead</a:t>
            </a:r>
          </a:p>
          <a:p>
            <a:pPr lvl="2"/>
            <a:r>
              <a:rPr lang="en-US" sz="2600" dirty="0" smtClean="0"/>
              <a:t>IT Lead to IT staff to fix defects</a:t>
            </a:r>
          </a:p>
          <a:p>
            <a:pPr lvl="2"/>
            <a:r>
              <a:rPr lang="en-US" sz="2600" dirty="0" smtClean="0"/>
              <a:t>IT Lead/UAT Lead to report to management</a:t>
            </a:r>
          </a:p>
          <a:p>
            <a:pPr lvl="2"/>
            <a:r>
              <a:rPr lang="en-US" sz="2600" dirty="0" smtClean="0"/>
              <a:t>UAT Lead reporting info to UAT Testers</a:t>
            </a:r>
          </a:p>
          <a:p>
            <a:pPr lvl="2"/>
            <a:r>
              <a:rPr lang="en-US" sz="2600" dirty="0" smtClean="0"/>
              <a:t>What else?</a:t>
            </a:r>
            <a:endParaRPr lang="en-US" sz="2400" b="1" dirty="0"/>
          </a:p>
          <a:p>
            <a:pPr lvl="1"/>
            <a:endParaRPr lang="en-US" dirty="0" smtClean="0"/>
          </a:p>
          <a:p>
            <a:pPr lvl="1"/>
            <a:endParaRPr lang="en-US" dirty="0"/>
          </a:p>
        </p:txBody>
      </p:sp>
      <p:pic>
        <p:nvPicPr>
          <p:cNvPr id="15364" name="Picture 4" descr="C:\Users\Dr. Glenn A. Stout\AppData\Local\Microsoft\Windows\Temporary Internet Files\Content.IE5\Q6YA8ZLD\MC90021691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93523" y="2971800"/>
            <a:ext cx="1827886" cy="1666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462822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924800" cy="1371600"/>
          </a:xfrm>
        </p:spPr>
        <p:txBody>
          <a:bodyPr/>
          <a:lstStyle/>
          <a:p>
            <a:r>
              <a:rPr lang="en-US" dirty="0" smtClean="0">
                <a:solidFill>
                  <a:schemeClr val="accent3">
                    <a:lumMod val="50000"/>
                  </a:schemeClr>
                </a:solidFill>
              </a:rPr>
              <a:t>Bio – </a:t>
            </a:r>
            <a:br>
              <a:rPr lang="en-US" dirty="0" smtClean="0">
                <a:solidFill>
                  <a:schemeClr val="accent3">
                    <a:lumMod val="50000"/>
                  </a:schemeClr>
                </a:solidFill>
              </a:rPr>
            </a:br>
            <a:r>
              <a:rPr lang="en-US" dirty="0" smtClean="0">
                <a:solidFill>
                  <a:schemeClr val="accent3">
                    <a:lumMod val="50000"/>
                  </a:schemeClr>
                </a:solidFill>
              </a:rPr>
              <a:t>Dr. Glenn Stout</a:t>
            </a:r>
            <a:endParaRPr lang="en-US" dirty="0">
              <a:solidFill>
                <a:schemeClr val="accent3">
                  <a:lumMod val="50000"/>
                </a:schemeClr>
              </a:solidFill>
            </a:endParaRPr>
          </a:p>
        </p:txBody>
      </p:sp>
      <p:sp>
        <p:nvSpPr>
          <p:cNvPr id="3" name="Content Placeholder 2"/>
          <p:cNvSpPr>
            <a:spLocks noGrp="1"/>
          </p:cNvSpPr>
          <p:nvPr>
            <p:ph idx="1"/>
          </p:nvPr>
        </p:nvSpPr>
        <p:spPr>
          <a:xfrm>
            <a:off x="457200" y="1524000"/>
            <a:ext cx="7620000" cy="5181600"/>
          </a:xfrm>
        </p:spPr>
        <p:txBody>
          <a:bodyPr>
            <a:normAutofit fontScale="77500" lnSpcReduction="20000"/>
          </a:bodyPr>
          <a:lstStyle/>
          <a:p>
            <a:pPr marL="342900" indent="-342900">
              <a:buFont typeface="Arial" pitchFamily="34" charset="0"/>
              <a:buChar char="•"/>
            </a:pPr>
            <a:r>
              <a:rPr lang="en-US" sz="2600" b="0" dirty="0" smtClean="0"/>
              <a:t>IT Technology Experience for more than </a:t>
            </a:r>
            <a:r>
              <a:rPr lang="en-US" sz="2600" b="0" dirty="0" smtClean="0"/>
              <a:t>23 </a:t>
            </a:r>
            <a:r>
              <a:rPr lang="en-US" sz="2600" b="0" dirty="0" smtClean="0"/>
              <a:t>years</a:t>
            </a:r>
          </a:p>
          <a:p>
            <a:pPr marL="342900" indent="-342900">
              <a:buFont typeface="Arial" pitchFamily="34" charset="0"/>
              <a:buChar char="•"/>
            </a:pPr>
            <a:r>
              <a:rPr lang="en-US" sz="2600" b="0" dirty="0" smtClean="0"/>
              <a:t>Quality Assurance – </a:t>
            </a:r>
            <a:r>
              <a:rPr lang="en-US" sz="2600" b="0" dirty="0" smtClean="0"/>
              <a:t>13+ </a:t>
            </a:r>
            <a:r>
              <a:rPr lang="en-US" sz="2600" b="0" dirty="0" smtClean="0"/>
              <a:t>years</a:t>
            </a:r>
          </a:p>
          <a:p>
            <a:pPr marL="342900" indent="-342900">
              <a:buFont typeface="Arial" pitchFamily="34" charset="0"/>
              <a:buChar char="•"/>
            </a:pPr>
            <a:r>
              <a:rPr lang="en-US" sz="2600" b="0" dirty="0" smtClean="0"/>
              <a:t>Ph.D. in Information Systems from Nova Southeastern University in 2006</a:t>
            </a:r>
          </a:p>
          <a:p>
            <a:pPr marL="342900" indent="-342900">
              <a:buFont typeface="Arial" pitchFamily="34" charset="0"/>
              <a:buChar char="•"/>
            </a:pPr>
            <a:r>
              <a:rPr lang="en-US" sz="2600" b="0" dirty="0" smtClean="0"/>
              <a:t>Adjunct College Professor at Colorado Technical University and University of Illinois – </a:t>
            </a:r>
            <a:r>
              <a:rPr lang="en-US" sz="2600" b="0" dirty="0" smtClean="0"/>
              <a:t>Springfield, Jones International University, Nova Southeastern University</a:t>
            </a:r>
            <a:endParaRPr lang="en-US" sz="2600" b="0" dirty="0" smtClean="0"/>
          </a:p>
          <a:p>
            <a:pPr marL="342900" indent="-342900">
              <a:buFont typeface="Arial" pitchFamily="34" charset="0"/>
              <a:buChar char="•"/>
            </a:pPr>
            <a:r>
              <a:rPr lang="en-US" sz="2600" b="0" dirty="0" smtClean="0"/>
              <a:t>US Army Veteran (1990 – 1993)</a:t>
            </a:r>
          </a:p>
          <a:p>
            <a:pPr marL="342900" indent="-342900">
              <a:buFont typeface="Arial" pitchFamily="34" charset="0"/>
              <a:buChar char="•"/>
            </a:pPr>
            <a:r>
              <a:rPr lang="en-US" sz="2600" b="0" dirty="0" smtClean="0"/>
              <a:t>Biggest Project – Created and Implemented entire SDLC (with 5% of 100 people’s time) for multi-billion dollar corporation – 3,500 global IT team members</a:t>
            </a:r>
          </a:p>
          <a:p>
            <a:pPr marL="342900" indent="-342900">
              <a:buFont typeface="Arial" pitchFamily="34" charset="0"/>
              <a:buChar char="•"/>
            </a:pPr>
            <a:r>
              <a:rPr lang="en-US" sz="2600" b="0" dirty="0" smtClean="0"/>
              <a:t>Craziest Test – Developed approach to test a government based “convoluted” business rules system with more than one million automated test cases – run at the press of a button</a:t>
            </a:r>
          </a:p>
          <a:p>
            <a:pPr marL="342900" indent="-342900">
              <a:buFont typeface="Arial" pitchFamily="34" charset="0"/>
              <a:buChar char="•"/>
            </a:pPr>
            <a:r>
              <a:rPr lang="en-US" sz="2600" b="0" dirty="0"/>
              <a:t>Glenn’s testing </a:t>
            </a:r>
            <a:r>
              <a:rPr lang="en-US" sz="2600" b="0" dirty="0" smtClean="0"/>
              <a:t>“philosophy” </a:t>
            </a:r>
            <a:r>
              <a:rPr lang="en-US" sz="2600" b="0" dirty="0"/>
              <a:t>is published in </a:t>
            </a:r>
            <a:r>
              <a:rPr lang="en-US" sz="2600" b="0" i="1" dirty="0"/>
              <a:t>Software Test and Performance</a:t>
            </a:r>
            <a:r>
              <a:rPr lang="en-US" sz="2600" b="0" dirty="0"/>
              <a:t> magazine, April 2008</a:t>
            </a:r>
          </a:p>
          <a:p>
            <a:pPr marL="342900" indent="-342900">
              <a:buFont typeface="Arial" pitchFamily="34" charset="0"/>
              <a:buChar char="•"/>
            </a:pPr>
            <a:endParaRPr lang="en-US" dirty="0" smtClean="0"/>
          </a:p>
          <a:p>
            <a:pPr marL="342900" indent="-342900"/>
            <a:endParaRPr lang="en-US" dirty="0" smtClean="0"/>
          </a:p>
          <a:p>
            <a:pPr marL="342900" indent="-342900">
              <a:buFont typeface="Arial" pitchFamily="34" charset="0"/>
              <a:buChar char="•"/>
            </a:pPr>
            <a:endParaRPr lang="en-US" dirty="0" smtClean="0"/>
          </a:p>
          <a:p>
            <a:endParaRPr lang="en-US" dirty="0"/>
          </a:p>
        </p:txBody>
      </p:sp>
      <p:pic>
        <p:nvPicPr>
          <p:cNvPr id="4099" name="Picture 3" descr="C:\Users\Dr. Glenn A. Stout\AppData\Local\Microsoft\Windows\Temporary Internet Files\Content.IE5\Q6YA8ZLD\MP90028959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7600" y="228600"/>
            <a:ext cx="1324102"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10529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6629400" cy="1371600"/>
          </a:xfrm>
        </p:spPr>
        <p:txBody>
          <a:bodyPr/>
          <a:lstStyle/>
          <a:p>
            <a:r>
              <a:rPr lang="en-US" dirty="0" smtClean="0">
                <a:solidFill>
                  <a:schemeClr val="accent3">
                    <a:lumMod val="50000"/>
                  </a:schemeClr>
                </a:solidFill>
              </a:rPr>
              <a:t>Process - </a:t>
            </a:r>
            <a:br>
              <a:rPr lang="en-US" dirty="0" smtClean="0">
                <a:solidFill>
                  <a:schemeClr val="accent3">
                    <a:lumMod val="50000"/>
                  </a:schemeClr>
                </a:solidFill>
              </a:rPr>
            </a:br>
            <a:r>
              <a:rPr lang="en-US" dirty="0" smtClean="0">
                <a:solidFill>
                  <a:schemeClr val="accent3">
                    <a:lumMod val="50000"/>
                  </a:schemeClr>
                </a:solidFill>
              </a:rPr>
              <a:t>Define the rules</a:t>
            </a:r>
            <a:endParaRPr lang="en-US" dirty="0">
              <a:solidFill>
                <a:schemeClr val="accent3">
                  <a:lumMod val="50000"/>
                </a:schemeClr>
              </a:solidFill>
            </a:endParaRPr>
          </a:p>
        </p:txBody>
      </p:sp>
      <p:sp>
        <p:nvSpPr>
          <p:cNvPr id="3" name="Content Placeholder 2"/>
          <p:cNvSpPr>
            <a:spLocks noGrp="1"/>
          </p:cNvSpPr>
          <p:nvPr>
            <p:ph idx="1"/>
          </p:nvPr>
        </p:nvSpPr>
        <p:spPr/>
        <p:txBody>
          <a:bodyPr>
            <a:normAutofit lnSpcReduction="10000"/>
          </a:bodyPr>
          <a:lstStyle/>
          <a:p>
            <a:r>
              <a:rPr lang="en-US" sz="2800" b="1" dirty="0" smtClean="0"/>
              <a:t>Define and document a “simple” Testing Process</a:t>
            </a:r>
          </a:p>
          <a:p>
            <a:pPr lvl="1"/>
            <a:r>
              <a:rPr lang="en-US" sz="2400" dirty="0" smtClean="0"/>
              <a:t>Is there a process that has been documented, and can be described on one page of text, and one diagram? </a:t>
            </a:r>
          </a:p>
          <a:p>
            <a:pPr lvl="1"/>
            <a:r>
              <a:rPr lang="en-US" sz="2400" dirty="0" smtClean="0"/>
              <a:t>Keep it as simple as possible</a:t>
            </a:r>
          </a:p>
          <a:p>
            <a:pPr lvl="2"/>
            <a:r>
              <a:rPr lang="en-US" sz="2200" dirty="0" smtClean="0"/>
              <a:t>We testers sometimes don’t understand that there are some people out there that don’t understand testing!</a:t>
            </a:r>
          </a:p>
          <a:p>
            <a:pPr lvl="1"/>
            <a:r>
              <a:rPr lang="en-US" sz="2400" dirty="0" smtClean="0"/>
              <a:t>INCLUDE EXAMPLES!!!</a:t>
            </a:r>
          </a:p>
          <a:p>
            <a:pPr lvl="1"/>
            <a:r>
              <a:rPr lang="en-US" sz="2400" dirty="0" smtClean="0"/>
              <a:t>Can we support the process with a tool?</a:t>
            </a:r>
          </a:p>
          <a:p>
            <a:pPr lvl="1"/>
            <a:endParaRPr lang="en-US" dirty="0"/>
          </a:p>
        </p:txBody>
      </p:sp>
      <p:pic>
        <p:nvPicPr>
          <p:cNvPr id="12291" name="Picture 3" descr="C:\Users\Dr. Glenn A. Stout\AppData\Local\Microsoft\Windows\Temporary Internet Files\Content.IE5\L9Z5EDU0\MC90008912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152400"/>
            <a:ext cx="1631672" cy="1632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264879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6705600" cy="1371600"/>
          </a:xfrm>
        </p:spPr>
        <p:txBody>
          <a:bodyPr>
            <a:normAutofit/>
          </a:bodyPr>
          <a:lstStyle/>
          <a:p>
            <a:r>
              <a:rPr lang="en-US" dirty="0" smtClean="0">
                <a:solidFill>
                  <a:schemeClr val="accent3">
                    <a:lumMod val="50000"/>
                  </a:schemeClr>
                </a:solidFill>
              </a:rPr>
              <a:t>Process – </a:t>
            </a:r>
            <a:br>
              <a:rPr lang="en-US" dirty="0" smtClean="0">
                <a:solidFill>
                  <a:schemeClr val="accent3">
                    <a:lumMod val="50000"/>
                  </a:schemeClr>
                </a:solidFill>
              </a:rPr>
            </a:br>
            <a:r>
              <a:rPr lang="en-US" dirty="0" smtClean="0">
                <a:solidFill>
                  <a:schemeClr val="accent3">
                    <a:lumMod val="50000"/>
                  </a:schemeClr>
                </a:solidFill>
              </a:rPr>
              <a:t>Share the game plan</a:t>
            </a:r>
            <a:endParaRPr lang="en-US" dirty="0">
              <a:solidFill>
                <a:schemeClr val="accent3">
                  <a:lumMod val="50000"/>
                </a:schemeClr>
              </a:solidFill>
            </a:endParaRPr>
          </a:p>
        </p:txBody>
      </p:sp>
      <p:sp>
        <p:nvSpPr>
          <p:cNvPr id="3" name="Content Placeholder 2"/>
          <p:cNvSpPr>
            <a:spLocks noGrp="1"/>
          </p:cNvSpPr>
          <p:nvPr>
            <p:ph idx="1"/>
          </p:nvPr>
        </p:nvSpPr>
        <p:spPr/>
        <p:txBody>
          <a:bodyPr>
            <a:normAutofit/>
          </a:bodyPr>
          <a:lstStyle/>
          <a:p>
            <a:r>
              <a:rPr lang="en-US" sz="2400" b="1" dirty="0" smtClean="0"/>
              <a:t>Create and Publish the UAT Testing Plan</a:t>
            </a:r>
          </a:p>
          <a:p>
            <a:pPr lvl="1"/>
            <a:r>
              <a:rPr lang="en-US" sz="2000" dirty="0" smtClean="0"/>
              <a:t>Sounds simple, but often skipped</a:t>
            </a:r>
          </a:p>
          <a:p>
            <a:pPr lvl="1"/>
            <a:r>
              <a:rPr lang="en-US" sz="2000" dirty="0" smtClean="0"/>
              <a:t>Should define who is in what role, when things will happen, by who, etc.</a:t>
            </a:r>
          </a:p>
          <a:p>
            <a:r>
              <a:rPr lang="en-US" sz="2400" b="1" dirty="0" smtClean="0"/>
              <a:t>Ensure “common dictionary” for testing definitions</a:t>
            </a:r>
          </a:p>
          <a:p>
            <a:pPr lvl="1"/>
            <a:r>
              <a:rPr lang="en-US" sz="2000" dirty="0" smtClean="0"/>
              <a:t>There are many testing “objects” – decide what ones you will be working with.</a:t>
            </a:r>
          </a:p>
          <a:p>
            <a:pPr lvl="1"/>
            <a:r>
              <a:rPr lang="en-US" sz="2000" dirty="0" smtClean="0"/>
              <a:t>For the testing process, have these things been clearly defined?</a:t>
            </a:r>
          </a:p>
          <a:p>
            <a:pPr lvl="2"/>
            <a:r>
              <a:rPr lang="en-US" sz="1800" dirty="0" smtClean="0"/>
              <a:t>‘Test’  (sometimes called a test case, script, scenario – need to get on the same page with regard to terminology)</a:t>
            </a:r>
          </a:p>
          <a:p>
            <a:pPr lvl="2"/>
            <a:r>
              <a:rPr lang="en-US" sz="1800" dirty="0" smtClean="0"/>
              <a:t>‘Defect’ (the defect process needs to be clearly defined)</a:t>
            </a:r>
          </a:p>
          <a:p>
            <a:pPr lvl="1"/>
            <a:endParaRPr lang="en-US" sz="2400" dirty="0"/>
          </a:p>
        </p:txBody>
      </p:sp>
      <p:pic>
        <p:nvPicPr>
          <p:cNvPr id="14338" name="Picture 2" descr="C:\Users\Dr. Glenn A. Stout\AppData\Local\Microsoft\Windows\Temporary Internet Files\Content.IE5\L9Z5EDU0\MP90031682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93712" y="152401"/>
            <a:ext cx="2221688"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01296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ox(i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ox(i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ox(i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lumMod val="50000"/>
                  </a:schemeClr>
                </a:solidFill>
              </a:rPr>
              <a:t>Process – </a:t>
            </a:r>
            <a:br>
              <a:rPr lang="en-US" dirty="0" smtClean="0">
                <a:solidFill>
                  <a:schemeClr val="accent3">
                    <a:lumMod val="50000"/>
                  </a:schemeClr>
                </a:solidFill>
              </a:rPr>
            </a:br>
            <a:r>
              <a:rPr lang="en-US" dirty="0" smtClean="0">
                <a:solidFill>
                  <a:schemeClr val="accent3">
                    <a:lumMod val="50000"/>
                  </a:schemeClr>
                </a:solidFill>
              </a:rPr>
              <a:t>opening gambit</a:t>
            </a:r>
            <a:endParaRPr lang="en-US" dirty="0">
              <a:solidFill>
                <a:schemeClr val="accent3">
                  <a:lumMod val="50000"/>
                </a:schemeClr>
              </a:solidFill>
            </a:endParaRPr>
          </a:p>
        </p:txBody>
      </p:sp>
      <p:sp>
        <p:nvSpPr>
          <p:cNvPr id="3" name="Content Placeholder 2"/>
          <p:cNvSpPr>
            <a:spLocks noGrp="1"/>
          </p:cNvSpPr>
          <p:nvPr>
            <p:ph idx="1"/>
          </p:nvPr>
        </p:nvSpPr>
        <p:spPr/>
        <p:txBody>
          <a:bodyPr>
            <a:normAutofit/>
          </a:bodyPr>
          <a:lstStyle/>
          <a:p>
            <a:r>
              <a:rPr lang="en-US" sz="2400" b="1" dirty="0" smtClean="0"/>
              <a:t>“Prep Work” – get the system ready</a:t>
            </a:r>
          </a:p>
          <a:p>
            <a:pPr lvl="1"/>
            <a:r>
              <a:rPr lang="en-US" sz="2000" b="1" dirty="0" smtClean="0"/>
              <a:t>Logins </a:t>
            </a:r>
          </a:p>
          <a:p>
            <a:pPr lvl="2"/>
            <a:r>
              <a:rPr lang="en-US" sz="1800" dirty="0" smtClean="0"/>
              <a:t>Ensure that </a:t>
            </a:r>
            <a:r>
              <a:rPr lang="en-US" sz="1800" dirty="0" err="1" smtClean="0"/>
              <a:t>UATers</a:t>
            </a:r>
            <a:r>
              <a:rPr lang="en-US" sz="1800" dirty="0" smtClean="0"/>
              <a:t> have login ID’s, with the proper security access</a:t>
            </a:r>
          </a:p>
          <a:p>
            <a:pPr lvl="1"/>
            <a:r>
              <a:rPr lang="en-US" sz="2000" b="1" dirty="0" smtClean="0"/>
              <a:t>Workstations</a:t>
            </a:r>
          </a:p>
          <a:p>
            <a:pPr lvl="2"/>
            <a:r>
              <a:rPr lang="en-US" sz="1800" dirty="0" smtClean="0"/>
              <a:t>Ensure that all </a:t>
            </a:r>
            <a:r>
              <a:rPr lang="en-US" sz="1800" dirty="0" err="1" smtClean="0"/>
              <a:t>UATers</a:t>
            </a:r>
            <a:r>
              <a:rPr lang="en-US" sz="1800" dirty="0" smtClean="0"/>
              <a:t> workstations have proper web browsers (example) with the same plug-ins, etc. – with the goal of having everyone with the same setup as a typical user </a:t>
            </a:r>
          </a:p>
          <a:p>
            <a:pPr lvl="1"/>
            <a:r>
              <a:rPr lang="en-US" sz="2200" b="1" dirty="0" smtClean="0"/>
              <a:t>Seed Data</a:t>
            </a:r>
          </a:p>
          <a:p>
            <a:pPr lvl="2"/>
            <a:r>
              <a:rPr lang="en-US" dirty="0" smtClean="0"/>
              <a:t>Whether the data is loaded by IT, or special “seed data” needs to be entered by users, have this be an organized process, whereby users do not “use” other people’s data by accident.</a:t>
            </a:r>
          </a:p>
          <a:p>
            <a:pPr lvl="1"/>
            <a:endParaRPr lang="en-US" dirty="0"/>
          </a:p>
        </p:txBody>
      </p:sp>
      <p:pic>
        <p:nvPicPr>
          <p:cNvPr id="18435" name="Picture 3" descr="C:\Users\Dr. Glenn A. Stout\AppData\Local\Microsoft\Windows\Temporary Internet Files\Content.IE5\L9Z5EDU0\MP90017791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40600" y="152400"/>
            <a:ext cx="14224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08862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ox(i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ox(i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382000" cy="1371600"/>
          </a:xfrm>
        </p:spPr>
        <p:txBody>
          <a:bodyPr/>
          <a:lstStyle/>
          <a:p>
            <a:r>
              <a:rPr lang="en-US" dirty="0" smtClean="0">
                <a:solidFill>
                  <a:schemeClr val="accent3">
                    <a:lumMod val="50000"/>
                  </a:schemeClr>
                </a:solidFill>
              </a:rPr>
              <a:t>Process – </a:t>
            </a:r>
            <a:br>
              <a:rPr lang="en-US" dirty="0" smtClean="0">
                <a:solidFill>
                  <a:schemeClr val="accent3">
                    <a:lumMod val="50000"/>
                  </a:schemeClr>
                </a:solidFill>
              </a:rPr>
            </a:br>
            <a:r>
              <a:rPr lang="en-US" dirty="0" smtClean="0">
                <a:solidFill>
                  <a:schemeClr val="accent3">
                    <a:lumMod val="50000"/>
                  </a:schemeClr>
                </a:solidFill>
              </a:rPr>
              <a:t>GAME ON!</a:t>
            </a:r>
            <a:endParaRPr lang="en-US" dirty="0">
              <a:solidFill>
                <a:schemeClr val="accent3">
                  <a:lumMod val="50000"/>
                </a:schemeClr>
              </a:solidFill>
            </a:endParaRPr>
          </a:p>
        </p:txBody>
      </p:sp>
      <p:sp>
        <p:nvSpPr>
          <p:cNvPr id="3" name="Content Placeholder 2"/>
          <p:cNvSpPr>
            <a:spLocks noGrp="1"/>
          </p:cNvSpPr>
          <p:nvPr>
            <p:ph idx="1"/>
          </p:nvPr>
        </p:nvSpPr>
        <p:spPr/>
        <p:txBody>
          <a:bodyPr/>
          <a:lstStyle/>
          <a:p>
            <a:r>
              <a:rPr lang="en-US" sz="2400" b="1" dirty="0" smtClean="0"/>
              <a:t>“Huddle Up”</a:t>
            </a:r>
          </a:p>
          <a:p>
            <a:pPr lvl="1"/>
            <a:r>
              <a:rPr lang="en-US" sz="2000" dirty="0" smtClean="0"/>
              <a:t>Where possible, define times and places where UAT Testing will take place</a:t>
            </a:r>
          </a:p>
          <a:p>
            <a:pPr lvl="1"/>
            <a:r>
              <a:rPr lang="en-US" sz="2000" dirty="0" smtClean="0"/>
              <a:t>Have all people in particular processes to gather and test at the same time (a training room is a good place)</a:t>
            </a:r>
          </a:p>
          <a:p>
            <a:pPr lvl="2"/>
            <a:r>
              <a:rPr lang="en-US" sz="1800" dirty="0" smtClean="0"/>
              <a:t>Little issues are solved quickly (can’t login, what link?, etc.)</a:t>
            </a:r>
          </a:p>
          <a:p>
            <a:pPr lvl="2"/>
            <a:r>
              <a:rPr lang="en-US" sz="1800" dirty="0" smtClean="0"/>
              <a:t>Focus is on testing, not answering a call or other interruptions</a:t>
            </a:r>
          </a:p>
          <a:p>
            <a:pPr lvl="2"/>
            <a:r>
              <a:rPr lang="en-US" sz="1800" dirty="0" smtClean="0"/>
              <a:t>In a process – sometimes control is passed from one “role” to another – if the person is right next to them, goes quicker (e.g. “I will create the order – you approve it”)</a:t>
            </a:r>
          </a:p>
          <a:p>
            <a:pPr lvl="2"/>
            <a:r>
              <a:rPr lang="en-US" sz="1800" dirty="0" smtClean="0"/>
              <a:t>IT support can be right there, or quickly on call</a:t>
            </a:r>
          </a:p>
          <a:p>
            <a:pPr lvl="2"/>
            <a:r>
              <a:rPr lang="en-US" sz="1800" dirty="0" smtClean="0"/>
              <a:t>Mostly beneficial during early stages of testing</a:t>
            </a:r>
            <a:endParaRPr lang="en-US" sz="1800" dirty="0"/>
          </a:p>
        </p:txBody>
      </p:sp>
      <p:pic>
        <p:nvPicPr>
          <p:cNvPr id="19458" name="Picture 2" descr="C:\Users\Dr. Glenn A. Stout\AppData\Local\Microsoft\Windows\Temporary Internet Files\Content.IE5\ZJM29A92\MP90040161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152400"/>
            <a:ext cx="3200400" cy="2132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20802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ox(i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ox(i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ox(i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696200" cy="1371600"/>
          </a:xfrm>
        </p:spPr>
        <p:txBody>
          <a:bodyPr>
            <a:normAutofit fontScale="90000"/>
          </a:bodyPr>
          <a:lstStyle/>
          <a:p>
            <a:r>
              <a:rPr lang="en-US" dirty="0" smtClean="0">
                <a:solidFill>
                  <a:schemeClr val="accent3">
                    <a:lumMod val="50000"/>
                  </a:schemeClr>
                </a:solidFill>
              </a:rPr>
              <a:t>Process – </a:t>
            </a:r>
            <a:br>
              <a:rPr lang="en-US" dirty="0" smtClean="0">
                <a:solidFill>
                  <a:schemeClr val="accent3">
                    <a:lumMod val="50000"/>
                  </a:schemeClr>
                </a:solidFill>
              </a:rPr>
            </a:br>
            <a:r>
              <a:rPr lang="en-US" dirty="0" smtClean="0">
                <a:solidFill>
                  <a:schemeClr val="accent3">
                    <a:lumMod val="50000"/>
                  </a:schemeClr>
                </a:solidFill>
              </a:rPr>
              <a:t>Review the game progress</a:t>
            </a:r>
            <a:endParaRPr lang="en-US" dirty="0">
              <a:solidFill>
                <a:schemeClr val="accent3">
                  <a:lumMod val="50000"/>
                </a:schemeClr>
              </a:solidFill>
            </a:endParaRPr>
          </a:p>
        </p:txBody>
      </p:sp>
      <p:sp>
        <p:nvSpPr>
          <p:cNvPr id="3" name="Content Placeholder 2"/>
          <p:cNvSpPr>
            <a:spLocks noGrp="1"/>
          </p:cNvSpPr>
          <p:nvPr>
            <p:ph idx="1"/>
          </p:nvPr>
        </p:nvSpPr>
        <p:spPr/>
        <p:txBody>
          <a:bodyPr>
            <a:normAutofit fontScale="92500" lnSpcReduction="20000"/>
          </a:bodyPr>
          <a:lstStyle/>
          <a:p>
            <a:r>
              <a:rPr lang="en-US" b="1" dirty="0" smtClean="0"/>
              <a:t>Define and hold status meetings with Process Leads </a:t>
            </a:r>
          </a:p>
          <a:p>
            <a:pPr lvl="1"/>
            <a:r>
              <a:rPr lang="en-US" dirty="0" smtClean="0"/>
              <a:t>Depending on the schedule, these may happen DAILY</a:t>
            </a:r>
          </a:p>
          <a:p>
            <a:pPr lvl="2"/>
            <a:r>
              <a:rPr lang="en-US" dirty="0" smtClean="0"/>
              <a:t>A quick, 30 minute meeting to discuss progress from previous day, critical defects, what is going to be tested that day, etc.</a:t>
            </a:r>
          </a:p>
          <a:p>
            <a:pPr lvl="2"/>
            <a:r>
              <a:rPr lang="en-US" dirty="0" smtClean="0"/>
              <a:t>Key is to remove any obstacles that are keeping people from testing</a:t>
            </a:r>
          </a:p>
          <a:p>
            <a:pPr lvl="2"/>
            <a:r>
              <a:rPr lang="en-US" dirty="0" smtClean="0"/>
              <a:t>Invite IT people to help comment and give status on obstacles that are currently being removed.</a:t>
            </a:r>
          </a:p>
          <a:p>
            <a:pPr lvl="2"/>
            <a:r>
              <a:rPr lang="en-US" dirty="0" smtClean="0"/>
              <a:t>Process Leads are key invites, Department Leads should be invited as needed, or to at least 40% of the meetings for awareness.</a:t>
            </a:r>
          </a:p>
          <a:p>
            <a:r>
              <a:rPr lang="en-US" b="1" dirty="0" smtClean="0"/>
              <a:t>Define and hold status meetings with IT Leads</a:t>
            </a:r>
          </a:p>
          <a:p>
            <a:pPr lvl="1"/>
            <a:r>
              <a:rPr lang="en-US" dirty="0" smtClean="0"/>
              <a:t>Depending on the schedule, these may happen DAILY</a:t>
            </a:r>
          </a:p>
          <a:p>
            <a:pPr lvl="2"/>
            <a:r>
              <a:rPr lang="en-US" dirty="0" smtClean="0"/>
              <a:t>A quick, 30 minute meeting to discuss UAT progress from previous day, critical defects, what is being done to fix, etc.</a:t>
            </a:r>
          </a:p>
          <a:p>
            <a:pPr lvl="2"/>
            <a:r>
              <a:rPr lang="en-US" dirty="0" smtClean="0"/>
              <a:t>IT team should be fully engaged in the UAT process</a:t>
            </a:r>
          </a:p>
          <a:p>
            <a:pPr lvl="2"/>
            <a:endParaRPr lang="en-US" dirty="0" smtClean="0"/>
          </a:p>
        </p:txBody>
      </p:sp>
      <p:pic>
        <p:nvPicPr>
          <p:cNvPr id="20482" name="Picture 2" descr="C:\Users\Dr. Glenn A. Stout\AppData\Local\Microsoft\Windows\Temporary Internet Files\Content.IE5\KTUPS54N\MP90031644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48554" y="152401"/>
            <a:ext cx="1502535"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78869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heckerboard(across)">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heckerboard(across)">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checkerboard(across)">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checkerboard(across)">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checkerboard(across)">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229600" cy="1371600"/>
          </a:xfrm>
        </p:spPr>
        <p:txBody>
          <a:bodyPr>
            <a:normAutofit/>
          </a:bodyPr>
          <a:lstStyle/>
          <a:p>
            <a:r>
              <a:rPr lang="en-US" dirty="0" smtClean="0">
                <a:solidFill>
                  <a:schemeClr val="accent3">
                    <a:lumMod val="50000"/>
                  </a:schemeClr>
                </a:solidFill>
              </a:rPr>
              <a:t>Process – </a:t>
            </a:r>
            <a:br>
              <a:rPr lang="en-US" dirty="0" smtClean="0">
                <a:solidFill>
                  <a:schemeClr val="accent3">
                    <a:lumMod val="50000"/>
                  </a:schemeClr>
                </a:solidFill>
              </a:rPr>
            </a:br>
            <a:r>
              <a:rPr lang="en-US" dirty="0" smtClean="0">
                <a:solidFill>
                  <a:schemeClr val="accent3">
                    <a:lumMod val="50000"/>
                  </a:schemeClr>
                </a:solidFill>
              </a:rPr>
              <a:t>Document bad MOVES</a:t>
            </a:r>
            <a:endParaRPr lang="en-US" dirty="0">
              <a:solidFill>
                <a:schemeClr val="accent3">
                  <a:lumMod val="50000"/>
                </a:schemeClr>
              </a:solidFill>
            </a:endParaRPr>
          </a:p>
        </p:txBody>
      </p:sp>
      <p:sp>
        <p:nvSpPr>
          <p:cNvPr id="3" name="Content Placeholder 2"/>
          <p:cNvSpPr>
            <a:spLocks noGrp="1"/>
          </p:cNvSpPr>
          <p:nvPr>
            <p:ph idx="1"/>
          </p:nvPr>
        </p:nvSpPr>
        <p:spPr/>
        <p:txBody>
          <a:bodyPr>
            <a:normAutofit fontScale="92500" lnSpcReduction="10000"/>
          </a:bodyPr>
          <a:lstStyle/>
          <a:p>
            <a:r>
              <a:rPr lang="en-US" b="1" dirty="0" smtClean="0"/>
              <a:t>Defect Lifecycle – Clearly Defined</a:t>
            </a:r>
          </a:p>
          <a:p>
            <a:pPr lvl="1"/>
            <a:r>
              <a:rPr lang="en-US" dirty="0" smtClean="0"/>
              <a:t>Defects should be entered into a common defect tool</a:t>
            </a:r>
          </a:p>
          <a:p>
            <a:pPr lvl="1"/>
            <a:r>
              <a:rPr lang="en-US" dirty="0" smtClean="0"/>
              <a:t>ALL users need to know how to use this:</a:t>
            </a:r>
          </a:p>
          <a:p>
            <a:pPr lvl="2"/>
            <a:r>
              <a:rPr lang="en-US" dirty="0" smtClean="0"/>
              <a:t>DO NOT allow the “we will email you the defects and you can enter them into the tool” move</a:t>
            </a:r>
            <a:endParaRPr lang="en-US" dirty="0"/>
          </a:p>
          <a:p>
            <a:pPr lvl="2"/>
            <a:r>
              <a:rPr lang="en-US" dirty="0" smtClean="0"/>
              <a:t>Whoever creates the defect closes it after a re-test when fixed</a:t>
            </a:r>
          </a:p>
          <a:p>
            <a:pPr lvl="2"/>
            <a:r>
              <a:rPr lang="en-US" dirty="0" smtClean="0"/>
              <a:t>Defects should have both a Priority and Severity</a:t>
            </a:r>
          </a:p>
          <a:p>
            <a:pPr lvl="3"/>
            <a:r>
              <a:rPr lang="en-US" dirty="0" smtClean="0"/>
              <a:t>Priority – order in which it should be fixed</a:t>
            </a:r>
          </a:p>
          <a:p>
            <a:pPr lvl="3"/>
            <a:r>
              <a:rPr lang="en-US" dirty="0" smtClean="0"/>
              <a:t>Severity – level of “damage” to the system</a:t>
            </a:r>
          </a:p>
          <a:p>
            <a:r>
              <a:rPr lang="en-US" b="1" dirty="0" smtClean="0"/>
              <a:t>Hold Defect Review Sessions</a:t>
            </a:r>
          </a:p>
          <a:p>
            <a:pPr lvl="1"/>
            <a:r>
              <a:rPr lang="en-US" dirty="0" smtClean="0"/>
              <a:t>Depending on Schedule, these may happen WEEKLY</a:t>
            </a:r>
          </a:p>
          <a:p>
            <a:pPr lvl="2"/>
            <a:r>
              <a:rPr lang="en-US" dirty="0" smtClean="0"/>
              <a:t>Review each defect with representatives from the testing team as well as IT, so there is a clear understanding of the defects, any nuances, priority adjustments, etc.</a:t>
            </a:r>
          </a:p>
          <a:p>
            <a:pPr lvl="2"/>
            <a:endParaRPr lang="en-US" dirty="0" smtClean="0"/>
          </a:p>
          <a:p>
            <a:pPr lvl="2"/>
            <a:endParaRPr lang="en-US" dirty="0" smtClean="0"/>
          </a:p>
          <a:p>
            <a:endParaRPr lang="en-US" dirty="0"/>
          </a:p>
        </p:txBody>
      </p:sp>
      <p:pic>
        <p:nvPicPr>
          <p:cNvPr id="21506" name="Picture 2" descr="C:\Users\Dr. Glenn A. Stout\AppData\Local\Microsoft\Windows\Temporary Internet Files\Content.IE5\ZJM29A92\MC90041052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129069"/>
            <a:ext cx="2209800" cy="1878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73326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amond(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amond(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amond(in)">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amond(in)">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diamond(in)">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diamond(in)">
                                      <p:cBhvr>
                                        <p:cTn id="52" dur="20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8" presetClass="entr" presetSubtype="16"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diamond(in)">
                                      <p:cBhvr>
                                        <p:cTn id="57"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5791200" cy="914718"/>
          </a:xfrm>
        </p:spPr>
        <p:txBody>
          <a:bodyPr>
            <a:normAutofit/>
          </a:bodyPr>
          <a:lstStyle/>
          <a:p>
            <a:r>
              <a:rPr lang="en-US" sz="4800" dirty="0" smtClean="0">
                <a:solidFill>
                  <a:schemeClr val="accent3">
                    <a:lumMod val="50000"/>
                  </a:schemeClr>
                </a:solidFill>
              </a:rPr>
              <a:t>TECHNOLOGY</a:t>
            </a:r>
            <a:endParaRPr lang="en-US" sz="4800" dirty="0">
              <a:solidFill>
                <a:schemeClr val="accent3">
                  <a:lumMod val="50000"/>
                </a:schemeClr>
              </a:solidFill>
            </a:endParaRPr>
          </a:p>
        </p:txBody>
      </p:sp>
      <p:pic>
        <p:nvPicPr>
          <p:cNvPr id="24578" name="Picture 2" descr="C:\Users\Dr. Glenn A. Stout\AppData\Local\Microsoft\Windows\Temporary Internet Files\Content.IE5\ZJM29A92\MC90009032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447800"/>
            <a:ext cx="6324600" cy="5014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932901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6934200" cy="1371600"/>
          </a:xfrm>
        </p:spPr>
        <p:txBody>
          <a:bodyPr>
            <a:normAutofit fontScale="90000"/>
          </a:bodyPr>
          <a:lstStyle/>
          <a:p>
            <a:r>
              <a:rPr lang="en-US" dirty="0" smtClean="0">
                <a:solidFill>
                  <a:schemeClr val="accent3">
                    <a:lumMod val="50000"/>
                  </a:schemeClr>
                </a:solidFill>
              </a:rPr>
              <a:t>Technology – </a:t>
            </a:r>
            <a:br>
              <a:rPr lang="en-US" dirty="0" smtClean="0">
                <a:solidFill>
                  <a:schemeClr val="accent3">
                    <a:lumMod val="50000"/>
                  </a:schemeClr>
                </a:solidFill>
              </a:rPr>
            </a:br>
            <a:r>
              <a:rPr lang="en-US" dirty="0" smtClean="0">
                <a:solidFill>
                  <a:schemeClr val="accent3">
                    <a:lumMod val="50000"/>
                  </a:schemeClr>
                </a:solidFill>
              </a:rPr>
              <a:t>Using a quality chess set!</a:t>
            </a:r>
            <a:endParaRPr lang="en-US" dirty="0">
              <a:solidFill>
                <a:schemeClr val="accent3">
                  <a:lumMod val="50000"/>
                </a:schemeClr>
              </a:solidFill>
            </a:endParaRPr>
          </a:p>
        </p:txBody>
      </p:sp>
      <p:sp>
        <p:nvSpPr>
          <p:cNvPr id="3" name="Content Placeholder 2"/>
          <p:cNvSpPr>
            <a:spLocks noGrp="1"/>
          </p:cNvSpPr>
          <p:nvPr>
            <p:ph idx="1"/>
          </p:nvPr>
        </p:nvSpPr>
        <p:spPr>
          <a:xfrm>
            <a:off x="457200" y="1447800"/>
            <a:ext cx="7620000" cy="5029200"/>
          </a:xfrm>
        </p:spPr>
        <p:txBody>
          <a:bodyPr>
            <a:noAutofit/>
          </a:bodyPr>
          <a:lstStyle/>
          <a:p>
            <a:r>
              <a:rPr lang="en-US" b="1" dirty="0" smtClean="0"/>
              <a:t>One Tool</a:t>
            </a:r>
          </a:p>
          <a:p>
            <a:pPr lvl="1"/>
            <a:r>
              <a:rPr lang="en-US" dirty="0" smtClean="0"/>
              <a:t>Strongly advise a qualified testing tool that houses; </a:t>
            </a:r>
            <a:r>
              <a:rPr lang="en-US" i="1" dirty="0" smtClean="0"/>
              <a:t>Requirements, Tests, and Defects</a:t>
            </a:r>
          </a:p>
          <a:p>
            <a:pPr lvl="1"/>
            <a:r>
              <a:rPr lang="en-US" dirty="0" smtClean="0"/>
              <a:t>If “one tool” is impossible – try to have clearly defined tools that connect in some way.  </a:t>
            </a:r>
          </a:p>
          <a:p>
            <a:pPr lvl="2"/>
            <a:r>
              <a:rPr lang="en-US" sz="2000" dirty="0" smtClean="0"/>
              <a:t>For example, if you use Excel – ensure everyone is using the same template, or numbering scheme.</a:t>
            </a:r>
          </a:p>
          <a:p>
            <a:r>
              <a:rPr lang="en-US" b="1" dirty="0" smtClean="0"/>
              <a:t>Enable Requirements-Tests-Defects Traceability</a:t>
            </a:r>
          </a:p>
          <a:p>
            <a:pPr lvl="1"/>
            <a:r>
              <a:rPr lang="en-US" dirty="0" smtClean="0"/>
              <a:t>Trace from Requirements to Tests, from Tests to Defects</a:t>
            </a:r>
          </a:p>
          <a:p>
            <a:pPr lvl="2"/>
            <a:r>
              <a:rPr lang="en-US" sz="2000" dirty="0" smtClean="0"/>
              <a:t>Should have a test for every requirement </a:t>
            </a:r>
          </a:p>
          <a:p>
            <a:pPr lvl="2"/>
            <a:r>
              <a:rPr lang="en-US" sz="2000" dirty="0" smtClean="0"/>
              <a:t>Every defect should link to a test</a:t>
            </a:r>
          </a:p>
          <a:p>
            <a:pPr lvl="1"/>
            <a:r>
              <a:rPr lang="en-US" b="0" dirty="0" smtClean="0"/>
              <a:t>Regardless if a tool is used or not, each requirement, test and defect should have a unique number for reference</a:t>
            </a:r>
            <a:r>
              <a:rPr lang="en-US" dirty="0" smtClean="0"/>
              <a:t>.</a:t>
            </a:r>
          </a:p>
          <a:p>
            <a:endParaRPr lang="en-US" sz="1100" dirty="0"/>
          </a:p>
        </p:txBody>
      </p:sp>
      <p:pic>
        <p:nvPicPr>
          <p:cNvPr id="25603" name="Picture 3" descr="C:\Users\Dr. Glenn A. Stout\AppData\Local\Microsoft\Windows\Temporary Internet Files\Content.IE5\L9Z5EDU0\MC90034736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152400"/>
            <a:ext cx="1829714" cy="1829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92793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ox(i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ox(i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ox(i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ox(in)">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010400" cy="1371600"/>
          </a:xfrm>
        </p:spPr>
        <p:txBody>
          <a:bodyPr>
            <a:normAutofit fontScale="90000"/>
          </a:bodyPr>
          <a:lstStyle/>
          <a:p>
            <a:r>
              <a:rPr lang="en-US" dirty="0" smtClean="0">
                <a:solidFill>
                  <a:schemeClr val="accent3">
                    <a:lumMod val="50000"/>
                  </a:schemeClr>
                </a:solidFill>
              </a:rPr>
              <a:t>Technology – </a:t>
            </a:r>
            <a:br>
              <a:rPr lang="en-US" dirty="0" smtClean="0">
                <a:solidFill>
                  <a:schemeClr val="accent3">
                    <a:lumMod val="50000"/>
                  </a:schemeClr>
                </a:solidFill>
              </a:rPr>
            </a:br>
            <a:r>
              <a:rPr lang="en-US" dirty="0" smtClean="0">
                <a:solidFill>
                  <a:schemeClr val="accent3">
                    <a:lumMod val="50000"/>
                  </a:schemeClr>
                </a:solidFill>
              </a:rPr>
              <a:t>Using a quality chess set!</a:t>
            </a:r>
            <a:endParaRPr lang="en-US" dirty="0">
              <a:solidFill>
                <a:schemeClr val="accent3">
                  <a:lumMod val="50000"/>
                </a:schemeClr>
              </a:solidFill>
            </a:endParaRPr>
          </a:p>
        </p:txBody>
      </p:sp>
      <p:sp>
        <p:nvSpPr>
          <p:cNvPr id="3" name="Content Placeholder 2"/>
          <p:cNvSpPr>
            <a:spLocks noGrp="1"/>
          </p:cNvSpPr>
          <p:nvPr>
            <p:ph idx="1"/>
          </p:nvPr>
        </p:nvSpPr>
        <p:spPr/>
        <p:txBody>
          <a:bodyPr/>
          <a:lstStyle/>
          <a:p>
            <a:r>
              <a:rPr lang="en-US" sz="2800" b="1" dirty="0" smtClean="0"/>
              <a:t>Tool Training</a:t>
            </a:r>
          </a:p>
          <a:p>
            <a:pPr lvl="1"/>
            <a:r>
              <a:rPr lang="en-US" sz="2400" dirty="0" smtClean="0"/>
              <a:t>Train user/testers on the tool they will be using for testing and defect tracking</a:t>
            </a:r>
          </a:p>
          <a:p>
            <a:pPr lvl="1"/>
            <a:r>
              <a:rPr lang="en-US" sz="2400" dirty="0" smtClean="0"/>
              <a:t>Provide them a “one page” cheat sheet on what they are expected to do regarding the tool</a:t>
            </a:r>
          </a:p>
          <a:p>
            <a:r>
              <a:rPr lang="en-US" sz="2800" b="1" dirty="0" smtClean="0"/>
              <a:t>Tool Support</a:t>
            </a:r>
          </a:p>
          <a:p>
            <a:pPr lvl="1"/>
            <a:r>
              <a:rPr lang="en-US" sz="2400" dirty="0" smtClean="0"/>
              <a:t>Users should know who to contact for questions with the tool</a:t>
            </a:r>
            <a:endParaRPr lang="en-US" sz="2400" dirty="0"/>
          </a:p>
        </p:txBody>
      </p:sp>
      <p:pic>
        <p:nvPicPr>
          <p:cNvPr id="26626" name="Picture 2" descr="C:\Users\Dr. Glenn A. Stout\AppData\Local\Microsoft\Windows\Temporary Internet Files\Content.IE5\KTUPS54N\MC90035175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4363915"/>
            <a:ext cx="1524000" cy="2175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54449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lumMod val="50000"/>
                  </a:schemeClr>
                </a:solidFill>
              </a:rPr>
              <a:t>Summary</a:t>
            </a:r>
            <a:endParaRPr lang="en-US" dirty="0">
              <a:solidFill>
                <a:schemeClr val="accent3">
                  <a:lumMod val="50000"/>
                </a:schemeClr>
              </a:solidFill>
            </a:endParaRPr>
          </a:p>
        </p:txBody>
      </p:sp>
      <p:sp>
        <p:nvSpPr>
          <p:cNvPr id="3" name="Content Placeholder 2"/>
          <p:cNvSpPr>
            <a:spLocks noGrp="1"/>
          </p:cNvSpPr>
          <p:nvPr>
            <p:ph idx="1"/>
          </p:nvPr>
        </p:nvSpPr>
        <p:spPr/>
        <p:txBody>
          <a:bodyPr>
            <a:normAutofit/>
          </a:bodyPr>
          <a:lstStyle/>
          <a:p>
            <a:pPr marL="457200" indent="-457200">
              <a:buFont typeface="Arial" pitchFamily="34" charset="0"/>
              <a:buChar char="•"/>
            </a:pPr>
            <a:r>
              <a:rPr lang="en-US" sz="2800" b="0" dirty="0" smtClean="0"/>
              <a:t>Of course these suggestions may be adjusted to meet the schedule, culture and “process maturity level” of any organization.</a:t>
            </a:r>
          </a:p>
          <a:p>
            <a:pPr marL="457200" indent="-457200">
              <a:buFont typeface="Arial" pitchFamily="34" charset="0"/>
              <a:buChar char="•"/>
            </a:pPr>
            <a:r>
              <a:rPr lang="en-US" sz="2800" b="0" dirty="0" smtClean="0"/>
              <a:t>One final guiding principle is that it is mostly true is that all players </a:t>
            </a:r>
            <a:r>
              <a:rPr lang="en-US" sz="2800" dirty="0" smtClean="0"/>
              <a:t>simply want to do the right thing</a:t>
            </a:r>
            <a:r>
              <a:rPr lang="en-US" sz="2800" b="0" dirty="0" smtClean="0"/>
              <a:t> – based on that common ground, anything is possible!</a:t>
            </a:r>
            <a:endParaRPr lang="en-US" sz="2800" b="0" dirty="0"/>
          </a:p>
        </p:txBody>
      </p:sp>
      <p:pic>
        <p:nvPicPr>
          <p:cNvPr id="27650" name="Picture 2" descr="C:\Users\Dr. Glenn A. Stout\AppData\Local\Microsoft\Windows\Temporary Internet Files\Content.IE5\ZJM29A92\MC90032998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152400"/>
            <a:ext cx="1198075" cy="1792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113771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3429000" cy="838518"/>
          </a:xfrm>
        </p:spPr>
        <p:txBody>
          <a:bodyPr/>
          <a:lstStyle/>
          <a:p>
            <a:r>
              <a:rPr lang="en-US" dirty="0" smtClean="0">
                <a:solidFill>
                  <a:schemeClr val="accent3">
                    <a:lumMod val="50000"/>
                  </a:schemeClr>
                </a:solidFill>
              </a:rPr>
              <a:t>Agenda</a:t>
            </a:r>
            <a:endParaRPr lang="en-US" dirty="0">
              <a:solidFill>
                <a:schemeClr val="accent3">
                  <a:lumMod val="50000"/>
                </a:schemeClr>
              </a:solidFill>
            </a:endParaRPr>
          </a:p>
        </p:txBody>
      </p:sp>
      <p:sp>
        <p:nvSpPr>
          <p:cNvPr id="3" name="Content Placeholder 2"/>
          <p:cNvSpPr>
            <a:spLocks noGrp="1"/>
          </p:cNvSpPr>
          <p:nvPr>
            <p:ph idx="1"/>
          </p:nvPr>
        </p:nvSpPr>
        <p:spPr/>
        <p:txBody>
          <a:bodyPr>
            <a:normAutofit fontScale="92500" lnSpcReduction="20000"/>
          </a:bodyPr>
          <a:lstStyle/>
          <a:p>
            <a:pPr marL="342900" indent="-342900">
              <a:buFont typeface="Arial" pitchFamily="34" charset="0"/>
              <a:buChar char="•"/>
            </a:pPr>
            <a:r>
              <a:rPr lang="en-US" sz="2400" dirty="0" smtClean="0"/>
              <a:t>Chess Game – Why?</a:t>
            </a:r>
          </a:p>
          <a:p>
            <a:pPr marL="342900" indent="-342900">
              <a:buFont typeface="Arial" pitchFamily="34" charset="0"/>
              <a:buChar char="•"/>
            </a:pPr>
            <a:r>
              <a:rPr lang="en-US" sz="2400" dirty="0" smtClean="0"/>
              <a:t>Overview</a:t>
            </a:r>
          </a:p>
          <a:p>
            <a:pPr marL="342900" indent="-342900">
              <a:buFont typeface="Arial" pitchFamily="34" charset="0"/>
              <a:buChar char="•"/>
            </a:pPr>
            <a:r>
              <a:rPr lang="en-US" sz="2400" dirty="0" smtClean="0"/>
              <a:t>What is UAT?</a:t>
            </a:r>
          </a:p>
          <a:p>
            <a:pPr marL="342900" indent="-342900">
              <a:buFont typeface="Arial" pitchFamily="34" charset="0"/>
              <a:buChar char="•"/>
            </a:pPr>
            <a:r>
              <a:rPr lang="en-US" sz="2400" dirty="0" smtClean="0"/>
              <a:t>Organization Maturity</a:t>
            </a:r>
          </a:p>
          <a:p>
            <a:pPr marL="342900" indent="-342900">
              <a:buFont typeface="Arial" pitchFamily="34" charset="0"/>
              <a:buChar char="•"/>
            </a:pPr>
            <a:r>
              <a:rPr lang="en-US" sz="2400" dirty="0" smtClean="0"/>
              <a:t>UAT Philosophy</a:t>
            </a:r>
          </a:p>
          <a:p>
            <a:pPr marL="342900" indent="-342900">
              <a:buFont typeface="Arial" pitchFamily="34" charset="0"/>
              <a:buChar char="•"/>
            </a:pPr>
            <a:r>
              <a:rPr lang="en-US" sz="2400" dirty="0" smtClean="0"/>
              <a:t>UAT Game Plan:</a:t>
            </a:r>
          </a:p>
          <a:p>
            <a:pPr marL="342900" indent="-342900">
              <a:buFont typeface="Arial" pitchFamily="34" charset="0"/>
              <a:buChar char="•"/>
            </a:pPr>
            <a:r>
              <a:rPr lang="en-US" sz="2400" dirty="0" smtClean="0"/>
              <a:t>People</a:t>
            </a:r>
          </a:p>
          <a:p>
            <a:pPr marL="342900" indent="-342900">
              <a:buFont typeface="Arial" pitchFamily="34" charset="0"/>
              <a:buChar char="•"/>
            </a:pPr>
            <a:r>
              <a:rPr lang="en-US" sz="2400" dirty="0" smtClean="0"/>
              <a:t>Process</a:t>
            </a:r>
          </a:p>
          <a:p>
            <a:pPr marL="342900" indent="-342900">
              <a:buFont typeface="Arial" pitchFamily="34" charset="0"/>
              <a:buChar char="•"/>
            </a:pPr>
            <a:r>
              <a:rPr lang="en-US" sz="2400" dirty="0" smtClean="0"/>
              <a:t>Technology</a:t>
            </a:r>
          </a:p>
          <a:p>
            <a:pPr marL="342900" indent="-342900">
              <a:buFont typeface="Arial" pitchFamily="34" charset="0"/>
              <a:buChar char="•"/>
            </a:pPr>
            <a:r>
              <a:rPr lang="en-US" sz="2400" dirty="0" smtClean="0"/>
              <a:t>Summary</a:t>
            </a:r>
          </a:p>
          <a:p>
            <a:endParaRPr lang="en-US" dirty="0" smtClean="0"/>
          </a:p>
          <a:p>
            <a:endParaRPr lang="en-US" dirty="0" smtClean="0"/>
          </a:p>
          <a:p>
            <a:endParaRPr lang="en-US" dirty="0" smtClean="0"/>
          </a:p>
        </p:txBody>
      </p:sp>
      <p:pic>
        <p:nvPicPr>
          <p:cNvPr id="28676" name="Picture 4" descr="C:\Users\Dr. Glenn A. Stout\AppData\Local\Microsoft\Windows\Temporary Internet Files\Content.IE5\Q6YA8ZLD\MP90034194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3400" y="134815"/>
            <a:ext cx="4486542"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6626528"/>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lumMod val="50000"/>
                  </a:schemeClr>
                </a:solidFill>
              </a:rPr>
              <a:t>Questions?</a:t>
            </a:r>
            <a:endParaRPr lang="en-US" dirty="0">
              <a:solidFill>
                <a:schemeClr val="accent3">
                  <a:lumMod val="50000"/>
                </a:schemeClr>
              </a:solidFill>
            </a:endParaRPr>
          </a:p>
        </p:txBody>
      </p:sp>
      <p:pic>
        <p:nvPicPr>
          <p:cNvPr id="1031" name="Picture 7" descr="C:\Users\Dr. Glenn A. Stout\AppData\Local\Microsoft\Windows\Temporary Internet Files\Content.IE5\L9Z5EDU0\MP90040158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2286000"/>
            <a:ext cx="6073653" cy="4047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441434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lumMod val="50000"/>
                  </a:schemeClr>
                </a:solidFill>
              </a:rPr>
              <a:t>Chess game?</a:t>
            </a:r>
            <a:endParaRPr lang="en-US" dirty="0">
              <a:solidFill>
                <a:schemeClr val="accent3">
                  <a:lumMod val="50000"/>
                </a:schemeClr>
              </a:solidFill>
            </a:endParaRPr>
          </a:p>
        </p:txBody>
      </p:sp>
      <p:sp>
        <p:nvSpPr>
          <p:cNvPr id="3" name="Content Placeholder 2"/>
          <p:cNvSpPr>
            <a:spLocks noGrp="1"/>
          </p:cNvSpPr>
          <p:nvPr>
            <p:ph idx="1"/>
          </p:nvPr>
        </p:nvSpPr>
        <p:spPr/>
        <p:txBody>
          <a:bodyPr/>
          <a:lstStyle/>
          <a:p>
            <a:pPr marL="342900" indent="-342900">
              <a:buFont typeface="Arial" pitchFamily="34" charset="0"/>
              <a:buChar char="•"/>
            </a:pPr>
            <a:r>
              <a:rPr lang="en-US" dirty="0" smtClean="0"/>
              <a:t>Why I feel that UAT is a Chess Game</a:t>
            </a:r>
          </a:p>
          <a:p>
            <a:pPr marL="800100" lvl="1" indent="-342900"/>
            <a:r>
              <a:rPr lang="en-US" dirty="0" smtClean="0"/>
              <a:t>Sometimes UAT feels like an “US vs. THEM” </a:t>
            </a:r>
          </a:p>
          <a:p>
            <a:pPr marL="800100" lvl="1" indent="-342900"/>
            <a:r>
              <a:rPr lang="en-US" dirty="0" smtClean="0"/>
              <a:t>It is not an overly fast, aggressive “game” – but a slowly paced, people “jockeying” for position</a:t>
            </a:r>
          </a:p>
          <a:p>
            <a:pPr marL="800100" lvl="1" indent="-342900"/>
            <a:r>
              <a:rPr lang="en-US" dirty="0" smtClean="0"/>
              <a:t>There is a definite King and Queen</a:t>
            </a:r>
          </a:p>
          <a:p>
            <a:pPr marL="800100" lvl="1" indent="-342900"/>
            <a:r>
              <a:rPr lang="en-US" dirty="0" smtClean="0"/>
              <a:t>Typically – it ends up as a “draw” – or someone concedes, which is not always the best outcome</a:t>
            </a:r>
          </a:p>
          <a:p>
            <a:pPr marL="800100" lvl="1" indent="-342900"/>
            <a:endParaRPr lang="en-US" dirty="0"/>
          </a:p>
          <a:p>
            <a:pPr marL="342900" indent="-342900">
              <a:buFont typeface="Arial" pitchFamily="34" charset="0"/>
              <a:buChar char="•"/>
            </a:pPr>
            <a:r>
              <a:rPr lang="en-US" dirty="0" smtClean="0"/>
              <a:t>Therefore, when I thought of this presentation – I felt it was like a Chess Game – but if we do it right – everyone can win!</a:t>
            </a:r>
            <a:endParaRPr lang="en-US" dirty="0"/>
          </a:p>
        </p:txBody>
      </p:sp>
      <p:pic>
        <p:nvPicPr>
          <p:cNvPr id="2051" name="Picture 3" descr="C:\Users\Dr. Glenn A. Stout\AppData\Local\Microsoft\Windows\Temporary Internet Files\Content.IE5\L9Z5EDU0\MP90040066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76200"/>
            <a:ext cx="2579370" cy="2063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903529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382000" cy="1371600"/>
          </a:xfrm>
        </p:spPr>
        <p:txBody>
          <a:bodyPr/>
          <a:lstStyle/>
          <a:p>
            <a:r>
              <a:rPr lang="en-US" dirty="0" smtClean="0">
                <a:solidFill>
                  <a:schemeClr val="accent3">
                    <a:lumMod val="50000"/>
                  </a:schemeClr>
                </a:solidFill>
              </a:rPr>
              <a:t>Overview of our discussion</a:t>
            </a:r>
            <a:endParaRPr lang="en-US" dirty="0">
              <a:solidFill>
                <a:schemeClr val="accent3">
                  <a:lumMod val="50000"/>
                </a:schemeClr>
              </a:solidFill>
            </a:endParaRPr>
          </a:p>
        </p:txBody>
      </p:sp>
      <p:sp>
        <p:nvSpPr>
          <p:cNvPr id="3" name="Content Placeholder 2"/>
          <p:cNvSpPr>
            <a:spLocks noGrp="1"/>
          </p:cNvSpPr>
          <p:nvPr>
            <p:ph idx="1"/>
          </p:nvPr>
        </p:nvSpPr>
        <p:spPr/>
        <p:txBody>
          <a:bodyPr/>
          <a:lstStyle/>
          <a:p>
            <a:pPr marL="342900" indent="-342900">
              <a:buFont typeface="Arial" pitchFamily="34" charset="0"/>
              <a:buChar char="•"/>
            </a:pPr>
            <a:r>
              <a:rPr lang="en-US" sz="2800" dirty="0" smtClean="0"/>
              <a:t>Discuss the overall UAT approach</a:t>
            </a:r>
          </a:p>
          <a:p>
            <a:pPr marL="800100" lvl="1" indent="-342900"/>
            <a:r>
              <a:rPr lang="en-US" sz="2800" dirty="0" smtClean="0"/>
              <a:t>Includes questions to ask and suggestions for any UAT effort</a:t>
            </a:r>
          </a:p>
          <a:p>
            <a:pPr marL="800100" lvl="1" indent="-342900"/>
            <a:r>
              <a:rPr lang="en-US" sz="2800" dirty="0" smtClean="0"/>
              <a:t>Some may seem be “common sense” - but a good reminder!</a:t>
            </a:r>
          </a:p>
          <a:p>
            <a:pPr marL="800100" lvl="1" indent="-342900"/>
            <a:r>
              <a:rPr lang="en-US" sz="2800" dirty="0" smtClean="0"/>
              <a:t>Separated into three categories:</a:t>
            </a:r>
          </a:p>
          <a:p>
            <a:pPr marL="1485900" lvl="2" indent="-342900"/>
            <a:r>
              <a:rPr lang="en-US" sz="2400" dirty="0" smtClean="0"/>
              <a:t>People</a:t>
            </a:r>
          </a:p>
          <a:p>
            <a:pPr marL="1485900" lvl="2" indent="-342900"/>
            <a:r>
              <a:rPr lang="en-US" sz="2400" dirty="0" smtClean="0"/>
              <a:t>Process</a:t>
            </a:r>
          </a:p>
          <a:p>
            <a:pPr marL="1485900" lvl="2" indent="-342900"/>
            <a:r>
              <a:rPr lang="en-US" sz="2400" dirty="0" smtClean="0"/>
              <a:t>Technology</a:t>
            </a:r>
          </a:p>
          <a:p>
            <a:pPr marL="800100" lvl="1" indent="-342900"/>
            <a:endParaRPr lang="en-US" dirty="0" smtClean="0"/>
          </a:p>
          <a:p>
            <a:pPr marL="342900" indent="-342900"/>
            <a:endParaRPr lang="en-US" dirty="0" smtClean="0"/>
          </a:p>
          <a:p>
            <a:pPr marL="342900" indent="-342900"/>
            <a:endParaRPr lang="en-US" dirty="0" smtClean="0"/>
          </a:p>
          <a:p>
            <a:pPr marL="342900" indent="-342900">
              <a:buFont typeface="Arial" pitchFamily="34" charset="0"/>
              <a:buChar char="•"/>
            </a:pPr>
            <a:endParaRPr lang="en-US" dirty="0"/>
          </a:p>
        </p:txBody>
      </p:sp>
      <p:pic>
        <p:nvPicPr>
          <p:cNvPr id="5122" name="Picture 2" descr="C:\Users\Dr. Glenn A. Stout\AppData\Local\Microsoft\Windows\Temporary Internet Files\Content.IE5\KTUPS54N\MP90028959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4800599"/>
            <a:ext cx="2819400" cy="1884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81510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lumMod val="50000"/>
                  </a:schemeClr>
                </a:solidFill>
              </a:rPr>
              <a:t>WHAT IS UAT?</a:t>
            </a:r>
            <a:endParaRPr lang="en-US" dirty="0">
              <a:solidFill>
                <a:schemeClr val="accent3">
                  <a:lumMod val="50000"/>
                </a:schemeClr>
              </a:solidFill>
            </a:endParaRPr>
          </a:p>
        </p:txBody>
      </p:sp>
      <p:sp>
        <p:nvSpPr>
          <p:cNvPr id="3" name="Content Placeholder 2"/>
          <p:cNvSpPr>
            <a:spLocks noGrp="1"/>
          </p:cNvSpPr>
          <p:nvPr>
            <p:ph idx="1"/>
          </p:nvPr>
        </p:nvSpPr>
        <p:spPr/>
        <p:txBody>
          <a:bodyPr>
            <a:normAutofit/>
          </a:bodyPr>
          <a:lstStyle/>
          <a:p>
            <a:pPr marL="342900" indent="-342900">
              <a:buFont typeface="Arial" pitchFamily="34" charset="0"/>
              <a:buChar char="•"/>
            </a:pPr>
            <a:r>
              <a:rPr lang="en-US" sz="2400" b="0" dirty="0" smtClean="0"/>
              <a:t>User Acceptance Test is the process where the end user, or customer has an opportunity to tell the development team whether or not we provided what they wanted.</a:t>
            </a:r>
          </a:p>
          <a:p>
            <a:pPr marL="342900" indent="-342900">
              <a:buFont typeface="Arial" pitchFamily="34" charset="0"/>
              <a:buChar char="•"/>
            </a:pPr>
            <a:r>
              <a:rPr lang="en-US" sz="2400" b="0" dirty="0" smtClean="0"/>
              <a:t>The Goal is to have the users review the final product and either accept it or reject it</a:t>
            </a:r>
          </a:p>
          <a:p>
            <a:pPr marL="800100" lvl="1" indent="-342900"/>
            <a:r>
              <a:rPr lang="en-US" sz="2400" dirty="0" smtClean="0"/>
              <a:t>Note:  It may be the project manager’s goal for them to ‘accept’ it – but the goal of the UAT is to get them to reach a decision one way or another.</a:t>
            </a:r>
            <a:endParaRPr lang="en-US" sz="2400" b="0" dirty="0" smtClean="0"/>
          </a:p>
          <a:p>
            <a:pPr marL="342900" indent="-342900">
              <a:buFont typeface="Arial" pitchFamily="34" charset="0"/>
              <a:buChar char="•"/>
            </a:pPr>
            <a:r>
              <a:rPr lang="en-US" sz="2400" b="0" dirty="0" smtClean="0"/>
              <a:t>In CMMI – this is called ‘Validation’</a:t>
            </a:r>
          </a:p>
          <a:p>
            <a:endParaRPr lang="en-US" sz="2400" b="0" dirty="0"/>
          </a:p>
        </p:txBody>
      </p:sp>
      <p:pic>
        <p:nvPicPr>
          <p:cNvPr id="30722" name="Picture 2" descr="C:\Users\Dr. Glenn A. Stout\AppData\Local\Microsoft\Windows\Temporary Internet Files\Content.IE5\KTUPS54N\MP90031681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76200"/>
            <a:ext cx="2630905" cy="1749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123031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6858000" cy="838518"/>
          </a:xfrm>
        </p:spPr>
        <p:txBody>
          <a:bodyPr/>
          <a:lstStyle/>
          <a:p>
            <a:r>
              <a:rPr lang="en-US" dirty="0" smtClean="0">
                <a:solidFill>
                  <a:schemeClr val="accent3">
                    <a:lumMod val="50000"/>
                  </a:schemeClr>
                </a:solidFill>
              </a:rPr>
              <a:t>Organization maturity</a:t>
            </a:r>
            <a:endParaRPr lang="en-US" dirty="0">
              <a:solidFill>
                <a:schemeClr val="accent3">
                  <a:lumMod val="50000"/>
                </a:schemeClr>
              </a:solidFill>
            </a:endParaRPr>
          </a:p>
        </p:txBody>
      </p:sp>
      <p:sp>
        <p:nvSpPr>
          <p:cNvPr id="3" name="Content Placeholder 2"/>
          <p:cNvSpPr>
            <a:spLocks noGrp="1"/>
          </p:cNvSpPr>
          <p:nvPr>
            <p:ph idx="1"/>
          </p:nvPr>
        </p:nvSpPr>
        <p:spPr>
          <a:xfrm>
            <a:off x="457200" y="1447800"/>
            <a:ext cx="7620000" cy="5257800"/>
          </a:xfrm>
        </p:spPr>
        <p:txBody>
          <a:bodyPr>
            <a:normAutofit fontScale="70000" lnSpcReduction="20000"/>
          </a:bodyPr>
          <a:lstStyle/>
          <a:p>
            <a:r>
              <a:rPr lang="en-US" sz="2900" b="0" dirty="0" smtClean="0"/>
              <a:t>Is </a:t>
            </a:r>
            <a:r>
              <a:rPr lang="en-US" sz="2900" b="0" dirty="0"/>
              <a:t>the organization mature enough to handle a “true” UAT</a:t>
            </a:r>
            <a:r>
              <a:rPr lang="en-US" sz="2900" b="0" dirty="0" smtClean="0"/>
              <a:t>?</a:t>
            </a:r>
          </a:p>
          <a:p>
            <a:pPr marL="342900" indent="-342900">
              <a:buFont typeface="Arial" pitchFamily="34" charset="0"/>
              <a:buChar char="•"/>
            </a:pPr>
            <a:r>
              <a:rPr lang="en-US" sz="2900" b="0" dirty="0" smtClean="0"/>
              <a:t>Depends of course on:</a:t>
            </a:r>
          </a:p>
          <a:p>
            <a:pPr marL="800100" lvl="1" indent="-342900"/>
            <a:r>
              <a:rPr lang="en-US" sz="2900" dirty="0" smtClean="0"/>
              <a:t>Size of application being tested</a:t>
            </a:r>
          </a:p>
          <a:p>
            <a:pPr marL="800100" lvl="1" indent="-342900"/>
            <a:r>
              <a:rPr lang="en-US" sz="2900" b="0" dirty="0" smtClean="0"/>
              <a:t>Size of organization</a:t>
            </a:r>
          </a:p>
          <a:p>
            <a:pPr marL="800100" lvl="1" indent="-342900"/>
            <a:r>
              <a:rPr lang="en-US" sz="2900" dirty="0" smtClean="0"/>
              <a:t>Size of “change” (if an upgrade)</a:t>
            </a:r>
          </a:p>
          <a:p>
            <a:pPr lvl="1" indent="0">
              <a:buNone/>
            </a:pPr>
            <a:endParaRPr lang="en-US" sz="2900" dirty="0" smtClean="0"/>
          </a:p>
          <a:p>
            <a:pPr marL="342900" indent="-342900"/>
            <a:r>
              <a:rPr lang="en-US" sz="2900" u="sng" dirty="0" smtClean="0"/>
              <a:t>ASSUMPTIONS for this presentation:</a:t>
            </a:r>
          </a:p>
          <a:p>
            <a:pPr marL="342900" indent="-342900">
              <a:buFont typeface="Arial" pitchFamily="34" charset="0"/>
              <a:buChar char="•"/>
            </a:pPr>
            <a:r>
              <a:rPr lang="en-US" sz="2900" b="0" dirty="0" smtClean="0"/>
              <a:t>Company of more than 1,000</a:t>
            </a:r>
          </a:p>
          <a:p>
            <a:pPr marL="342900" indent="-342900">
              <a:buFont typeface="Arial" pitchFamily="34" charset="0"/>
              <a:buChar char="•"/>
            </a:pPr>
            <a:r>
              <a:rPr lang="en-US" sz="2900" b="0" dirty="0" smtClean="0"/>
              <a:t>Application that touches all areas of business (ERP) is being upgraded</a:t>
            </a:r>
          </a:p>
          <a:p>
            <a:pPr marL="342900" indent="-342900">
              <a:buFont typeface="Arial" pitchFamily="34" charset="0"/>
              <a:buChar char="•"/>
            </a:pPr>
            <a:r>
              <a:rPr lang="en-US" sz="2900" b="0" dirty="0" smtClean="0"/>
              <a:t>User community as well as IT is not very process “mature”</a:t>
            </a:r>
          </a:p>
          <a:p>
            <a:pPr marL="342900" indent="-342900">
              <a:buFont typeface="Arial" pitchFamily="34" charset="0"/>
              <a:buChar char="•"/>
            </a:pPr>
            <a:endParaRPr lang="en-US" sz="2900" b="0" dirty="0" smtClean="0"/>
          </a:p>
          <a:p>
            <a:r>
              <a:rPr lang="en-US" sz="2900" b="0" dirty="0" smtClean="0"/>
              <a:t>(If we can understand for this level of project, we can tailor the process for smaller projects)</a:t>
            </a:r>
          </a:p>
          <a:p>
            <a:pPr marL="342900" indent="-342900"/>
            <a:r>
              <a:rPr lang="en-US" sz="2400" b="0" dirty="0"/>
              <a:t>  </a:t>
            </a:r>
          </a:p>
        </p:txBody>
      </p:sp>
      <p:pic>
        <p:nvPicPr>
          <p:cNvPr id="29698" name="Picture 2" descr="C:\Users\Dr. Glenn A. Stout\AppData\Local\Microsoft\Windows\Temporary Internet Files\Content.IE5\L9Z5EDU0\MP90031644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2057400"/>
            <a:ext cx="2381693" cy="1706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551153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lumMod val="50000"/>
                  </a:schemeClr>
                </a:solidFill>
              </a:rPr>
              <a:t>UAT Philosophy</a:t>
            </a:r>
            <a:endParaRPr lang="en-US" dirty="0">
              <a:solidFill>
                <a:schemeClr val="accent3">
                  <a:lumMod val="50000"/>
                </a:schemeClr>
              </a:solidFill>
            </a:endParaRPr>
          </a:p>
        </p:txBody>
      </p:sp>
      <p:sp>
        <p:nvSpPr>
          <p:cNvPr id="3" name="Content Placeholder 2"/>
          <p:cNvSpPr>
            <a:spLocks noGrp="1"/>
          </p:cNvSpPr>
          <p:nvPr>
            <p:ph idx="1"/>
          </p:nvPr>
        </p:nvSpPr>
        <p:spPr>
          <a:xfrm>
            <a:off x="457200" y="1524000"/>
            <a:ext cx="7924800" cy="5181600"/>
          </a:xfrm>
        </p:spPr>
        <p:txBody>
          <a:bodyPr>
            <a:normAutofit fontScale="92500" lnSpcReduction="20000"/>
          </a:bodyPr>
          <a:lstStyle/>
          <a:p>
            <a:pPr indent="-182880"/>
            <a:r>
              <a:rPr lang="en-US" sz="2600" dirty="0" smtClean="0"/>
              <a:t>Let’s set up our Chess Board with our “guiding principles” and “requirements”</a:t>
            </a:r>
          </a:p>
          <a:p>
            <a:pPr lvl="1"/>
            <a:r>
              <a:rPr lang="en-US" sz="2400" dirty="0" smtClean="0"/>
              <a:t>UAT effort should be OWNED by users, supported by IT</a:t>
            </a:r>
          </a:p>
          <a:p>
            <a:pPr lvl="1"/>
            <a:r>
              <a:rPr lang="en-US" sz="2400" dirty="0" smtClean="0"/>
              <a:t>All (or at least most) tests are written</a:t>
            </a:r>
          </a:p>
          <a:p>
            <a:pPr lvl="1"/>
            <a:r>
              <a:rPr lang="en-US" sz="2400" dirty="0" smtClean="0"/>
              <a:t>UAT Testing should be business-process related</a:t>
            </a:r>
          </a:p>
          <a:p>
            <a:pPr lvl="1"/>
            <a:r>
              <a:rPr lang="en-US" sz="2400" dirty="0" smtClean="0"/>
              <a:t>Negative testing should be minimized, if not zero</a:t>
            </a:r>
          </a:p>
          <a:p>
            <a:pPr lvl="1"/>
            <a:r>
              <a:rPr lang="en-US" sz="2400" dirty="0" smtClean="0"/>
              <a:t>Defects need to be documented by users, closed by users when resolved</a:t>
            </a:r>
          </a:p>
          <a:p>
            <a:pPr lvl="1"/>
            <a:r>
              <a:rPr lang="en-US" sz="2400" dirty="0" smtClean="0"/>
              <a:t>C-level support is needed where time is required by users to test and do “day job”</a:t>
            </a:r>
          </a:p>
          <a:p>
            <a:pPr lvl="1"/>
            <a:r>
              <a:rPr lang="en-US" sz="2400" dirty="0" smtClean="0"/>
              <a:t>“Process – then Tool” </a:t>
            </a:r>
          </a:p>
          <a:p>
            <a:pPr lvl="2"/>
            <a:r>
              <a:rPr lang="en-US" sz="2400" dirty="0" smtClean="0"/>
              <a:t>{Meaning, adjust your tool to meet the process, not the other way around.  Don’t let the tool “wag the dog.”}</a:t>
            </a:r>
          </a:p>
          <a:p>
            <a:pPr lvl="1"/>
            <a:r>
              <a:rPr lang="en-US" sz="2400" dirty="0" smtClean="0"/>
              <a:t>Relentless Communication</a:t>
            </a:r>
          </a:p>
          <a:p>
            <a:pPr lvl="1"/>
            <a:r>
              <a:rPr lang="en-US" sz="2400" dirty="0" smtClean="0"/>
              <a:t>One Process – One Tool</a:t>
            </a:r>
          </a:p>
          <a:p>
            <a:pPr lvl="1"/>
            <a:endParaRPr lang="en-US" dirty="0" smtClean="0"/>
          </a:p>
          <a:p>
            <a:pPr lvl="1"/>
            <a:endParaRPr lang="en-US" dirty="0" smtClean="0"/>
          </a:p>
          <a:p>
            <a:pPr lvl="1"/>
            <a:endParaRPr lang="en-US" dirty="0" smtClean="0"/>
          </a:p>
        </p:txBody>
      </p:sp>
      <p:pic>
        <p:nvPicPr>
          <p:cNvPr id="6146" name="Picture 2" descr="C:\Users\Dr. Glenn A. Stout\AppData\Local\Microsoft\Windows\Temporary Internet Files\Content.IE5\L9Z5EDU0\MC90007874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152401"/>
            <a:ext cx="1529544"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48700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5791200" cy="914718"/>
          </a:xfrm>
        </p:spPr>
        <p:txBody>
          <a:bodyPr>
            <a:normAutofit/>
          </a:bodyPr>
          <a:lstStyle/>
          <a:p>
            <a:r>
              <a:rPr lang="en-US" sz="4800" dirty="0" smtClean="0">
                <a:solidFill>
                  <a:schemeClr val="accent3">
                    <a:lumMod val="50000"/>
                  </a:schemeClr>
                </a:solidFill>
              </a:rPr>
              <a:t>PEOPLE</a:t>
            </a:r>
            <a:endParaRPr lang="en-US" sz="4800" dirty="0">
              <a:solidFill>
                <a:schemeClr val="accent3">
                  <a:lumMod val="50000"/>
                </a:schemeClr>
              </a:solidFill>
            </a:endParaRPr>
          </a:p>
        </p:txBody>
      </p:sp>
      <p:pic>
        <p:nvPicPr>
          <p:cNvPr id="22530" name="Picture 2" descr="C:\Users\Dr. Glenn A. Stout\AppData\Local\Microsoft\Windows\Temporary Internet Files\Content.IE5\L9Z5EDU0\MP90040066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1524000"/>
            <a:ext cx="6172200" cy="4937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4475258"/>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391</TotalTime>
  <Words>2349</Words>
  <Application>Microsoft Office PowerPoint</Application>
  <PresentationFormat>On-screen Show (4:3)</PresentationFormat>
  <Paragraphs>248</Paragraphs>
  <Slides>30</Slides>
  <Notes>8</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Essential</vt:lpstr>
      <vt:lpstr>The UAT “Chess Game” – how to play your pieces so everyone wins!</vt:lpstr>
      <vt:lpstr>Bio –  Dr. Glenn Stout</vt:lpstr>
      <vt:lpstr>Agenda</vt:lpstr>
      <vt:lpstr>Chess game?</vt:lpstr>
      <vt:lpstr>Overview of our discussion</vt:lpstr>
      <vt:lpstr>WHAT IS UAT?</vt:lpstr>
      <vt:lpstr>Organization maturity</vt:lpstr>
      <vt:lpstr>UAT Philosophy</vt:lpstr>
      <vt:lpstr>PEOPLE</vt:lpstr>
      <vt:lpstr>People –  The king and queen</vt:lpstr>
      <vt:lpstr>People –  PUT the Pieces on the board</vt:lpstr>
      <vt:lpstr>The board</vt:lpstr>
      <vt:lpstr>People -  Process Leads  “Bishops”</vt:lpstr>
      <vt:lpstr>People -  Department Leads  “knights”</vt:lpstr>
      <vt:lpstr>PEOPLE –  The IT Team  “ROOKS”</vt:lpstr>
      <vt:lpstr>People –  prepare the players</vt:lpstr>
      <vt:lpstr>People –  ready the Pawns</vt:lpstr>
      <vt:lpstr>process</vt:lpstr>
      <vt:lpstr>Process –  How will we share our “Moves?”</vt:lpstr>
      <vt:lpstr>Process -  Define the rules</vt:lpstr>
      <vt:lpstr>Process –  Share the game plan</vt:lpstr>
      <vt:lpstr>Process –  opening gambit</vt:lpstr>
      <vt:lpstr>Process –  GAME ON!</vt:lpstr>
      <vt:lpstr>Process –  Review the game progress</vt:lpstr>
      <vt:lpstr>Process –  Document bad MOVES</vt:lpstr>
      <vt:lpstr>TECHNOLOGY</vt:lpstr>
      <vt:lpstr>Technology –  Using a quality chess set!</vt:lpstr>
      <vt:lpstr>Technology –  Using a quality chess set!</vt:lpstr>
      <vt:lpstr>Summary</vt:lpstr>
      <vt:lpstr>Questions?</vt:lpstr>
    </vt:vector>
  </TitlesOfParts>
  <Company>United Federation of Planets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UAT “Chess Game” – how to play your pieces so everyone wins!</dc:title>
  <dc:creator>Dr. Glenn A. Stout</dc:creator>
  <cp:lastModifiedBy>Dr. Glenn A. Stout</cp:lastModifiedBy>
  <cp:revision>24</cp:revision>
  <dcterms:created xsi:type="dcterms:W3CDTF">2012-02-10T15:44:58Z</dcterms:created>
  <dcterms:modified xsi:type="dcterms:W3CDTF">2013-01-22T16:37:34Z</dcterms:modified>
</cp:coreProperties>
</file>